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458" r:id="rId2"/>
    <p:sldId id="275" r:id="rId3"/>
    <p:sldId id="472" r:id="rId4"/>
    <p:sldId id="473" r:id="rId5"/>
    <p:sldId id="474" r:id="rId6"/>
    <p:sldId id="475" r:id="rId7"/>
    <p:sldId id="477" r:id="rId8"/>
    <p:sldId id="488" r:id="rId9"/>
    <p:sldId id="470" r:id="rId10"/>
    <p:sldId id="471" r:id="rId11"/>
    <p:sldId id="478" r:id="rId12"/>
    <p:sldId id="282" r:id="rId13"/>
    <p:sldId id="293" r:id="rId14"/>
    <p:sldId id="479" r:id="rId15"/>
    <p:sldId id="487" r:id="rId16"/>
    <p:sldId id="480" r:id="rId17"/>
    <p:sldId id="481" r:id="rId18"/>
    <p:sldId id="482" r:id="rId19"/>
    <p:sldId id="483" r:id="rId20"/>
    <p:sldId id="484" r:id="rId21"/>
    <p:sldId id="486" r:id="rId22"/>
    <p:sldId id="490" r:id="rId23"/>
    <p:sldId id="491" r:id="rId24"/>
    <p:sldId id="492" r:id="rId25"/>
    <p:sldId id="493" r:id="rId26"/>
    <p:sldId id="496" r:id="rId27"/>
    <p:sldId id="497" r:id="rId28"/>
    <p:sldId id="498" r:id="rId29"/>
    <p:sldId id="499" r:id="rId30"/>
    <p:sldId id="500" r:id="rId31"/>
    <p:sldId id="501" r:id="rId32"/>
    <p:sldId id="502" r:id="rId33"/>
    <p:sldId id="503" r:id="rId34"/>
    <p:sldId id="504" r:id="rId35"/>
    <p:sldId id="505" r:id="rId36"/>
    <p:sldId id="506" r:id="rId37"/>
    <p:sldId id="469" r:id="rId38"/>
  </p:sldIdLst>
  <p:sldSz cx="12192000" cy="6858000"/>
  <p:notesSz cx="6858000" cy="9144000"/>
  <p:custDataLst>
    <p:tags r:id="rId41"/>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ext uri="{19B8F6BF-5375-455C-9EA6-DF929625EA0E}">
        <p15:presenceInfo xmlns:p15="http://schemas.microsoft.com/office/powerpoint/2012/main" userId="AbuS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11"/>
    <a:srgbClr val="FF9900"/>
    <a:srgbClr val="E0000D"/>
    <a:srgbClr val="FF3300"/>
    <a:srgbClr val="6B0B1A"/>
    <a:srgbClr val="BC0010"/>
    <a:srgbClr val="B00102"/>
    <a:srgbClr val="161F28"/>
    <a:srgbClr val="222A35"/>
    <a:srgbClr val="805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4" autoAdjust="0"/>
    <p:restoredTop sz="96475" autoAdjust="0"/>
  </p:normalViewPr>
  <p:slideViewPr>
    <p:cSldViewPr snapToGrid="0">
      <p:cViewPr varScale="1">
        <p:scale>
          <a:sx n="111" d="100"/>
          <a:sy n="111" d="100"/>
        </p:scale>
        <p:origin x="516" y="96"/>
      </p:cViewPr>
      <p:guideLst>
        <p:guide orient="horz" pos="2160"/>
        <p:guide pos="3840"/>
      </p:guideLst>
    </p:cSldViewPr>
  </p:slideViewPr>
  <p:notesTextViewPr>
    <p:cViewPr>
      <p:scale>
        <a:sx n="3" d="2"/>
        <a:sy n="3" d="2"/>
      </p:scale>
      <p:origin x="0" y="0"/>
    </p:cViewPr>
  </p:notesTextViewPr>
  <p:sorterViewPr>
    <p:cViewPr>
      <p:scale>
        <a:sx n="33" d="100"/>
        <a:sy n="33" d="100"/>
      </p:scale>
      <p:origin x="0" y="0"/>
    </p:cViewPr>
  </p:sorterViewPr>
  <p:notesViewPr>
    <p:cSldViewPr snapToGrid="0">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pPr/>
              <a:t>27/09/2016</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pPr/>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pPr/>
              <a:t>27/09/2016</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pPr/>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a:t>
            </a:fld>
            <a:endParaRPr lang="id-ID"/>
          </a:p>
        </p:txBody>
      </p:sp>
    </p:spTree>
    <p:extLst>
      <p:ext uri="{BB962C8B-B14F-4D97-AF65-F5344CB8AC3E}">
        <p14:creationId xmlns:p14="http://schemas.microsoft.com/office/powerpoint/2010/main" val="225331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10</a:t>
            </a:fld>
            <a:endParaRPr lang="id-ID"/>
          </a:p>
        </p:txBody>
      </p:sp>
    </p:spTree>
    <p:extLst>
      <p:ext uri="{BB962C8B-B14F-4D97-AF65-F5344CB8AC3E}">
        <p14:creationId xmlns:p14="http://schemas.microsoft.com/office/powerpoint/2010/main" val="3608958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11</a:t>
            </a:fld>
            <a:endParaRPr lang="id-ID"/>
          </a:p>
        </p:txBody>
      </p:sp>
    </p:spTree>
    <p:extLst>
      <p:ext uri="{BB962C8B-B14F-4D97-AF65-F5344CB8AC3E}">
        <p14:creationId xmlns:p14="http://schemas.microsoft.com/office/powerpoint/2010/main" val="172993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12</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13</a:t>
            </a:fld>
            <a:endParaRPr lang="id-ID"/>
          </a:p>
        </p:txBody>
      </p:sp>
    </p:spTree>
    <p:extLst>
      <p:ext uri="{BB962C8B-B14F-4D97-AF65-F5344CB8AC3E}">
        <p14:creationId xmlns:p14="http://schemas.microsoft.com/office/powerpoint/2010/main" val="424412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14</a:t>
            </a:fld>
            <a:endParaRPr lang="id-ID"/>
          </a:p>
        </p:txBody>
      </p:sp>
    </p:spTree>
    <p:extLst>
      <p:ext uri="{BB962C8B-B14F-4D97-AF65-F5344CB8AC3E}">
        <p14:creationId xmlns:p14="http://schemas.microsoft.com/office/powerpoint/2010/main" val="26594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15</a:t>
            </a:fld>
            <a:endParaRPr lang="id-ID"/>
          </a:p>
        </p:txBody>
      </p:sp>
    </p:spTree>
    <p:extLst>
      <p:ext uri="{BB962C8B-B14F-4D97-AF65-F5344CB8AC3E}">
        <p14:creationId xmlns:p14="http://schemas.microsoft.com/office/powerpoint/2010/main" val="2124556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16</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17</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18</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19</a:t>
            </a:fld>
            <a:endParaRPr lang="id-ID"/>
          </a:p>
        </p:txBody>
      </p:sp>
    </p:spTree>
    <p:extLst>
      <p:ext uri="{BB962C8B-B14F-4D97-AF65-F5344CB8AC3E}">
        <p14:creationId xmlns:p14="http://schemas.microsoft.com/office/powerpoint/2010/main" val="327230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2</a:t>
            </a:fld>
            <a:endParaRPr lang="id-ID"/>
          </a:p>
        </p:txBody>
      </p:sp>
    </p:spTree>
    <p:extLst>
      <p:ext uri="{BB962C8B-B14F-4D97-AF65-F5344CB8AC3E}">
        <p14:creationId xmlns:p14="http://schemas.microsoft.com/office/powerpoint/2010/main" val="3608958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20</a:t>
            </a:fld>
            <a:endParaRPr lang="id-ID"/>
          </a:p>
        </p:txBody>
      </p:sp>
    </p:spTree>
    <p:extLst>
      <p:ext uri="{BB962C8B-B14F-4D97-AF65-F5344CB8AC3E}">
        <p14:creationId xmlns:p14="http://schemas.microsoft.com/office/powerpoint/2010/main" val="229655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21</a:t>
            </a:fld>
            <a:endParaRPr lang="id-ID"/>
          </a:p>
        </p:txBody>
      </p:sp>
    </p:spTree>
    <p:extLst>
      <p:ext uri="{BB962C8B-B14F-4D97-AF65-F5344CB8AC3E}">
        <p14:creationId xmlns:p14="http://schemas.microsoft.com/office/powerpoint/2010/main" val="298999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22</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23</a:t>
            </a:fld>
            <a:endParaRPr lang="id-ID"/>
          </a:p>
        </p:txBody>
      </p:sp>
    </p:spTree>
    <p:extLst>
      <p:ext uri="{BB962C8B-B14F-4D97-AF65-F5344CB8AC3E}">
        <p14:creationId xmlns:p14="http://schemas.microsoft.com/office/powerpoint/2010/main" val="412314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24</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25</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26</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27</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28</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29</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3</a:t>
            </a:fld>
            <a:endParaRPr lang="id-ID"/>
          </a:p>
        </p:txBody>
      </p:sp>
    </p:spTree>
    <p:extLst>
      <p:ext uri="{BB962C8B-B14F-4D97-AF65-F5344CB8AC3E}">
        <p14:creationId xmlns:p14="http://schemas.microsoft.com/office/powerpoint/2010/main" val="3608958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30</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31</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32</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33</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34</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35</a:t>
            </a:fld>
            <a:endParaRPr lang="id-ID"/>
          </a:p>
        </p:txBody>
      </p:sp>
    </p:spTree>
    <p:extLst>
      <p:ext uri="{BB962C8B-B14F-4D97-AF65-F5344CB8AC3E}">
        <p14:creationId xmlns:p14="http://schemas.microsoft.com/office/powerpoint/2010/main" val="3780686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38DD1-33AA-4996-977A-42B26A155BBE}"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146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37</a:t>
            </a:fld>
            <a:endParaRPr lang="id-ID"/>
          </a:p>
        </p:txBody>
      </p:sp>
    </p:spTree>
    <p:extLst>
      <p:ext uri="{BB962C8B-B14F-4D97-AF65-F5344CB8AC3E}">
        <p14:creationId xmlns:p14="http://schemas.microsoft.com/office/powerpoint/2010/main" val="19962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4</a:t>
            </a:fld>
            <a:endParaRPr lang="id-ID"/>
          </a:p>
        </p:txBody>
      </p:sp>
    </p:spTree>
    <p:extLst>
      <p:ext uri="{BB962C8B-B14F-4D97-AF65-F5344CB8AC3E}">
        <p14:creationId xmlns:p14="http://schemas.microsoft.com/office/powerpoint/2010/main" val="42441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215376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6</a:t>
            </a:fld>
            <a:endParaRPr lang="id-ID"/>
          </a:p>
        </p:txBody>
      </p:sp>
    </p:spTree>
    <p:extLst>
      <p:ext uri="{BB962C8B-B14F-4D97-AF65-F5344CB8AC3E}">
        <p14:creationId xmlns:p14="http://schemas.microsoft.com/office/powerpoint/2010/main" val="424412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7</a:t>
            </a:fld>
            <a:endParaRPr lang="id-ID"/>
          </a:p>
        </p:txBody>
      </p:sp>
    </p:spTree>
    <p:extLst>
      <p:ext uri="{BB962C8B-B14F-4D97-AF65-F5344CB8AC3E}">
        <p14:creationId xmlns:p14="http://schemas.microsoft.com/office/powerpoint/2010/main" val="215376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8</a:t>
            </a:fld>
            <a:endParaRPr lang="id-ID"/>
          </a:p>
        </p:txBody>
      </p:sp>
    </p:spTree>
    <p:extLst>
      <p:ext uri="{BB962C8B-B14F-4D97-AF65-F5344CB8AC3E}">
        <p14:creationId xmlns:p14="http://schemas.microsoft.com/office/powerpoint/2010/main" val="360895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C38DD1-33AA-4996-977A-42B26A155BBE}" type="slidenum">
              <a:rPr lang="id-ID" smtClean="0"/>
              <a:pPr/>
              <a:t>9</a:t>
            </a:fld>
            <a:endParaRPr lang="id-ID"/>
          </a:p>
        </p:txBody>
      </p:sp>
    </p:spTree>
    <p:extLst>
      <p:ext uri="{BB962C8B-B14F-4D97-AF65-F5344CB8AC3E}">
        <p14:creationId xmlns:p14="http://schemas.microsoft.com/office/powerpoint/2010/main" val="360895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transition spd="slow">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transition spd="slow">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transition spd="slow">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transition spd="slow">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transition spd="slow">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transition spd="slow">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transition spd="slow">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6" name="Group 5"/>
          <p:cNvGrpSpPr/>
          <p:nvPr userDrawn="1"/>
        </p:nvGrpSpPr>
        <p:grpSpPr>
          <a:xfrm>
            <a:off x="347419" y="6409324"/>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userDrawn="1"/>
        </p:nvGrpSpPr>
        <p:grpSpPr>
          <a:xfrm flipH="1">
            <a:off x="933709" y="6409324"/>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4" name="Straight Connector 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4482"/>
      </p:ext>
    </p:extLst>
  </p:cSld>
  <p:clrMapOvr>
    <a:masterClrMapping/>
  </p:clrMapOvr>
  <p:transition spd="slow">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transition spd="slow">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transition spd="slow">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transition spd="slow">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transition spd="slow">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transition spd="slow">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68416"/>
      </p:ext>
    </p:extLst>
  </p:cSld>
  <p:clrMapOvr>
    <a:masterClrMapping/>
  </p:clrMapOvr>
  <p:transition spd="slow">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1"/>
            <a:ext cx="12192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3"/>
          <p:cNvSpPr>
            <a:spLocks noGrp="1"/>
          </p:cNvSpPr>
          <p:nvPr>
            <p:ph type="pic" sz="quarter" idx="10"/>
          </p:nvPr>
        </p:nvSpPr>
        <p:spPr>
          <a:xfrm>
            <a:off x="5265737" y="921256"/>
            <a:ext cx="1660525" cy="1658937"/>
          </a:xfrm>
          <a:prstGeom prst="ellipse">
            <a:avLst/>
          </a:prstGeom>
        </p:spPr>
        <p:txBody>
          <a:bodyPr>
            <a:normAutofit/>
          </a:bodyPr>
          <a:lstStyle>
            <a:lvl1pPr>
              <a:defRPr sz="1600">
                <a:solidFill>
                  <a:schemeClr val="accent2"/>
                </a:solidFill>
              </a:defRPr>
            </a:lvl1pPr>
          </a:lstStyle>
          <a:p>
            <a:endParaRPr lang="id-ID" dirty="0"/>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3237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8116673" y="1993246"/>
            <a:ext cx="4059266" cy="2635316"/>
          </a:xfrm>
        </p:spPr>
        <p:txBody>
          <a:bodyPr>
            <a:normAutofit/>
          </a:bodyPr>
          <a:lstStyle>
            <a:lvl1pPr>
              <a:defRPr sz="1600">
                <a:solidFill>
                  <a:schemeClr val="accent2"/>
                </a:solidFill>
              </a:defRPr>
            </a:lvl1pPr>
          </a:lstStyle>
          <a:p>
            <a:endParaRPr lang="id-ID"/>
          </a:p>
        </p:txBody>
      </p:sp>
      <p:sp>
        <p:nvSpPr>
          <p:cNvPr id="11" name="Picture Placeholder 3"/>
          <p:cNvSpPr>
            <a:spLocks noGrp="1"/>
          </p:cNvSpPr>
          <p:nvPr>
            <p:ph type="pic" sz="quarter" idx="12"/>
          </p:nvPr>
        </p:nvSpPr>
        <p:spPr>
          <a:xfrm>
            <a:off x="0" y="1993246"/>
            <a:ext cx="4058337" cy="2635316"/>
          </a:xfrm>
        </p:spPr>
        <p:txBody>
          <a:bodyPr>
            <a:normAutofit/>
          </a:bodyPr>
          <a:lstStyle>
            <a:lvl1pPr>
              <a:defRPr sz="1600">
                <a:solidFill>
                  <a:schemeClr val="accent2"/>
                </a:solidFill>
              </a:defRPr>
            </a:lvl1pPr>
          </a:lstStyle>
          <a:p>
            <a:endParaRPr lang="id-ID"/>
          </a:p>
        </p:txBody>
      </p:sp>
      <p:grpSp>
        <p:nvGrpSpPr>
          <p:cNvPr id="17" name="Group 16"/>
          <p:cNvGrpSpPr/>
          <p:nvPr userDrawn="1"/>
        </p:nvGrpSpPr>
        <p:grpSpPr>
          <a:xfrm>
            <a:off x="347419" y="6409324"/>
            <a:ext cx="224082" cy="221156"/>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userDrawn="1"/>
        </p:nvGrpSpPr>
        <p:grpSpPr>
          <a:xfrm flipH="1">
            <a:off x="933709" y="6409324"/>
            <a:ext cx="224082" cy="221156"/>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3" name="Straight Connector 2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294925"/>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transition spd="slow">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2023245614"/>
      </p:ext>
    </p:extLst>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pPr/>
              <a:t>27/09/2016</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pPr/>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Lst>
  <p:transition spd="slow">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3.png"/>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7839925" y="0"/>
            <a:ext cx="4343472" cy="6858000"/>
          </a:xfrm>
          <a:prstGeom prst="rect">
            <a:avLst/>
          </a:prstGeom>
        </p:spPr>
      </p:pic>
      <p:pic>
        <p:nvPicPr>
          <p:cNvPr id="18" name="图片 17" descr="未标题-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41" y="3862236"/>
            <a:ext cx="713752" cy="1128621"/>
          </a:xfrm>
          <a:prstGeom prst="rect">
            <a:avLst/>
          </a:prstGeom>
        </p:spPr>
      </p:pic>
      <p:pic>
        <p:nvPicPr>
          <p:cNvPr id="21" name="图片 20" descr="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6422" y="4290305"/>
            <a:ext cx="4336046" cy="588846"/>
          </a:xfrm>
          <a:prstGeom prst="rect">
            <a:avLst/>
          </a:prstGeom>
        </p:spPr>
      </p:pic>
      <p:sp>
        <p:nvSpPr>
          <p:cNvPr id="7" name="文本框 4"/>
          <p:cNvSpPr>
            <a:spLocks noChangeArrowheads="1"/>
          </p:cNvSpPr>
          <p:nvPr/>
        </p:nvSpPr>
        <p:spPr bwMode="auto">
          <a:xfrm>
            <a:off x="760413" y="2060575"/>
            <a:ext cx="79853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r>
              <a:rPr lang="zh-CN" altLang="en-US" sz="5400" dirty="0" smtClean="0">
                <a:solidFill>
                  <a:schemeClr val="bg1"/>
                </a:solidFill>
                <a:latin typeface="Verdana" panose="020B0604030504040204" pitchFamily="34" charset="0"/>
                <a:ea typeface="微软雅黑" panose="020B0503020204020204" pitchFamily="34" charset="-122"/>
                <a:sym typeface="Verdana" panose="020B0604030504040204" pitchFamily="34" charset="0"/>
              </a:rPr>
              <a:t>漳州开发区城市一卡通</a:t>
            </a:r>
            <a:endParaRPr lang="zh-CN" altLang="en-US" sz="5400" dirty="0">
              <a:solidFill>
                <a:schemeClr val="bg1"/>
              </a:solidFill>
              <a:latin typeface="Verdana" panose="020B0604030504040204" pitchFamily="34" charset="0"/>
              <a:ea typeface="微软雅黑" panose="020B0503020204020204" pitchFamily="34" charset="-122"/>
              <a:sym typeface="Verdana" panose="020B0604030504040204" pitchFamily="34" charset="0"/>
            </a:endParaRPr>
          </a:p>
        </p:txBody>
      </p:sp>
      <p:sp>
        <p:nvSpPr>
          <p:cNvPr id="8" name="文本框 4"/>
          <p:cNvSpPr>
            <a:spLocks noChangeArrowheads="1"/>
          </p:cNvSpPr>
          <p:nvPr/>
        </p:nvSpPr>
        <p:spPr bwMode="auto">
          <a:xfrm>
            <a:off x="760413" y="3105150"/>
            <a:ext cx="64738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r>
              <a:rPr lang="zh-CN" altLang="en-US" sz="3200" dirty="0" smtClean="0">
                <a:solidFill>
                  <a:schemeClr val="bg1"/>
                </a:solidFill>
                <a:latin typeface="Verdana" panose="020B0604030504040204" pitchFamily="34" charset="0"/>
                <a:ea typeface="微软雅黑" panose="020B0503020204020204" pitchFamily="34" charset="-122"/>
                <a:sym typeface="Verdana" panose="020B0604030504040204" pitchFamily="34" charset="0"/>
              </a:rPr>
              <a:t>建设方案</a:t>
            </a:r>
            <a:endParaRPr lang="zh-CN" altLang="en-US" sz="3200" dirty="0">
              <a:solidFill>
                <a:schemeClr val="bg1"/>
              </a:solidFill>
              <a:latin typeface="Verdana" panose="020B0604030504040204" pitchFamily="34" charset="0"/>
              <a:ea typeface="微软雅黑" panose="020B0503020204020204" pitchFamily="34" charset="-122"/>
              <a:sym typeface="Verdana" panose="020B0604030504040204" pitchFamily="34" charset="0"/>
            </a:endParaRPr>
          </a:p>
        </p:txBody>
      </p:sp>
    </p:spTree>
    <p:extLst>
      <p:ext uri="{BB962C8B-B14F-4D97-AF65-F5344CB8AC3E}">
        <p14:creationId xmlns:p14="http://schemas.microsoft.com/office/powerpoint/2010/main" val="240738330"/>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5"/>
          <p:cNvSpPr>
            <a:spLocks noChangeArrowheads="1"/>
          </p:cNvSpPr>
          <p:nvPr/>
        </p:nvSpPr>
        <p:spPr bwMode="auto">
          <a:xfrm>
            <a:off x="3973859" y="2430769"/>
            <a:ext cx="1521933" cy="152193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 name="TextBox 2"/>
          <p:cNvSpPr txBox="1"/>
          <p:nvPr/>
        </p:nvSpPr>
        <p:spPr>
          <a:xfrm>
            <a:off x="3166978" y="1417488"/>
            <a:ext cx="5955477" cy="369332"/>
          </a:xfrm>
          <a:prstGeom prst="rect">
            <a:avLst/>
          </a:prstGeom>
          <a:noFill/>
        </p:spPr>
        <p:txBody>
          <a:bodyPr wrap="none" rtlCol="0">
            <a:spAutoFit/>
          </a:bodyPr>
          <a:lstStyle/>
          <a:p>
            <a:pPr algn="ctr"/>
            <a:r>
              <a:rPr lang="zh-CN" altLang="en-US" dirty="0" smtClean="0">
                <a:solidFill>
                  <a:schemeClr val="bg1">
                    <a:lumMod val="65000"/>
                  </a:schemeClr>
                </a:solidFill>
                <a:latin typeface="微软雅黑" pitchFamily="34" charset="-122"/>
                <a:ea typeface="微软雅黑" pitchFamily="34" charset="-122"/>
              </a:rPr>
              <a:t>不拘泥于卡片形式，更多形式的载体满足不同人群的需求</a:t>
            </a:r>
            <a:endParaRPr lang="en-US" dirty="0">
              <a:solidFill>
                <a:schemeClr val="bg1">
                  <a:lumMod val="65000"/>
                </a:schemeClr>
              </a:solidFill>
              <a:latin typeface="微软雅黑" pitchFamily="34" charset="-122"/>
              <a:ea typeface="微软雅黑" pitchFamily="34" charset="-122"/>
            </a:endParaRPr>
          </a:p>
        </p:txBody>
      </p:sp>
      <p:sp>
        <p:nvSpPr>
          <p:cNvPr id="4" name="TextBox 3"/>
          <p:cNvSpPr txBox="1"/>
          <p:nvPr/>
        </p:nvSpPr>
        <p:spPr>
          <a:xfrm>
            <a:off x="4386172" y="680759"/>
            <a:ext cx="3467616" cy="584775"/>
          </a:xfrm>
          <a:prstGeom prst="rect">
            <a:avLst/>
          </a:prstGeom>
          <a:noFill/>
        </p:spPr>
        <p:txBody>
          <a:bodyPr wrap="none" rtlCol="0">
            <a:spAutoFit/>
          </a:bodyPr>
          <a:lstStyle/>
          <a:p>
            <a:pPr algn="ctr"/>
            <a:r>
              <a:rPr lang="zh-CN" altLang="en-US" sz="3200" dirty="0" smtClean="0">
                <a:solidFill>
                  <a:schemeClr val="bg1"/>
                </a:solidFill>
                <a:latin typeface="微软雅黑" pitchFamily="34" charset="-122"/>
                <a:ea typeface="微软雅黑" pitchFamily="34" charset="-122"/>
              </a:rPr>
              <a:t>更加多元化的载体</a:t>
            </a:r>
            <a:endParaRPr lang="en-US" sz="3200" dirty="0">
              <a:solidFill>
                <a:schemeClr val="bg1"/>
              </a:solidFill>
              <a:latin typeface="微软雅黑" pitchFamily="34" charset="-122"/>
              <a:ea typeface="微软雅黑" pitchFamily="34" charset="-122"/>
            </a:endParaRPr>
          </a:p>
        </p:txBody>
      </p:sp>
      <p:sp>
        <p:nvSpPr>
          <p:cNvPr id="55" name="Oval 5"/>
          <p:cNvSpPr>
            <a:spLocks noChangeArrowheads="1"/>
          </p:cNvSpPr>
          <p:nvPr/>
        </p:nvSpPr>
        <p:spPr bwMode="auto">
          <a:xfrm>
            <a:off x="1292880" y="2430769"/>
            <a:ext cx="1521933" cy="152193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 name="Group 55"/>
          <p:cNvGrpSpPr/>
          <p:nvPr/>
        </p:nvGrpSpPr>
        <p:grpSpPr>
          <a:xfrm>
            <a:off x="1119258" y="2257147"/>
            <a:ext cx="1868076" cy="1868076"/>
            <a:chOff x="1119258" y="2257147"/>
            <a:chExt cx="1868076" cy="1868076"/>
          </a:xfrm>
        </p:grpSpPr>
        <p:sp>
          <p:nvSpPr>
            <p:cNvPr id="57"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1"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2"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3"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4"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6"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7"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1"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2"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86"/>
          <p:cNvGrpSpPr/>
          <p:nvPr/>
        </p:nvGrpSpPr>
        <p:grpSpPr>
          <a:xfrm>
            <a:off x="3800237" y="2257147"/>
            <a:ext cx="1868076" cy="1868076"/>
            <a:chOff x="3800237" y="2257147"/>
            <a:chExt cx="1868076" cy="1868076"/>
          </a:xfrm>
        </p:grpSpPr>
        <p:sp>
          <p:nvSpPr>
            <p:cNvPr id="88" name="Freeform 6"/>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9" name="Freeform 7"/>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0" name="Freeform 8"/>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1" name="Freeform 9"/>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2" name="Freeform 10"/>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3" name="Freeform 11"/>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4" name="Freeform 12"/>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5" name="Freeform 13"/>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14"/>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15"/>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16"/>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17"/>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0" name="Oval 5"/>
          <p:cNvSpPr>
            <a:spLocks noChangeArrowheads="1"/>
          </p:cNvSpPr>
          <p:nvPr/>
        </p:nvSpPr>
        <p:spPr bwMode="auto">
          <a:xfrm>
            <a:off x="6720035" y="2430769"/>
            <a:ext cx="1521933" cy="1521933"/>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6" name="Group 100"/>
          <p:cNvGrpSpPr/>
          <p:nvPr/>
        </p:nvGrpSpPr>
        <p:grpSpPr>
          <a:xfrm>
            <a:off x="6546413" y="2257147"/>
            <a:ext cx="1868076" cy="1868076"/>
            <a:chOff x="6546413" y="2257147"/>
            <a:chExt cx="1868076" cy="1868076"/>
          </a:xfrm>
        </p:grpSpPr>
        <p:sp>
          <p:nvSpPr>
            <p:cNvPr id="102"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3"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4"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5"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6"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7"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8"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14" name="Oval 5"/>
          <p:cNvSpPr>
            <a:spLocks noChangeArrowheads="1"/>
          </p:cNvSpPr>
          <p:nvPr/>
        </p:nvSpPr>
        <p:spPr bwMode="auto">
          <a:xfrm>
            <a:off x="9410818" y="2430769"/>
            <a:ext cx="1521933" cy="1521933"/>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7" name="Group 114"/>
          <p:cNvGrpSpPr/>
          <p:nvPr/>
        </p:nvGrpSpPr>
        <p:grpSpPr>
          <a:xfrm>
            <a:off x="9237196" y="2257147"/>
            <a:ext cx="1868076" cy="1868076"/>
            <a:chOff x="9237196" y="2257147"/>
            <a:chExt cx="1868076" cy="1868076"/>
          </a:xfrm>
        </p:grpSpPr>
        <p:sp>
          <p:nvSpPr>
            <p:cNvPr id="116"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7"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8"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9"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0"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1"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2"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3"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4"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5"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8" name="TextBox 127"/>
          <p:cNvSpPr txBox="1"/>
          <p:nvPr/>
        </p:nvSpPr>
        <p:spPr>
          <a:xfrm>
            <a:off x="1119258" y="4672895"/>
            <a:ext cx="1868076" cy="738664"/>
          </a:xfrm>
          <a:prstGeom prst="rect">
            <a:avLst/>
          </a:prstGeom>
          <a:noFill/>
        </p:spPr>
        <p:txBody>
          <a:bodyPr wrap="square" rtlCol="0">
            <a:spAutoFit/>
          </a:bodyPr>
          <a:lstStyle/>
          <a:p>
            <a:pPr algn="ctr">
              <a:lnSpc>
                <a:spcPct val="150000"/>
              </a:lnSpc>
              <a:spcBef>
                <a:spcPct val="0"/>
              </a:spcBef>
              <a:buNone/>
            </a:pPr>
            <a:r>
              <a:rPr lang="zh-CN" altLang="en-US" sz="1400" dirty="0" smtClean="0">
                <a:solidFill>
                  <a:schemeClr val="bg1"/>
                </a:solidFill>
                <a:latin typeface="微软雅黑" pitchFamily="34" charset="-122"/>
                <a:ea typeface="微软雅黑" pitchFamily="34" charset="-122"/>
                <a:sym typeface="方正姚体" panose="02010601030101010101" pitchFamily="2" charset="-122"/>
              </a:rPr>
              <a:t>传统实体形式的卡片</a:t>
            </a:r>
            <a:endParaRPr lang="en-US" altLang="zh-CN" sz="1400" dirty="0" smtClean="0">
              <a:solidFill>
                <a:schemeClr val="bg1"/>
              </a:solidFill>
              <a:latin typeface="微软雅黑" pitchFamily="34" charset="-122"/>
              <a:ea typeface="微软雅黑" pitchFamily="34" charset="-122"/>
              <a:sym typeface="方正姚体" panose="02010601030101010101" pitchFamily="2" charset="-122"/>
            </a:endParaRPr>
          </a:p>
          <a:p>
            <a:pPr algn="ctr">
              <a:lnSpc>
                <a:spcPct val="150000"/>
              </a:lnSpc>
              <a:spcBef>
                <a:spcPct val="0"/>
              </a:spcBef>
              <a:buNone/>
            </a:pPr>
            <a:r>
              <a:rPr lang="zh-CN" altLang="en-US" sz="1400" dirty="0" smtClean="0">
                <a:solidFill>
                  <a:schemeClr val="bg1"/>
                </a:solidFill>
                <a:latin typeface="微软雅黑" pitchFamily="34" charset="-122"/>
                <a:ea typeface="微软雅黑" pitchFamily="34" charset="-122"/>
                <a:sym typeface="方正姚体" panose="02010601030101010101" pitchFamily="2" charset="-122"/>
              </a:rPr>
              <a:t>异形卡</a:t>
            </a:r>
            <a:endParaRPr lang="en-US" altLang="zh-CN" sz="1400" dirty="0">
              <a:solidFill>
                <a:schemeClr val="bg1"/>
              </a:solidFill>
              <a:latin typeface="微软雅黑" pitchFamily="34" charset="-122"/>
              <a:ea typeface="微软雅黑" pitchFamily="34" charset="-122"/>
              <a:sym typeface="方正姚体" panose="02010601030101010101" pitchFamily="2" charset="-122"/>
            </a:endParaRPr>
          </a:p>
        </p:txBody>
      </p:sp>
      <p:sp>
        <p:nvSpPr>
          <p:cNvPr id="129" name="TextBox 128"/>
          <p:cNvSpPr txBox="1"/>
          <p:nvPr/>
        </p:nvSpPr>
        <p:spPr>
          <a:xfrm>
            <a:off x="1058333"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实体卡</a:t>
            </a:r>
            <a:endParaRPr lang="en-US" sz="2400" b="1" dirty="0">
              <a:solidFill>
                <a:schemeClr val="bg1"/>
              </a:solidFill>
              <a:latin typeface="微软雅黑" pitchFamily="34" charset="-122"/>
              <a:ea typeface="微软雅黑" pitchFamily="34" charset="-122"/>
            </a:endParaRPr>
          </a:p>
        </p:txBody>
      </p:sp>
      <p:sp>
        <p:nvSpPr>
          <p:cNvPr id="130" name="TextBox 129"/>
          <p:cNvSpPr txBox="1"/>
          <p:nvPr/>
        </p:nvSpPr>
        <p:spPr>
          <a:xfrm>
            <a:off x="3800237" y="4672895"/>
            <a:ext cx="1868076" cy="738664"/>
          </a:xfrm>
          <a:prstGeom prst="rect">
            <a:avLst/>
          </a:prstGeom>
          <a:noFill/>
        </p:spPr>
        <p:txBody>
          <a:bodyPr wrap="square" rtlCol="0">
            <a:spAutoFit/>
          </a:bodyPr>
          <a:lstStyle/>
          <a:p>
            <a:pPr algn="ctr">
              <a:lnSpc>
                <a:spcPct val="150000"/>
              </a:lnSpc>
              <a:spcBef>
                <a:spcPct val="0"/>
              </a:spcBef>
            </a:pPr>
            <a:r>
              <a:rPr lang="zh-CN" altLang="en-US" sz="1400" dirty="0" smtClean="0">
                <a:solidFill>
                  <a:schemeClr val="bg1"/>
                </a:solidFill>
                <a:latin typeface="微软雅黑" pitchFamily="34" charset="-122"/>
                <a:ea typeface="微软雅黑" pitchFamily="34" charset="-122"/>
                <a:sym typeface="方正姚体" panose="02010601030101010101" pitchFamily="2" charset="-122"/>
              </a:rPr>
              <a:t>功能集成在手机</a:t>
            </a:r>
            <a:r>
              <a:rPr lang="en-US" altLang="zh-CN" sz="1400" dirty="0" smtClean="0">
                <a:solidFill>
                  <a:schemeClr val="bg1"/>
                </a:solidFill>
                <a:latin typeface="微软雅黑" pitchFamily="34" charset="-122"/>
                <a:ea typeface="微软雅黑" pitchFamily="34" charset="-122"/>
                <a:sym typeface="方正姚体" panose="02010601030101010101" pitchFamily="2" charset="-122"/>
              </a:rPr>
              <a:t>SIM</a:t>
            </a:r>
            <a:r>
              <a:rPr lang="zh-CN" altLang="en-US" sz="1400" dirty="0" smtClean="0">
                <a:solidFill>
                  <a:schemeClr val="bg1"/>
                </a:solidFill>
                <a:latin typeface="微软雅黑" pitchFamily="34" charset="-122"/>
                <a:ea typeface="微软雅黑" pitchFamily="34" charset="-122"/>
                <a:sym typeface="方正姚体" panose="02010601030101010101" pitchFamily="2" charset="-122"/>
              </a:rPr>
              <a:t>卡中，更便捷</a:t>
            </a:r>
            <a:endParaRPr lang="en-US" altLang="zh-CN" sz="1400" dirty="0" smtClean="0">
              <a:solidFill>
                <a:schemeClr val="bg1"/>
              </a:solidFill>
              <a:latin typeface="微软雅黑" pitchFamily="34" charset="-122"/>
              <a:ea typeface="微软雅黑" pitchFamily="34" charset="-122"/>
              <a:sym typeface="方正姚体" panose="02010601030101010101" pitchFamily="2" charset="-122"/>
            </a:endParaRPr>
          </a:p>
        </p:txBody>
      </p:sp>
      <p:sp>
        <p:nvSpPr>
          <p:cNvPr id="131" name="TextBox 130"/>
          <p:cNvSpPr txBox="1"/>
          <p:nvPr/>
        </p:nvSpPr>
        <p:spPr>
          <a:xfrm>
            <a:off x="3739312"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手机</a:t>
            </a:r>
            <a:r>
              <a:rPr lang="en-US" altLang="zh-CN" sz="2400" b="1" dirty="0" smtClean="0">
                <a:solidFill>
                  <a:schemeClr val="bg1"/>
                </a:solidFill>
                <a:latin typeface="微软雅黑" pitchFamily="34" charset="-122"/>
                <a:ea typeface="微软雅黑" pitchFamily="34" charset="-122"/>
              </a:rPr>
              <a:t>SIM</a:t>
            </a:r>
            <a:r>
              <a:rPr lang="zh-CN" altLang="en-US" sz="2400" b="1" dirty="0" smtClean="0">
                <a:solidFill>
                  <a:schemeClr val="bg1"/>
                </a:solidFill>
                <a:latin typeface="微软雅黑" pitchFamily="34" charset="-122"/>
                <a:ea typeface="微软雅黑" pitchFamily="34" charset="-122"/>
              </a:rPr>
              <a:t>卡</a:t>
            </a:r>
            <a:endParaRPr lang="en-US" altLang="en-US" sz="2400" b="1" dirty="0">
              <a:solidFill>
                <a:schemeClr val="bg1"/>
              </a:solidFill>
              <a:latin typeface="微软雅黑" pitchFamily="34" charset="-122"/>
              <a:ea typeface="微软雅黑" pitchFamily="34" charset="-122"/>
            </a:endParaRPr>
          </a:p>
        </p:txBody>
      </p:sp>
      <p:sp>
        <p:nvSpPr>
          <p:cNvPr id="132" name="TextBox 131"/>
          <p:cNvSpPr txBox="1"/>
          <p:nvPr/>
        </p:nvSpPr>
        <p:spPr>
          <a:xfrm>
            <a:off x="6546413" y="4672895"/>
            <a:ext cx="1868076" cy="377411"/>
          </a:xfrm>
          <a:prstGeom prst="rect">
            <a:avLst/>
          </a:prstGeom>
          <a:noFill/>
        </p:spPr>
        <p:txBody>
          <a:bodyPr wrap="square" rtlCol="0">
            <a:spAutoFit/>
          </a:bodyPr>
          <a:lstStyle/>
          <a:p>
            <a:pPr algn="ctr">
              <a:lnSpc>
                <a:spcPct val="150000"/>
              </a:lnSpc>
              <a:spcBef>
                <a:spcPct val="0"/>
              </a:spcBef>
              <a:buNone/>
            </a:pPr>
            <a:r>
              <a:rPr lang="zh-CN" altLang="en-US" sz="1400" dirty="0" smtClean="0">
                <a:solidFill>
                  <a:schemeClr val="bg1"/>
                </a:solidFill>
                <a:latin typeface="微软雅黑" pitchFamily="34" charset="-122"/>
                <a:ea typeface="微软雅黑" pitchFamily="34" charset="-122"/>
                <a:sym typeface="方正姚体" panose="02010601030101010101" pitchFamily="2" charset="-122"/>
              </a:rPr>
              <a:t>手机即是卡片</a:t>
            </a:r>
            <a:endParaRPr lang="en-US" altLang="zh-CN" sz="1400" dirty="0" smtClean="0">
              <a:solidFill>
                <a:schemeClr val="bg1"/>
              </a:solidFill>
              <a:latin typeface="微软雅黑" pitchFamily="34" charset="-122"/>
              <a:ea typeface="微软雅黑" pitchFamily="34" charset="-122"/>
              <a:sym typeface="方正姚体" panose="02010601030101010101" pitchFamily="2" charset="-122"/>
            </a:endParaRPr>
          </a:p>
        </p:txBody>
      </p:sp>
      <p:sp>
        <p:nvSpPr>
          <p:cNvPr id="133" name="TextBox 132"/>
          <p:cNvSpPr txBox="1"/>
          <p:nvPr/>
        </p:nvSpPr>
        <p:spPr>
          <a:xfrm>
            <a:off x="6485488"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手机空发</a:t>
            </a:r>
            <a:endParaRPr lang="en-US" altLang="en-US" sz="2400" b="1" dirty="0">
              <a:solidFill>
                <a:schemeClr val="bg1"/>
              </a:solidFill>
              <a:latin typeface="微软雅黑" pitchFamily="34" charset="-122"/>
              <a:ea typeface="微软雅黑" pitchFamily="34" charset="-122"/>
            </a:endParaRPr>
          </a:p>
        </p:txBody>
      </p:sp>
      <p:sp>
        <p:nvSpPr>
          <p:cNvPr id="134" name="TextBox 133"/>
          <p:cNvSpPr txBox="1"/>
          <p:nvPr/>
        </p:nvSpPr>
        <p:spPr>
          <a:xfrm>
            <a:off x="9237195" y="4672895"/>
            <a:ext cx="1868076" cy="377411"/>
          </a:xfrm>
          <a:prstGeom prst="rect">
            <a:avLst/>
          </a:prstGeom>
          <a:noFill/>
        </p:spPr>
        <p:txBody>
          <a:bodyPr wrap="square" rtlCol="0">
            <a:spAutoFit/>
          </a:bodyPr>
          <a:lstStyle/>
          <a:p>
            <a:pPr algn="ctr">
              <a:lnSpc>
                <a:spcPct val="150000"/>
              </a:lnSpc>
              <a:spcBef>
                <a:spcPct val="0"/>
              </a:spcBef>
            </a:pPr>
            <a:r>
              <a:rPr lang="zh-CN" altLang="en-US" sz="1400" dirty="0" smtClean="0">
                <a:solidFill>
                  <a:schemeClr val="bg1"/>
                </a:solidFill>
                <a:latin typeface="微软雅黑" pitchFamily="34" charset="-122"/>
                <a:ea typeface="微软雅黑" pitchFamily="34" charset="-122"/>
              </a:rPr>
              <a:t>移动端</a:t>
            </a:r>
            <a:r>
              <a:rPr lang="en-US" altLang="zh-CN" sz="1400" dirty="0" smtClean="0">
                <a:solidFill>
                  <a:schemeClr val="bg1"/>
                </a:solidFill>
                <a:latin typeface="微软雅黑" pitchFamily="34" charset="-122"/>
                <a:ea typeface="微软雅黑" pitchFamily="34" charset="-122"/>
              </a:rPr>
              <a:t>APP</a:t>
            </a:r>
            <a:r>
              <a:rPr lang="zh-CN" altLang="en-US" sz="1400" dirty="0" smtClean="0">
                <a:solidFill>
                  <a:schemeClr val="bg1"/>
                </a:solidFill>
                <a:latin typeface="微软雅黑" pitchFamily="34" charset="-122"/>
                <a:ea typeface="微软雅黑" pitchFamily="34" charset="-122"/>
              </a:rPr>
              <a:t>平台</a:t>
            </a:r>
            <a:endParaRPr lang="en-US" altLang="en-US" sz="1400" dirty="0">
              <a:solidFill>
                <a:schemeClr val="bg1"/>
              </a:solidFill>
              <a:latin typeface="微软雅黑" pitchFamily="34" charset="-122"/>
              <a:ea typeface="微软雅黑" pitchFamily="34" charset="-122"/>
            </a:endParaRPr>
          </a:p>
        </p:txBody>
      </p:sp>
      <p:sp>
        <p:nvSpPr>
          <p:cNvPr id="135" name="TextBox 134"/>
          <p:cNvSpPr txBox="1"/>
          <p:nvPr/>
        </p:nvSpPr>
        <p:spPr>
          <a:xfrm>
            <a:off x="9176270"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移动端平台</a:t>
            </a:r>
            <a:endParaRPr lang="en-US" altLang="en-US" sz="2400" b="1" dirty="0">
              <a:solidFill>
                <a:schemeClr val="bg1"/>
              </a:solidFill>
              <a:latin typeface="微软雅黑" pitchFamily="34" charset="-122"/>
              <a:ea typeface="微软雅黑" pitchFamily="34" charset="-122"/>
            </a:endParaRPr>
          </a:p>
        </p:txBody>
      </p:sp>
      <p:pic>
        <p:nvPicPr>
          <p:cNvPr id="163" name="图片 16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78" name="KSO_Shape"/>
          <p:cNvSpPr>
            <a:spLocks/>
          </p:cNvSpPr>
          <p:nvPr/>
        </p:nvSpPr>
        <p:spPr bwMode="auto">
          <a:xfrm>
            <a:off x="1679316" y="2770495"/>
            <a:ext cx="668099" cy="914401"/>
          </a:xfrm>
          <a:custGeom>
            <a:avLst/>
            <a:gdLst>
              <a:gd name="T0" fmla="*/ 1290876 w 3954"/>
              <a:gd name="T1" fmla="*/ 1267471 h 3714"/>
              <a:gd name="T2" fmla="*/ 910671 w 3954"/>
              <a:gd name="T3" fmla="*/ 80641 h 3714"/>
              <a:gd name="T4" fmla="*/ 781356 w 3954"/>
              <a:gd name="T5" fmla="*/ 18679 h 3714"/>
              <a:gd name="T6" fmla="*/ 80594 w 3954"/>
              <a:gd name="T7" fmla="*/ 248300 h 3714"/>
              <a:gd name="T8" fmla="*/ 18669 w 3954"/>
              <a:gd name="T9" fmla="*/ 377690 h 3714"/>
              <a:gd name="T10" fmla="*/ 410257 w 3954"/>
              <a:gd name="T11" fmla="*/ 1575455 h 3714"/>
              <a:gd name="T12" fmla="*/ 539573 w 3954"/>
              <a:gd name="T13" fmla="*/ 1637416 h 3714"/>
              <a:gd name="T14" fmla="*/ 1228951 w 3954"/>
              <a:gd name="T15" fmla="*/ 1396405 h 3714"/>
              <a:gd name="T16" fmla="*/ 1290876 w 3954"/>
              <a:gd name="T17" fmla="*/ 1267471 h 3714"/>
              <a:gd name="T18" fmla="*/ 829621 w 3954"/>
              <a:gd name="T19" fmla="*/ 914384 h 3714"/>
              <a:gd name="T20" fmla="*/ 761321 w 3954"/>
              <a:gd name="T21" fmla="*/ 1087966 h 3714"/>
              <a:gd name="T22" fmla="*/ 593302 w 3954"/>
              <a:gd name="T23" fmla="*/ 1008692 h 3714"/>
              <a:gd name="T24" fmla="*/ 349698 w 3954"/>
              <a:gd name="T25" fmla="*/ 879758 h 3714"/>
              <a:gd name="T26" fmla="*/ 607873 w 3954"/>
              <a:gd name="T27" fmla="*/ 699342 h 3714"/>
              <a:gd name="T28" fmla="*/ 919778 w 3954"/>
              <a:gd name="T29" fmla="*/ 653326 h 3714"/>
              <a:gd name="T30" fmla="*/ 829621 w 3954"/>
              <a:gd name="T31" fmla="*/ 914384 h 3714"/>
              <a:gd name="T32" fmla="*/ 1796299 w 3954"/>
              <a:gd name="T33" fmla="*/ 1538552 h 3714"/>
              <a:gd name="T34" fmla="*/ 1740293 w 3954"/>
              <a:gd name="T35" fmla="*/ 265613 h 3714"/>
              <a:gd name="T36" fmla="*/ 1631467 w 3954"/>
              <a:gd name="T37" fmla="*/ 171760 h 3714"/>
              <a:gd name="T38" fmla="*/ 1476198 w 3954"/>
              <a:gd name="T39" fmla="*/ 174038 h 3714"/>
              <a:gd name="T40" fmla="*/ 1663341 w 3954"/>
              <a:gd name="T41" fmla="*/ 1458822 h 3714"/>
              <a:gd name="T42" fmla="*/ 1612343 w 3954"/>
              <a:gd name="T43" fmla="*/ 1542197 h 3714"/>
              <a:gd name="T44" fmla="*/ 902475 w 3954"/>
              <a:gd name="T45" fmla="*/ 1667486 h 3714"/>
              <a:gd name="T46" fmla="*/ 973963 w 3954"/>
              <a:gd name="T47" fmla="*/ 1690266 h 3714"/>
              <a:gd name="T48" fmla="*/ 1702500 w 3954"/>
              <a:gd name="T49" fmla="*/ 1646984 h 3714"/>
              <a:gd name="T50" fmla="*/ 1796299 w 3954"/>
              <a:gd name="T51" fmla="*/ 1538552 h 3714"/>
              <a:gd name="T52" fmla="*/ 1557703 w 3954"/>
              <a:gd name="T53" fmla="*/ 1389571 h 3714"/>
              <a:gd name="T54" fmla="*/ 1354623 w 3954"/>
              <a:gd name="T55" fmla="*/ 159915 h 3714"/>
              <a:gd name="T56" fmla="*/ 1236236 w 3954"/>
              <a:gd name="T57" fmla="*/ 79730 h 3714"/>
              <a:gd name="T58" fmla="*/ 1027237 w 3954"/>
              <a:gd name="T59" fmla="*/ 115266 h 3714"/>
              <a:gd name="T60" fmla="*/ 1357811 w 3954"/>
              <a:gd name="T61" fmla="*/ 1333077 h 3714"/>
              <a:gd name="T62" fmla="*/ 1316831 w 3954"/>
              <a:gd name="T63" fmla="*/ 1421919 h 3714"/>
              <a:gd name="T64" fmla="*/ 686191 w 3954"/>
              <a:gd name="T65" fmla="*/ 1631494 h 3714"/>
              <a:gd name="T66" fmla="*/ 759955 w 3954"/>
              <a:gd name="T67" fmla="*/ 1645617 h 3714"/>
              <a:gd name="T68" fmla="*/ 1477564 w 3954"/>
              <a:gd name="T69" fmla="*/ 1508482 h 3714"/>
              <a:gd name="T70" fmla="*/ 1557703 w 3954"/>
              <a:gd name="T71" fmla="*/ 1389571 h 37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954" h="3714">
                <a:moveTo>
                  <a:pt x="2835" y="2782"/>
                </a:moveTo>
                <a:cubicBezTo>
                  <a:pt x="2000" y="177"/>
                  <a:pt x="2000" y="177"/>
                  <a:pt x="2000" y="177"/>
                </a:cubicBezTo>
                <a:cubicBezTo>
                  <a:pt x="1959" y="61"/>
                  <a:pt x="1832" y="0"/>
                  <a:pt x="1716" y="41"/>
                </a:cubicBezTo>
                <a:cubicBezTo>
                  <a:pt x="177" y="545"/>
                  <a:pt x="177" y="545"/>
                  <a:pt x="177" y="545"/>
                </a:cubicBezTo>
                <a:cubicBezTo>
                  <a:pt x="61" y="586"/>
                  <a:pt x="0" y="713"/>
                  <a:pt x="41" y="829"/>
                </a:cubicBezTo>
                <a:cubicBezTo>
                  <a:pt x="901" y="3458"/>
                  <a:pt x="901" y="3458"/>
                  <a:pt x="901" y="3458"/>
                </a:cubicBezTo>
                <a:cubicBezTo>
                  <a:pt x="942" y="3574"/>
                  <a:pt x="1069" y="3635"/>
                  <a:pt x="1185" y="3594"/>
                </a:cubicBezTo>
                <a:cubicBezTo>
                  <a:pt x="2699" y="3065"/>
                  <a:pt x="2699" y="3065"/>
                  <a:pt x="2699" y="3065"/>
                </a:cubicBezTo>
                <a:cubicBezTo>
                  <a:pt x="2815" y="3025"/>
                  <a:pt x="2876" y="2898"/>
                  <a:pt x="2835" y="2782"/>
                </a:cubicBezTo>
                <a:close/>
                <a:moveTo>
                  <a:pt x="1822" y="2007"/>
                </a:moveTo>
                <a:cubicBezTo>
                  <a:pt x="1727" y="2153"/>
                  <a:pt x="1665" y="2329"/>
                  <a:pt x="1672" y="2388"/>
                </a:cubicBezTo>
                <a:cubicBezTo>
                  <a:pt x="1635" y="2339"/>
                  <a:pt x="1483" y="2251"/>
                  <a:pt x="1303" y="2214"/>
                </a:cubicBezTo>
                <a:cubicBezTo>
                  <a:pt x="1118" y="2176"/>
                  <a:pt x="861" y="2173"/>
                  <a:pt x="768" y="1931"/>
                </a:cubicBezTo>
                <a:cubicBezTo>
                  <a:pt x="597" y="1490"/>
                  <a:pt x="1024" y="1220"/>
                  <a:pt x="1335" y="1535"/>
                </a:cubicBezTo>
                <a:cubicBezTo>
                  <a:pt x="1347" y="1110"/>
                  <a:pt x="1844" y="995"/>
                  <a:pt x="2020" y="1434"/>
                </a:cubicBezTo>
                <a:cubicBezTo>
                  <a:pt x="2117" y="1675"/>
                  <a:pt x="1926" y="1847"/>
                  <a:pt x="1822" y="2007"/>
                </a:cubicBezTo>
                <a:close/>
                <a:moveTo>
                  <a:pt x="3945" y="3377"/>
                </a:moveTo>
                <a:cubicBezTo>
                  <a:pt x="3822" y="583"/>
                  <a:pt x="3822" y="583"/>
                  <a:pt x="3822" y="583"/>
                </a:cubicBezTo>
                <a:cubicBezTo>
                  <a:pt x="3812" y="460"/>
                  <a:pt x="3706" y="368"/>
                  <a:pt x="3583" y="377"/>
                </a:cubicBezTo>
                <a:cubicBezTo>
                  <a:pt x="3583" y="377"/>
                  <a:pt x="3504" y="369"/>
                  <a:pt x="3242" y="382"/>
                </a:cubicBezTo>
                <a:cubicBezTo>
                  <a:pt x="3462" y="1840"/>
                  <a:pt x="3517" y="2095"/>
                  <a:pt x="3653" y="3202"/>
                </a:cubicBezTo>
                <a:cubicBezTo>
                  <a:pt x="3689" y="3408"/>
                  <a:pt x="3541" y="3385"/>
                  <a:pt x="3541" y="3385"/>
                </a:cubicBezTo>
                <a:cubicBezTo>
                  <a:pt x="3545" y="3448"/>
                  <a:pt x="2218" y="3606"/>
                  <a:pt x="1982" y="3660"/>
                </a:cubicBezTo>
                <a:cubicBezTo>
                  <a:pt x="2024" y="3695"/>
                  <a:pt x="2080" y="3714"/>
                  <a:pt x="2139" y="3710"/>
                </a:cubicBezTo>
                <a:cubicBezTo>
                  <a:pt x="3739" y="3615"/>
                  <a:pt x="3739" y="3615"/>
                  <a:pt x="3739" y="3615"/>
                </a:cubicBezTo>
                <a:cubicBezTo>
                  <a:pt x="3862" y="3606"/>
                  <a:pt x="3954" y="3500"/>
                  <a:pt x="3945" y="3377"/>
                </a:cubicBezTo>
                <a:close/>
                <a:moveTo>
                  <a:pt x="3421" y="3050"/>
                </a:moveTo>
                <a:cubicBezTo>
                  <a:pt x="2975" y="351"/>
                  <a:pt x="2975" y="351"/>
                  <a:pt x="2975" y="351"/>
                </a:cubicBezTo>
                <a:cubicBezTo>
                  <a:pt x="2952" y="230"/>
                  <a:pt x="2835" y="152"/>
                  <a:pt x="2715" y="175"/>
                </a:cubicBezTo>
                <a:cubicBezTo>
                  <a:pt x="2715" y="175"/>
                  <a:pt x="2515" y="209"/>
                  <a:pt x="2256" y="253"/>
                </a:cubicBezTo>
                <a:cubicBezTo>
                  <a:pt x="2693" y="1645"/>
                  <a:pt x="2733" y="1840"/>
                  <a:pt x="2982" y="2926"/>
                </a:cubicBezTo>
                <a:cubicBezTo>
                  <a:pt x="3041" y="3126"/>
                  <a:pt x="2892" y="3121"/>
                  <a:pt x="2892" y="3121"/>
                </a:cubicBezTo>
                <a:cubicBezTo>
                  <a:pt x="2904" y="3183"/>
                  <a:pt x="1736" y="3500"/>
                  <a:pt x="1507" y="3581"/>
                </a:cubicBezTo>
                <a:cubicBezTo>
                  <a:pt x="1553" y="3611"/>
                  <a:pt x="1611" y="3623"/>
                  <a:pt x="1669" y="3612"/>
                </a:cubicBezTo>
                <a:cubicBezTo>
                  <a:pt x="3245" y="3311"/>
                  <a:pt x="3245" y="3311"/>
                  <a:pt x="3245" y="3311"/>
                </a:cubicBezTo>
                <a:cubicBezTo>
                  <a:pt x="3365" y="3287"/>
                  <a:pt x="3444" y="3171"/>
                  <a:pt x="3421" y="30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2050" name="Picture 2" descr="http://ico.ooopic.com/ajax/iconpng/?id=134959.png"/>
          <p:cNvPicPr>
            <a:picLocks noChangeAspect="1" noChangeArrowheads="1"/>
          </p:cNvPicPr>
          <p:nvPr/>
        </p:nvPicPr>
        <p:blipFill>
          <a:blip r:embed="rId4">
            <a:lum bright="70000" contrast="-70000"/>
          </a:blip>
          <a:srcRect/>
          <a:stretch>
            <a:fillRect/>
          </a:stretch>
        </p:blipFill>
        <p:spPr bwMode="auto">
          <a:xfrm>
            <a:off x="4339987" y="2787175"/>
            <a:ext cx="778823" cy="778823"/>
          </a:xfrm>
          <a:prstGeom prst="rect">
            <a:avLst/>
          </a:prstGeom>
          <a:noFill/>
        </p:spPr>
      </p:pic>
      <p:sp>
        <p:nvSpPr>
          <p:cNvPr id="80" name="KSO_Shape"/>
          <p:cNvSpPr>
            <a:spLocks/>
          </p:cNvSpPr>
          <p:nvPr/>
        </p:nvSpPr>
        <p:spPr bwMode="auto">
          <a:xfrm>
            <a:off x="7260609" y="2811440"/>
            <a:ext cx="450377" cy="764842"/>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87" name="KSO_Shape"/>
          <p:cNvSpPr>
            <a:spLocks/>
          </p:cNvSpPr>
          <p:nvPr/>
        </p:nvSpPr>
        <p:spPr bwMode="auto">
          <a:xfrm>
            <a:off x="9893774" y="2825086"/>
            <a:ext cx="546763" cy="751196"/>
          </a:xfrm>
          <a:custGeom>
            <a:avLst/>
            <a:gdLst>
              <a:gd name="T0" fmla="*/ 523549 w 1017588"/>
              <a:gd name="T1" fmla="*/ 1727615 h 1541463"/>
              <a:gd name="T2" fmla="*/ 500286 w 1017588"/>
              <a:gd name="T3" fmla="*/ 1754797 h 1541463"/>
              <a:gd name="T4" fmla="*/ 514299 w 1017588"/>
              <a:gd name="T5" fmla="*/ 1785062 h 1541463"/>
              <a:gd name="T6" fmla="*/ 565870 w 1017588"/>
              <a:gd name="T7" fmla="*/ 1799914 h 1541463"/>
              <a:gd name="T8" fmla="*/ 727866 w 1017588"/>
              <a:gd name="T9" fmla="*/ 1792908 h 1541463"/>
              <a:gd name="T10" fmla="*/ 755894 w 1017588"/>
              <a:gd name="T11" fmla="*/ 1767127 h 1541463"/>
              <a:gd name="T12" fmla="*/ 746644 w 1017588"/>
              <a:gd name="T13" fmla="*/ 1736302 h 1541463"/>
              <a:gd name="T14" fmla="*/ 699840 w 1017588"/>
              <a:gd name="T15" fmla="*/ 1718928 h 1541463"/>
              <a:gd name="T16" fmla="*/ 676426 w 1017588"/>
              <a:gd name="T17" fmla="*/ 1022988 h 1541463"/>
              <a:gd name="T18" fmla="*/ 599649 w 1017588"/>
              <a:gd name="T19" fmla="*/ 995802 h 1541463"/>
              <a:gd name="T20" fmla="*/ 553373 w 1017588"/>
              <a:gd name="T21" fmla="*/ 800995 h 1541463"/>
              <a:gd name="T22" fmla="*/ 485472 w 1017588"/>
              <a:gd name="T23" fmla="*/ 832354 h 1541463"/>
              <a:gd name="T24" fmla="*/ 596776 w 1017588"/>
              <a:gd name="T25" fmla="*/ 784482 h 1541463"/>
              <a:gd name="T26" fmla="*/ 728604 w 1017588"/>
              <a:gd name="T27" fmla="*/ 580721 h 1541463"/>
              <a:gd name="T28" fmla="*/ 843030 w 1017588"/>
              <a:gd name="T29" fmla="*/ 784482 h 1541463"/>
              <a:gd name="T30" fmla="*/ 843030 w 1017588"/>
              <a:gd name="T31" fmla="*/ 918269 h 1541463"/>
              <a:gd name="T32" fmla="*/ 843030 w 1017588"/>
              <a:gd name="T33" fmla="*/ 1045900 h 1541463"/>
              <a:gd name="T34" fmla="*/ 482521 w 1017588"/>
              <a:gd name="T35" fmla="*/ 1074558 h 1541463"/>
              <a:gd name="T36" fmla="*/ 311872 w 1017588"/>
              <a:gd name="T37" fmla="*/ 1174370 h 1541463"/>
              <a:gd name="T38" fmla="*/ 239632 w 1017588"/>
              <a:gd name="T39" fmla="*/ 174303 h 1541463"/>
              <a:gd name="T40" fmla="*/ 199554 w 1017588"/>
              <a:gd name="T41" fmla="*/ 196161 h 1541463"/>
              <a:gd name="T42" fmla="*/ 170686 w 1017588"/>
              <a:gd name="T43" fmla="*/ 231190 h 1541463"/>
              <a:gd name="T44" fmla="*/ 157232 w 1017588"/>
              <a:gd name="T45" fmla="*/ 275185 h 1541463"/>
              <a:gd name="T46" fmla="*/ 160036 w 1017588"/>
              <a:gd name="T47" fmla="*/ 1511278 h 1541463"/>
              <a:gd name="T48" fmla="*/ 179935 w 1017588"/>
              <a:gd name="T49" fmla="*/ 1552472 h 1541463"/>
              <a:gd name="T50" fmla="*/ 213568 w 1017588"/>
              <a:gd name="T51" fmla="*/ 1582736 h 1541463"/>
              <a:gd name="T52" fmla="*/ 257009 w 1017588"/>
              <a:gd name="T53" fmla="*/ 1598710 h 1541463"/>
              <a:gd name="T54" fmla="*/ 1006177 w 1017588"/>
              <a:gd name="T55" fmla="*/ 1597589 h 1541463"/>
              <a:gd name="T56" fmla="*/ 1048498 w 1017588"/>
              <a:gd name="T57" fmla="*/ 1579934 h 1541463"/>
              <a:gd name="T58" fmla="*/ 1080729 w 1017588"/>
              <a:gd name="T59" fmla="*/ 1547708 h 1541463"/>
              <a:gd name="T60" fmla="*/ 1098106 w 1017588"/>
              <a:gd name="T61" fmla="*/ 1505673 h 1541463"/>
              <a:gd name="T62" fmla="*/ 1099507 w 1017588"/>
              <a:gd name="T63" fmla="*/ 269581 h 1541463"/>
              <a:gd name="T64" fmla="*/ 1083532 w 1017588"/>
              <a:gd name="T65" fmla="*/ 226145 h 1541463"/>
              <a:gd name="T66" fmla="*/ 1053262 w 1017588"/>
              <a:gd name="T67" fmla="*/ 192518 h 1541463"/>
              <a:gd name="T68" fmla="*/ 1011783 w 1017588"/>
              <a:gd name="T69" fmla="*/ 172622 h 1541463"/>
              <a:gd name="T70" fmla="*/ 624727 w 1017588"/>
              <a:gd name="T71" fmla="*/ 43436 h 1541463"/>
              <a:gd name="T72" fmla="*/ 598662 w 1017588"/>
              <a:gd name="T73" fmla="*/ 57447 h 1541463"/>
              <a:gd name="T74" fmla="*/ 589973 w 1017588"/>
              <a:gd name="T75" fmla="*/ 86311 h 1541463"/>
              <a:gd name="T76" fmla="*/ 603706 w 1017588"/>
              <a:gd name="T77" fmla="*/ 112372 h 1541463"/>
              <a:gd name="T78" fmla="*/ 632574 w 1017588"/>
              <a:gd name="T79" fmla="*/ 120780 h 1541463"/>
              <a:gd name="T80" fmla="*/ 658359 w 1017588"/>
              <a:gd name="T81" fmla="*/ 107048 h 1541463"/>
              <a:gd name="T82" fmla="*/ 667048 w 1017588"/>
              <a:gd name="T83" fmla="*/ 78184 h 1541463"/>
              <a:gd name="T84" fmla="*/ 653314 w 1017588"/>
              <a:gd name="T85" fmla="*/ 52123 h 1541463"/>
              <a:gd name="T86" fmla="*/ 144340 w 1017588"/>
              <a:gd name="T87" fmla="*/ 0 h 1541463"/>
              <a:gd name="T88" fmla="*/ 1150237 w 1017588"/>
              <a:gd name="T89" fmla="*/ 6725 h 1541463"/>
              <a:gd name="T90" fmla="*/ 1202086 w 1017588"/>
              <a:gd name="T91" fmla="*/ 34749 h 1541463"/>
              <a:gd name="T92" fmla="*/ 1239083 w 1017588"/>
              <a:gd name="T93" fmla="*/ 79586 h 1541463"/>
              <a:gd name="T94" fmla="*/ 1256740 w 1017588"/>
              <a:gd name="T95" fmla="*/ 136752 h 1541463"/>
              <a:gd name="T96" fmla="*/ 1252536 w 1017588"/>
              <a:gd name="T97" fmla="*/ 1790947 h 1541463"/>
              <a:gd name="T98" fmla="*/ 1227312 w 1017588"/>
              <a:gd name="T99" fmla="*/ 1843910 h 1541463"/>
              <a:gd name="T100" fmla="*/ 1184149 w 1017588"/>
              <a:gd name="T101" fmla="*/ 1883142 h 1541463"/>
              <a:gd name="T102" fmla="*/ 1128095 w 1017588"/>
              <a:gd name="T103" fmla="*/ 1903319 h 1541463"/>
              <a:gd name="T104" fmla="*/ 121638 w 1017588"/>
              <a:gd name="T105" fmla="*/ 1901918 h 1541463"/>
              <a:gd name="T106" fmla="*/ 66985 w 1017588"/>
              <a:gd name="T107" fmla="*/ 1879219 h 1541463"/>
              <a:gd name="T108" fmla="*/ 25785 w 1017588"/>
              <a:gd name="T109" fmla="*/ 1838025 h 1541463"/>
              <a:gd name="T110" fmla="*/ 2802 w 1017588"/>
              <a:gd name="T111" fmla="*/ 1783381 h 1541463"/>
              <a:gd name="T112" fmla="*/ 1682 w 1017588"/>
              <a:gd name="T113" fmla="*/ 128905 h 1541463"/>
              <a:gd name="T114" fmla="*/ 21861 w 1017588"/>
              <a:gd name="T115" fmla="*/ 73141 h 1541463"/>
              <a:gd name="T116" fmla="*/ 60820 w 1017588"/>
              <a:gd name="T117" fmla="*/ 30266 h 1541463"/>
              <a:gd name="T118" fmla="*/ 114071 w 1017588"/>
              <a:gd name="T119" fmla="*/ 4764 h 15414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7588" h="1541463">
                <a:moveTo>
                  <a:pt x="465468" y="1390219"/>
                </a:moveTo>
                <a:lnTo>
                  <a:pt x="457983" y="1390446"/>
                </a:lnTo>
                <a:lnTo>
                  <a:pt x="450951" y="1390900"/>
                </a:lnTo>
                <a:lnTo>
                  <a:pt x="444826" y="1391807"/>
                </a:lnTo>
                <a:lnTo>
                  <a:pt x="438702" y="1392940"/>
                </a:lnTo>
                <a:lnTo>
                  <a:pt x="433258" y="1394528"/>
                </a:lnTo>
                <a:lnTo>
                  <a:pt x="428267" y="1396115"/>
                </a:lnTo>
                <a:lnTo>
                  <a:pt x="423731" y="1397929"/>
                </a:lnTo>
                <a:lnTo>
                  <a:pt x="419648" y="1399970"/>
                </a:lnTo>
                <a:lnTo>
                  <a:pt x="416245" y="1402464"/>
                </a:lnTo>
                <a:lnTo>
                  <a:pt x="413069" y="1404958"/>
                </a:lnTo>
                <a:lnTo>
                  <a:pt x="410574" y="1407452"/>
                </a:lnTo>
                <a:lnTo>
                  <a:pt x="408533" y="1410627"/>
                </a:lnTo>
                <a:lnTo>
                  <a:pt x="406718" y="1413575"/>
                </a:lnTo>
                <a:lnTo>
                  <a:pt x="405584" y="1416749"/>
                </a:lnTo>
                <a:lnTo>
                  <a:pt x="404903" y="1419924"/>
                </a:lnTo>
                <a:lnTo>
                  <a:pt x="404676" y="1423325"/>
                </a:lnTo>
                <a:lnTo>
                  <a:pt x="404903" y="1426726"/>
                </a:lnTo>
                <a:lnTo>
                  <a:pt x="405584" y="1429901"/>
                </a:lnTo>
                <a:lnTo>
                  <a:pt x="406718" y="1433302"/>
                </a:lnTo>
                <a:lnTo>
                  <a:pt x="408533" y="1436250"/>
                </a:lnTo>
                <a:lnTo>
                  <a:pt x="410574" y="1439198"/>
                </a:lnTo>
                <a:lnTo>
                  <a:pt x="413069" y="1441919"/>
                </a:lnTo>
                <a:lnTo>
                  <a:pt x="416245" y="1444413"/>
                </a:lnTo>
                <a:lnTo>
                  <a:pt x="419648" y="1446907"/>
                </a:lnTo>
                <a:lnTo>
                  <a:pt x="423731" y="1448948"/>
                </a:lnTo>
                <a:lnTo>
                  <a:pt x="428267" y="1450762"/>
                </a:lnTo>
                <a:lnTo>
                  <a:pt x="433258" y="1452349"/>
                </a:lnTo>
                <a:lnTo>
                  <a:pt x="438702" y="1453937"/>
                </a:lnTo>
                <a:lnTo>
                  <a:pt x="444826" y="1455071"/>
                </a:lnTo>
                <a:lnTo>
                  <a:pt x="450951" y="1455751"/>
                </a:lnTo>
                <a:lnTo>
                  <a:pt x="457983" y="1456431"/>
                </a:lnTo>
                <a:lnTo>
                  <a:pt x="465468" y="1456431"/>
                </a:lnTo>
                <a:lnTo>
                  <a:pt x="551893" y="1456431"/>
                </a:lnTo>
                <a:lnTo>
                  <a:pt x="559379" y="1456431"/>
                </a:lnTo>
                <a:lnTo>
                  <a:pt x="566411" y="1455751"/>
                </a:lnTo>
                <a:lnTo>
                  <a:pt x="572762" y="1455071"/>
                </a:lnTo>
                <a:lnTo>
                  <a:pt x="578887" y="1453937"/>
                </a:lnTo>
                <a:lnTo>
                  <a:pt x="584104" y="1452349"/>
                </a:lnTo>
                <a:lnTo>
                  <a:pt x="589094" y="1450762"/>
                </a:lnTo>
                <a:lnTo>
                  <a:pt x="593858" y="1448948"/>
                </a:lnTo>
                <a:lnTo>
                  <a:pt x="597714" y="1446907"/>
                </a:lnTo>
                <a:lnTo>
                  <a:pt x="601343" y="1444413"/>
                </a:lnTo>
                <a:lnTo>
                  <a:pt x="604292" y="1441919"/>
                </a:lnTo>
                <a:lnTo>
                  <a:pt x="606788" y="1439198"/>
                </a:lnTo>
                <a:lnTo>
                  <a:pt x="609056" y="1436250"/>
                </a:lnTo>
                <a:lnTo>
                  <a:pt x="610644" y="1433302"/>
                </a:lnTo>
                <a:lnTo>
                  <a:pt x="611778" y="1429901"/>
                </a:lnTo>
                <a:lnTo>
                  <a:pt x="612458" y="1426726"/>
                </a:lnTo>
                <a:lnTo>
                  <a:pt x="612685" y="1423325"/>
                </a:lnTo>
                <a:lnTo>
                  <a:pt x="612458" y="1419924"/>
                </a:lnTo>
                <a:lnTo>
                  <a:pt x="611778" y="1416749"/>
                </a:lnTo>
                <a:lnTo>
                  <a:pt x="610644" y="1413575"/>
                </a:lnTo>
                <a:lnTo>
                  <a:pt x="609056" y="1410627"/>
                </a:lnTo>
                <a:lnTo>
                  <a:pt x="606788" y="1407452"/>
                </a:lnTo>
                <a:lnTo>
                  <a:pt x="604292" y="1404958"/>
                </a:lnTo>
                <a:lnTo>
                  <a:pt x="601343" y="1402464"/>
                </a:lnTo>
                <a:lnTo>
                  <a:pt x="597714" y="1399970"/>
                </a:lnTo>
                <a:lnTo>
                  <a:pt x="593858" y="1397929"/>
                </a:lnTo>
                <a:lnTo>
                  <a:pt x="589094" y="1396115"/>
                </a:lnTo>
                <a:lnTo>
                  <a:pt x="584104" y="1394528"/>
                </a:lnTo>
                <a:lnTo>
                  <a:pt x="578887" y="1392940"/>
                </a:lnTo>
                <a:lnTo>
                  <a:pt x="572762" y="1391807"/>
                </a:lnTo>
                <a:lnTo>
                  <a:pt x="566411" y="1390900"/>
                </a:lnTo>
                <a:lnTo>
                  <a:pt x="559379" y="1390446"/>
                </a:lnTo>
                <a:lnTo>
                  <a:pt x="551893" y="1390219"/>
                </a:lnTo>
                <a:lnTo>
                  <a:pt x="465468" y="1390219"/>
                </a:lnTo>
                <a:close/>
                <a:moveTo>
                  <a:pt x="547461" y="827768"/>
                </a:moveTo>
                <a:lnTo>
                  <a:pt x="519798" y="846308"/>
                </a:lnTo>
                <a:lnTo>
                  <a:pt x="559944" y="846308"/>
                </a:lnTo>
                <a:lnTo>
                  <a:pt x="551997" y="834345"/>
                </a:lnTo>
                <a:lnTo>
                  <a:pt x="547461" y="827768"/>
                </a:lnTo>
                <a:close/>
                <a:moveTo>
                  <a:pt x="564727" y="755943"/>
                </a:moveTo>
                <a:lnTo>
                  <a:pt x="598942" y="808038"/>
                </a:lnTo>
                <a:lnTo>
                  <a:pt x="679127" y="755943"/>
                </a:lnTo>
                <a:lnTo>
                  <a:pt x="564727" y="755943"/>
                </a:lnTo>
                <a:close/>
                <a:moveTo>
                  <a:pt x="273918" y="755943"/>
                </a:moveTo>
                <a:lnTo>
                  <a:pt x="273918" y="846308"/>
                </a:lnTo>
                <a:lnTo>
                  <a:pt x="425020" y="846308"/>
                </a:lnTo>
                <a:lnTo>
                  <a:pt x="485322" y="805770"/>
                </a:lnTo>
                <a:lnTo>
                  <a:pt x="524556" y="779916"/>
                </a:lnTo>
                <a:lnTo>
                  <a:pt x="561586" y="755943"/>
                </a:lnTo>
                <a:lnTo>
                  <a:pt x="411666" y="755943"/>
                </a:lnTo>
                <a:lnTo>
                  <a:pt x="370497" y="842963"/>
                </a:lnTo>
                <a:lnTo>
                  <a:pt x="323850" y="818756"/>
                </a:lnTo>
                <a:lnTo>
                  <a:pt x="353355" y="755943"/>
                </a:lnTo>
                <a:lnTo>
                  <a:pt x="273918" y="755943"/>
                </a:lnTo>
                <a:close/>
                <a:moveTo>
                  <a:pt x="447869" y="648139"/>
                </a:moveTo>
                <a:lnTo>
                  <a:pt x="471036" y="659260"/>
                </a:lnTo>
                <a:lnTo>
                  <a:pt x="476469" y="648139"/>
                </a:lnTo>
                <a:lnTo>
                  <a:pt x="447869" y="648139"/>
                </a:lnTo>
                <a:close/>
                <a:moveTo>
                  <a:pt x="273918" y="648139"/>
                </a:moveTo>
                <a:lnTo>
                  <a:pt x="273918" y="743033"/>
                </a:lnTo>
                <a:lnTo>
                  <a:pt x="359419" y="743033"/>
                </a:lnTo>
                <a:lnTo>
                  <a:pt x="372308" y="715592"/>
                </a:lnTo>
                <a:lnTo>
                  <a:pt x="392914" y="673513"/>
                </a:lnTo>
                <a:lnTo>
                  <a:pt x="405067" y="648139"/>
                </a:lnTo>
                <a:lnTo>
                  <a:pt x="273918" y="648139"/>
                </a:lnTo>
                <a:close/>
                <a:moveTo>
                  <a:pt x="273918" y="548715"/>
                </a:moveTo>
                <a:lnTo>
                  <a:pt x="273918" y="634777"/>
                </a:lnTo>
                <a:lnTo>
                  <a:pt x="411466" y="634777"/>
                </a:lnTo>
                <a:lnTo>
                  <a:pt x="413068" y="631433"/>
                </a:lnTo>
                <a:lnTo>
                  <a:pt x="420034" y="634777"/>
                </a:lnTo>
                <a:lnTo>
                  <a:pt x="482997" y="634777"/>
                </a:lnTo>
                <a:lnTo>
                  <a:pt x="525042" y="548715"/>
                </a:lnTo>
                <a:lnTo>
                  <a:pt x="273918" y="548715"/>
                </a:lnTo>
                <a:close/>
                <a:moveTo>
                  <a:pt x="252412" y="469900"/>
                </a:moveTo>
                <a:lnTo>
                  <a:pt x="273918" y="469900"/>
                </a:lnTo>
                <a:lnTo>
                  <a:pt x="273918" y="535353"/>
                </a:lnTo>
                <a:lnTo>
                  <a:pt x="507374" y="535353"/>
                </a:lnTo>
                <a:lnTo>
                  <a:pt x="474433" y="518541"/>
                </a:lnTo>
                <a:lnTo>
                  <a:pt x="589691" y="469900"/>
                </a:lnTo>
                <a:lnTo>
                  <a:pt x="606435" y="535353"/>
                </a:lnTo>
                <a:lnTo>
                  <a:pt x="682527" y="535353"/>
                </a:lnTo>
                <a:lnTo>
                  <a:pt x="682527" y="548715"/>
                </a:lnTo>
                <a:lnTo>
                  <a:pt x="609854" y="548715"/>
                </a:lnTo>
                <a:lnTo>
                  <a:pt x="620713" y="591163"/>
                </a:lnTo>
                <a:lnTo>
                  <a:pt x="568406" y="564693"/>
                </a:lnTo>
                <a:lnTo>
                  <a:pt x="534887" y="634777"/>
                </a:lnTo>
                <a:lnTo>
                  <a:pt x="682301" y="634777"/>
                </a:lnTo>
                <a:lnTo>
                  <a:pt x="682301" y="648139"/>
                </a:lnTo>
                <a:lnTo>
                  <a:pt x="528496" y="648139"/>
                </a:lnTo>
                <a:lnTo>
                  <a:pt x="490284" y="728035"/>
                </a:lnTo>
                <a:lnTo>
                  <a:pt x="478282" y="722380"/>
                </a:lnTo>
                <a:lnTo>
                  <a:pt x="444316" y="705864"/>
                </a:lnTo>
                <a:lnTo>
                  <a:pt x="437070" y="702245"/>
                </a:lnTo>
                <a:lnTo>
                  <a:pt x="417773" y="743033"/>
                </a:lnTo>
                <a:lnTo>
                  <a:pt x="682301" y="743033"/>
                </a:lnTo>
                <a:lnTo>
                  <a:pt x="682301" y="753881"/>
                </a:lnTo>
                <a:lnTo>
                  <a:pt x="705758" y="738641"/>
                </a:lnTo>
                <a:lnTo>
                  <a:pt x="674461" y="688975"/>
                </a:lnTo>
                <a:lnTo>
                  <a:pt x="798513" y="706438"/>
                </a:lnTo>
                <a:lnTo>
                  <a:pt x="762681" y="826634"/>
                </a:lnTo>
                <a:lnTo>
                  <a:pt x="731385" y="776968"/>
                </a:lnTo>
                <a:lnTo>
                  <a:pt x="626904" y="846308"/>
                </a:lnTo>
                <a:lnTo>
                  <a:pt x="682301" y="846308"/>
                </a:lnTo>
                <a:lnTo>
                  <a:pt x="682301" y="859670"/>
                </a:lnTo>
                <a:lnTo>
                  <a:pt x="606771" y="859670"/>
                </a:lnTo>
                <a:lnTo>
                  <a:pt x="580345" y="877207"/>
                </a:lnTo>
                <a:lnTo>
                  <a:pt x="573088" y="866095"/>
                </a:lnTo>
                <a:lnTo>
                  <a:pt x="568820" y="859670"/>
                </a:lnTo>
                <a:lnTo>
                  <a:pt x="499859" y="859670"/>
                </a:lnTo>
                <a:lnTo>
                  <a:pt x="418193" y="914400"/>
                </a:lnTo>
                <a:lnTo>
                  <a:pt x="390525" y="869497"/>
                </a:lnTo>
                <a:lnTo>
                  <a:pt x="405143" y="859670"/>
                </a:lnTo>
                <a:lnTo>
                  <a:pt x="273918" y="859670"/>
                </a:lnTo>
                <a:lnTo>
                  <a:pt x="273918" y="950261"/>
                </a:lnTo>
                <a:lnTo>
                  <a:pt x="754062" y="950261"/>
                </a:lnTo>
                <a:lnTo>
                  <a:pt x="754062" y="971550"/>
                </a:lnTo>
                <a:lnTo>
                  <a:pt x="273918" y="971550"/>
                </a:lnTo>
                <a:lnTo>
                  <a:pt x="252412" y="971550"/>
                </a:lnTo>
                <a:lnTo>
                  <a:pt x="252412" y="950261"/>
                </a:lnTo>
                <a:lnTo>
                  <a:pt x="252412" y="469900"/>
                </a:lnTo>
                <a:close/>
                <a:moveTo>
                  <a:pt x="222527" y="136732"/>
                </a:moveTo>
                <a:lnTo>
                  <a:pt x="217536" y="136959"/>
                </a:lnTo>
                <a:lnTo>
                  <a:pt x="212546" y="137185"/>
                </a:lnTo>
                <a:lnTo>
                  <a:pt x="208009" y="137866"/>
                </a:lnTo>
                <a:lnTo>
                  <a:pt x="203246" y="138773"/>
                </a:lnTo>
                <a:lnTo>
                  <a:pt x="198482" y="139680"/>
                </a:lnTo>
                <a:lnTo>
                  <a:pt x="193945" y="141040"/>
                </a:lnTo>
                <a:lnTo>
                  <a:pt x="189409" y="142628"/>
                </a:lnTo>
                <a:lnTo>
                  <a:pt x="185326" y="144442"/>
                </a:lnTo>
                <a:lnTo>
                  <a:pt x="181016" y="146256"/>
                </a:lnTo>
                <a:lnTo>
                  <a:pt x="176706" y="148296"/>
                </a:lnTo>
                <a:lnTo>
                  <a:pt x="172850" y="150791"/>
                </a:lnTo>
                <a:lnTo>
                  <a:pt x="168767" y="153058"/>
                </a:lnTo>
                <a:lnTo>
                  <a:pt x="165137" y="155779"/>
                </a:lnTo>
                <a:lnTo>
                  <a:pt x="161508" y="158727"/>
                </a:lnTo>
                <a:lnTo>
                  <a:pt x="158105" y="161675"/>
                </a:lnTo>
                <a:lnTo>
                  <a:pt x="154703" y="164849"/>
                </a:lnTo>
                <a:lnTo>
                  <a:pt x="151527" y="168251"/>
                </a:lnTo>
                <a:lnTo>
                  <a:pt x="148578" y="171425"/>
                </a:lnTo>
                <a:lnTo>
                  <a:pt x="145629" y="175280"/>
                </a:lnTo>
                <a:lnTo>
                  <a:pt x="143134" y="178908"/>
                </a:lnTo>
                <a:lnTo>
                  <a:pt x="140639" y="182989"/>
                </a:lnTo>
                <a:lnTo>
                  <a:pt x="138144" y="187071"/>
                </a:lnTo>
                <a:lnTo>
                  <a:pt x="136102" y="190926"/>
                </a:lnTo>
                <a:lnTo>
                  <a:pt x="134287" y="195461"/>
                </a:lnTo>
                <a:lnTo>
                  <a:pt x="132246" y="199542"/>
                </a:lnTo>
                <a:lnTo>
                  <a:pt x="130885" y="204077"/>
                </a:lnTo>
                <a:lnTo>
                  <a:pt x="129524" y="208612"/>
                </a:lnTo>
                <a:lnTo>
                  <a:pt x="128616" y="213148"/>
                </a:lnTo>
                <a:lnTo>
                  <a:pt x="127709" y="218136"/>
                </a:lnTo>
                <a:lnTo>
                  <a:pt x="127255" y="222671"/>
                </a:lnTo>
                <a:lnTo>
                  <a:pt x="126802" y="227660"/>
                </a:lnTo>
                <a:lnTo>
                  <a:pt x="126802" y="232648"/>
                </a:lnTo>
                <a:lnTo>
                  <a:pt x="126802" y="1198840"/>
                </a:lnTo>
                <a:lnTo>
                  <a:pt x="126802" y="1203829"/>
                </a:lnTo>
                <a:lnTo>
                  <a:pt x="127255" y="1208591"/>
                </a:lnTo>
                <a:lnTo>
                  <a:pt x="127709" y="1213579"/>
                </a:lnTo>
                <a:lnTo>
                  <a:pt x="128616" y="1218341"/>
                </a:lnTo>
                <a:lnTo>
                  <a:pt x="129524" y="1222876"/>
                </a:lnTo>
                <a:lnTo>
                  <a:pt x="130885" y="1227411"/>
                </a:lnTo>
                <a:lnTo>
                  <a:pt x="132246" y="1231946"/>
                </a:lnTo>
                <a:lnTo>
                  <a:pt x="134287" y="1236254"/>
                </a:lnTo>
                <a:lnTo>
                  <a:pt x="136102" y="1240563"/>
                </a:lnTo>
                <a:lnTo>
                  <a:pt x="138144" y="1244418"/>
                </a:lnTo>
                <a:lnTo>
                  <a:pt x="140639" y="1248726"/>
                </a:lnTo>
                <a:lnTo>
                  <a:pt x="143134" y="1252354"/>
                </a:lnTo>
                <a:lnTo>
                  <a:pt x="145629" y="1256209"/>
                </a:lnTo>
                <a:lnTo>
                  <a:pt x="148578" y="1259837"/>
                </a:lnTo>
                <a:lnTo>
                  <a:pt x="151527" y="1263465"/>
                </a:lnTo>
                <a:lnTo>
                  <a:pt x="154703" y="1266639"/>
                </a:lnTo>
                <a:lnTo>
                  <a:pt x="158105" y="1269814"/>
                </a:lnTo>
                <a:lnTo>
                  <a:pt x="161508" y="1272762"/>
                </a:lnTo>
                <a:lnTo>
                  <a:pt x="165137" y="1275709"/>
                </a:lnTo>
                <a:lnTo>
                  <a:pt x="168767" y="1278430"/>
                </a:lnTo>
                <a:lnTo>
                  <a:pt x="172850" y="1280698"/>
                </a:lnTo>
                <a:lnTo>
                  <a:pt x="176706" y="1283192"/>
                </a:lnTo>
                <a:lnTo>
                  <a:pt x="181016" y="1285233"/>
                </a:lnTo>
                <a:lnTo>
                  <a:pt x="185326" y="1287274"/>
                </a:lnTo>
                <a:lnTo>
                  <a:pt x="189409" y="1288861"/>
                </a:lnTo>
                <a:lnTo>
                  <a:pt x="193945" y="1290448"/>
                </a:lnTo>
                <a:lnTo>
                  <a:pt x="198482" y="1291809"/>
                </a:lnTo>
                <a:lnTo>
                  <a:pt x="203246" y="1292716"/>
                </a:lnTo>
                <a:lnTo>
                  <a:pt x="208009" y="1293623"/>
                </a:lnTo>
                <a:lnTo>
                  <a:pt x="212546" y="1294303"/>
                </a:lnTo>
                <a:lnTo>
                  <a:pt x="217536" y="1294530"/>
                </a:lnTo>
                <a:lnTo>
                  <a:pt x="222527" y="1294757"/>
                </a:lnTo>
                <a:lnTo>
                  <a:pt x="795062" y="1294757"/>
                </a:lnTo>
                <a:lnTo>
                  <a:pt x="799825" y="1294530"/>
                </a:lnTo>
                <a:lnTo>
                  <a:pt x="804816" y="1294303"/>
                </a:lnTo>
                <a:lnTo>
                  <a:pt x="809579" y="1293623"/>
                </a:lnTo>
                <a:lnTo>
                  <a:pt x="814343" y="1292716"/>
                </a:lnTo>
                <a:lnTo>
                  <a:pt x="818880" y="1291809"/>
                </a:lnTo>
                <a:lnTo>
                  <a:pt x="823643" y="1290448"/>
                </a:lnTo>
                <a:lnTo>
                  <a:pt x="827953" y="1288861"/>
                </a:lnTo>
                <a:lnTo>
                  <a:pt x="832263" y="1287274"/>
                </a:lnTo>
                <a:lnTo>
                  <a:pt x="836573" y="1285233"/>
                </a:lnTo>
                <a:lnTo>
                  <a:pt x="840656" y="1283192"/>
                </a:lnTo>
                <a:lnTo>
                  <a:pt x="844512" y="1280698"/>
                </a:lnTo>
                <a:lnTo>
                  <a:pt x="848595" y="1278430"/>
                </a:lnTo>
                <a:lnTo>
                  <a:pt x="852451" y="1275709"/>
                </a:lnTo>
                <a:lnTo>
                  <a:pt x="856081" y="1272762"/>
                </a:lnTo>
                <a:lnTo>
                  <a:pt x="859256" y="1269814"/>
                </a:lnTo>
                <a:lnTo>
                  <a:pt x="862886" y="1266639"/>
                </a:lnTo>
                <a:lnTo>
                  <a:pt x="865835" y="1263465"/>
                </a:lnTo>
                <a:lnTo>
                  <a:pt x="869010" y="1259837"/>
                </a:lnTo>
                <a:lnTo>
                  <a:pt x="871732" y="1256209"/>
                </a:lnTo>
                <a:lnTo>
                  <a:pt x="874681" y="1252354"/>
                </a:lnTo>
                <a:lnTo>
                  <a:pt x="876950" y="1248726"/>
                </a:lnTo>
                <a:lnTo>
                  <a:pt x="879218" y="1244418"/>
                </a:lnTo>
                <a:lnTo>
                  <a:pt x="881260" y="1240563"/>
                </a:lnTo>
                <a:lnTo>
                  <a:pt x="883301" y="1236254"/>
                </a:lnTo>
                <a:lnTo>
                  <a:pt x="885116" y="1231946"/>
                </a:lnTo>
                <a:lnTo>
                  <a:pt x="886477" y="1227411"/>
                </a:lnTo>
                <a:lnTo>
                  <a:pt x="887838" y="1222876"/>
                </a:lnTo>
                <a:lnTo>
                  <a:pt x="888745" y="1218341"/>
                </a:lnTo>
                <a:lnTo>
                  <a:pt x="889879" y="1213579"/>
                </a:lnTo>
                <a:lnTo>
                  <a:pt x="890560" y="1208591"/>
                </a:lnTo>
                <a:lnTo>
                  <a:pt x="890787" y="1203829"/>
                </a:lnTo>
                <a:lnTo>
                  <a:pt x="891014" y="1198840"/>
                </a:lnTo>
                <a:lnTo>
                  <a:pt x="891014" y="232648"/>
                </a:lnTo>
                <a:lnTo>
                  <a:pt x="890787" y="227660"/>
                </a:lnTo>
                <a:lnTo>
                  <a:pt x="890560" y="222671"/>
                </a:lnTo>
                <a:lnTo>
                  <a:pt x="889879" y="218136"/>
                </a:lnTo>
                <a:lnTo>
                  <a:pt x="888745" y="213148"/>
                </a:lnTo>
                <a:lnTo>
                  <a:pt x="887838" y="208612"/>
                </a:lnTo>
                <a:lnTo>
                  <a:pt x="886477" y="204077"/>
                </a:lnTo>
                <a:lnTo>
                  <a:pt x="885116" y="199542"/>
                </a:lnTo>
                <a:lnTo>
                  <a:pt x="883301" y="195461"/>
                </a:lnTo>
                <a:lnTo>
                  <a:pt x="881260" y="190926"/>
                </a:lnTo>
                <a:lnTo>
                  <a:pt x="879218" y="187071"/>
                </a:lnTo>
                <a:lnTo>
                  <a:pt x="876950" y="182989"/>
                </a:lnTo>
                <a:lnTo>
                  <a:pt x="874681" y="178908"/>
                </a:lnTo>
                <a:lnTo>
                  <a:pt x="871732" y="175280"/>
                </a:lnTo>
                <a:lnTo>
                  <a:pt x="869010" y="171425"/>
                </a:lnTo>
                <a:lnTo>
                  <a:pt x="865835" y="168251"/>
                </a:lnTo>
                <a:lnTo>
                  <a:pt x="862886" y="164849"/>
                </a:lnTo>
                <a:lnTo>
                  <a:pt x="859256" y="161675"/>
                </a:lnTo>
                <a:lnTo>
                  <a:pt x="856081" y="158727"/>
                </a:lnTo>
                <a:lnTo>
                  <a:pt x="852451" y="155779"/>
                </a:lnTo>
                <a:lnTo>
                  <a:pt x="848595" y="153058"/>
                </a:lnTo>
                <a:lnTo>
                  <a:pt x="844512" y="150791"/>
                </a:lnTo>
                <a:lnTo>
                  <a:pt x="840656" y="148296"/>
                </a:lnTo>
                <a:lnTo>
                  <a:pt x="836573" y="146256"/>
                </a:lnTo>
                <a:lnTo>
                  <a:pt x="832263" y="144442"/>
                </a:lnTo>
                <a:lnTo>
                  <a:pt x="827953" y="142628"/>
                </a:lnTo>
                <a:lnTo>
                  <a:pt x="823643" y="141040"/>
                </a:lnTo>
                <a:lnTo>
                  <a:pt x="818880" y="139680"/>
                </a:lnTo>
                <a:lnTo>
                  <a:pt x="814343" y="138773"/>
                </a:lnTo>
                <a:lnTo>
                  <a:pt x="809579" y="137866"/>
                </a:lnTo>
                <a:lnTo>
                  <a:pt x="804816" y="137185"/>
                </a:lnTo>
                <a:lnTo>
                  <a:pt x="799825" y="136959"/>
                </a:lnTo>
                <a:lnTo>
                  <a:pt x="795062" y="136732"/>
                </a:lnTo>
                <a:lnTo>
                  <a:pt x="222527" y="136732"/>
                </a:lnTo>
                <a:close/>
                <a:moveTo>
                  <a:pt x="508567" y="34920"/>
                </a:moveTo>
                <a:lnTo>
                  <a:pt x="505619" y="35147"/>
                </a:lnTo>
                <a:lnTo>
                  <a:pt x="502216" y="35600"/>
                </a:lnTo>
                <a:lnTo>
                  <a:pt x="499494" y="36507"/>
                </a:lnTo>
                <a:lnTo>
                  <a:pt x="496545" y="37414"/>
                </a:lnTo>
                <a:lnTo>
                  <a:pt x="493596" y="39002"/>
                </a:lnTo>
                <a:lnTo>
                  <a:pt x="491101" y="40362"/>
                </a:lnTo>
                <a:lnTo>
                  <a:pt x="488606" y="42176"/>
                </a:lnTo>
                <a:lnTo>
                  <a:pt x="486337" y="44217"/>
                </a:lnTo>
                <a:lnTo>
                  <a:pt x="484523" y="46484"/>
                </a:lnTo>
                <a:lnTo>
                  <a:pt x="482708" y="48979"/>
                </a:lnTo>
                <a:lnTo>
                  <a:pt x="480893" y="51473"/>
                </a:lnTo>
                <a:lnTo>
                  <a:pt x="479759" y="54421"/>
                </a:lnTo>
                <a:lnTo>
                  <a:pt x="478625" y="57142"/>
                </a:lnTo>
                <a:lnTo>
                  <a:pt x="477944" y="60090"/>
                </a:lnTo>
                <a:lnTo>
                  <a:pt x="477491" y="63264"/>
                </a:lnTo>
                <a:lnTo>
                  <a:pt x="477264" y="66439"/>
                </a:lnTo>
                <a:lnTo>
                  <a:pt x="477491" y="69840"/>
                </a:lnTo>
                <a:lnTo>
                  <a:pt x="477944" y="72788"/>
                </a:lnTo>
                <a:lnTo>
                  <a:pt x="478625" y="75962"/>
                </a:lnTo>
                <a:lnTo>
                  <a:pt x="479759" y="78683"/>
                </a:lnTo>
                <a:lnTo>
                  <a:pt x="480893" y="81404"/>
                </a:lnTo>
                <a:lnTo>
                  <a:pt x="482708" y="84125"/>
                </a:lnTo>
                <a:lnTo>
                  <a:pt x="484523" y="86620"/>
                </a:lnTo>
                <a:lnTo>
                  <a:pt x="486337" y="88660"/>
                </a:lnTo>
                <a:lnTo>
                  <a:pt x="488606" y="90928"/>
                </a:lnTo>
                <a:lnTo>
                  <a:pt x="491101" y="92742"/>
                </a:lnTo>
                <a:lnTo>
                  <a:pt x="493596" y="94103"/>
                </a:lnTo>
                <a:lnTo>
                  <a:pt x="496545" y="95463"/>
                </a:lnTo>
                <a:lnTo>
                  <a:pt x="499494" y="96370"/>
                </a:lnTo>
                <a:lnTo>
                  <a:pt x="502216" y="97277"/>
                </a:lnTo>
                <a:lnTo>
                  <a:pt x="505619" y="97731"/>
                </a:lnTo>
                <a:lnTo>
                  <a:pt x="508567" y="97731"/>
                </a:lnTo>
                <a:lnTo>
                  <a:pt x="511970" y="97731"/>
                </a:lnTo>
                <a:lnTo>
                  <a:pt x="515146" y="97277"/>
                </a:lnTo>
                <a:lnTo>
                  <a:pt x="517868" y="96370"/>
                </a:lnTo>
                <a:lnTo>
                  <a:pt x="521043" y="95463"/>
                </a:lnTo>
                <a:lnTo>
                  <a:pt x="523765" y="94103"/>
                </a:lnTo>
                <a:lnTo>
                  <a:pt x="526487" y="92742"/>
                </a:lnTo>
                <a:lnTo>
                  <a:pt x="528756" y="90928"/>
                </a:lnTo>
                <a:lnTo>
                  <a:pt x="531024" y="88660"/>
                </a:lnTo>
                <a:lnTo>
                  <a:pt x="532839" y="86620"/>
                </a:lnTo>
                <a:lnTo>
                  <a:pt x="534880" y="84125"/>
                </a:lnTo>
                <a:lnTo>
                  <a:pt x="536468" y="81404"/>
                </a:lnTo>
                <a:lnTo>
                  <a:pt x="537602" y="78683"/>
                </a:lnTo>
                <a:lnTo>
                  <a:pt x="538737" y="75962"/>
                </a:lnTo>
                <a:lnTo>
                  <a:pt x="539417" y="72788"/>
                </a:lnTo>
                <a:lnTo>
                  <a:pt x="539871" y="69840"/>
                </a:lnTo>
                <a:lnTo>
                  <a:pt x="540098" y="66439"/>
                </a:lnTo>
                <a:lnTo>
                  <a:pt x="539871" y="63264"/>
                </a:lnTo>
                <a:lnTo>
                  <a:pt x="539417" y="60090"/>
                </a:lnTo>
                <a:lnTo>
                  <a:pt x="538737" y="57142"/>
                </a:lnTo>
                <a:lnTo>
                  <a:pt x="537602" y="54421"/>
                </a:lnTo>
                <a:lnTo>
                  <a:pt x="536468" y="51473"/>
                </a:lnTo>
                <a:lnTo>
                  <a:pt x="534880" y="48979"/>
                </a:lnTo>
                <a:lnTo>
                  <a:pt x="532839" y="46484"/>
                </a:lnTo>
                <a:lnTo>
                  <a:pt x="531024" y="44217"/>
                </a:lnTo>
                <a:lnTo>
                  <a:pt x="528756" y="42176"/>
                </a:lnTo>
                <a:lnTo>
                  <a:pt x="526487" y="40362"/>
                </a:lnTo>
                <a:lnTo>
                  <a:pt x="523765" y="39002"/>
                </a:lnTo>
                <a:lnTo>
                  <a:pt x="521043" y="37414"/>
                </a:lnTo>
                <a:lnTo>
                  <a:pt x="517868" y="36507"/>
                </a:lnTo>
                <a:lnTo>
                  <a:pt x="515146" y="35600"/>
                </a:lnTo>
                <a:lnTo>
                  <a:pt x="511970" y="35147"/>
                </a:lnTo>
                <a:lnTo>
                  <a:pt x="508567" y="34920"/>
                </a:lnTo>
                <a:close/>
                <a:moveTo>
                  <a:pt x="116821" y="0"/>
                </a:moveTo>
                <a:lnTo>
                  <a:pt x="123172" y="0"/>
                </a:lnTo>
                <a:lnTo>
                  <a:pt x="894189" y="0"/>
                </a:lnTo>
                <a:lnTo>
                  <a:pt x="900541" y="0"/>
                </a:lnTo>
                <a:lnTo>
                  <a:pt x="906892" y="454"/>
                </a:lnTo>
                <a:lnTo>
                  <a:pt x="913017" y="1361"/>
                </a:lnTo>
                <a:lnTo>
                  <a:pt x="919141" y="2495"/>
                </a:lnTo>
                <a:lnTo>
                  <a:pt x="925039" y="3855"/>
                </a:lnTo>
                <a:lnTo>
                  <a:pt x="930937" y="5442"/>
                </a:lnTo>
                <a:lnTo>
                  <a:pt x="936608" y="7483"/>
                </a:lnTo>
                <a:lnTo>
                  <a:pt x="942279" y="9751"/>
                </a:lnTo>
                <a:lnTo>
                  <a:pt x="947723" y="12245"/>
                </a:lnTo>
                <a:lnTo>
                  <a:pt x="952940" y="14739"/>
                </a:lnTo>
                <a:lnTo>
                  <a:pt x="958384" y="17914"/>
                </a:lnTo>
                <a:lnTo>
                  <a:pt x="963147" y="21088"/>
                </a:lnTo>
                <a:lnTo>
                  <a:pt x="968138" y="24490"/>
                </a:lnTo>
                <a:lnTo>
                  <a:pt x="972901" y="28118"/>
                </a:lnTo>
                <a:lnTo>
                  <a:pt x="977211" y="32199"/>
                </a:lnTo>
                <a:lnTo>
                  <a:pt x="981521" y="36054"/>
                </a:lnTo>
                <a:lnTo>
                  <a:pt x="985377" y="40362"/>
                </a:lnTo>
                <a:lnTo>
                  <a:pt x="989461" y="44670"/>
                </a:lnTo>
                <a:lnTo>
                  <a:pt x="993317" y="49432"/>
                </a:lnTo>
                <a:lnTo>
                  <a:pt x="996492" y="54421"/>
                </a:lnTo>
                <a:lnTo>
                  <a:pt x="999668" y="59183"/>
                </a:lnTo>
                <a:lnTo>
                  <a:pt x="1002844" y="64398"/>
                </a:lnTo>
                <a:lnTo>
                  <a:pt x="1005339" y="69840"/>
                </a:lnTo>
                <a:lnTo>
                  <a:pt x="1008061" y="75282"/>
                </a:lnTo>
                <a:lnTo>
                  <a:pt x="1010103" y="80724"/>
                </a:lnTo>
                <a:lnTo>
                  <a:pt x="1012144" y="86620"/>
                </a:lnTo>
                <a:lnTo>
                  <a:pt x="1013732" y="92515"/>
                </a:lnTo>
                <a:lnTo>
                  <a:pt x="1015093" y="98638"/>
                </a:lnTo>
                <a:lnTo>
                  <a:pt x="1016227" y="104306"/>
                </a:lnTo>
                <a:lnTo>
                  <a:pt x="1017135" y="110655"/>
                </a:lnTo>
                <a:lnTo>
                  <a:pt x="1017588" y="117004"/>
                </a:lnTo>
                <a:lnTo>
                  <a:pt x="1017588" y="123354"/>
                </a:lnTo>
                <a:lnTo>
                  <a:pt x="1017588" y="1418337"/>
                </a:lnTo>
                <a:lnTo>
                  <a:pt x="1017588" y="1424686"/>
                </a:lnTo>
                <a:lnTo>
                  <a:pt x="1017135" y="1431035"/>
                </a:lnTo>
                <a:lnTo>
                  <a:pt x="1016227" y="1436930"/>
                </a:lnTo>
                <a:lnTo>
                  <a:pt x="1015093" y="1443053"/>
                </a:lnTo>
                <a:lnTo>
                  <a:pt x="1013732" y="1449175"/>
                </a:lnTo>
                <a:lnTo>
                  <a:pt x="1012144" y="1455071"/>
                </a:lnTo>
                <a:lnTo>
                  <a:pt x="1010103" y="1460739"/>
                </a:lnTo>
                <a:lnTo>
                  <a:pt x="1008061" y="1466181"/>
                </a:lnTo>
                <a:lnTo>
                  <a:pt x="1005339" y="1471850"/>
                </a:lnTo>
                <a:lnTo>
                  <a:pt x="1002844" y="1477065"/>
                </a:lnTo>
                <a:lnTo>
                  <a:pt x="999668" y="1482054"/>
                </a:lnTo>
                <a:lnTo>
                  <a:pt x="996492" y="1487269"/>
                </a:lnTo>
                <a:lnTo>
                  <a:pt x="993317" y="1492031"/>
                </a:lnTo>
                <a:lnTo>
                  <a:pt x="989461" y="1496566"/>
                </a:lnTo>
                <a:lnTo>
                  <a:pt x="985377" y="1501101"/>
                </a:lnTo>
                <a:lnTo>
                  <a:pt x="981521" y="1505636"/>
                </a:lnTo>
                <a:lnTo>
                  <a:pt x="977211" y="1509491"/>
                </a:lnTo>
                <a:lnTo>
                  <a:pt x="972901" y="1513573"/>
                </a:lnTo>
                <a:lnTo>
                  <a:pt x="968138" y="1516974"/>
                </a:lnTo>
                <a:lnTo>
                  <a:pt x="963147" y="1520602"/>
                </a:lnTo>
                <a:lnTo>
                  <a:pt x="958384" y="1523776"/>
                </a:lnTo>
                <a:lnTo>
                  <a:pt x="952940" y="1526724"/>
                </a:lnTo>
                <a:lnTo>
                  <a:pt x="947723" y="1529445"/>
                </a:lnTo>
                <a:lnTo>
                  <a:pt x="942279" y="1531940"/>
                </a:lnTo>
                <a:lnTo>
                  <a:pt x="936608" y="1533980"/>
                </a:lnTo>
                <a:lnTo>
                  <a:pt x="930937" y="1536021"/>
                </a:lnTo>
                <a:lnTo>
                  <a:pt x="925039" y="1537835"/>
                </a:lnTo>
                <a:lnTo>
                  <a:pt x="919141" y="1538969"/>
                </a:lnTo>
                <a:lnTo>
                  <a:pt x="913017" y="1540103"/>
                </a:lnTo>
                <a:lnTo>
                  <a:pt x="906892" y="1540783"/>
                </a:lnTo>
                <a:lnTo>
                  <a:pt x="900541" y="1541236"/>
                </a:lnTo>
                <a:lnTo>
                  <a:pt x="894189" y="1541463"/>
                </a:lnTo>
                <a:lnTo>
                  <a:pt x="123172" y="1541463"/>
                </a:lnTo>
                <a:lnTo>
                  <a:pt x="116821" y="1541236"/>
                </a:lnTo>
                <a:lnTo>
                  <a:pt x="110696" y="1540783"/>
                </a:lnTo>
                <a:lnTo>
                  <a:pt x="104572" y="1540103"/>
                </a:lnTo>
                <a:lnTo>
                  <a:pt x="98447" y="1538969"/>
                </a:lnTo>
                <a:lnTo>
                  <a:pt x="92323" y="1537835"/>
                </a:lnTo>
                <a:lnTo>
                  <a:pt x="86425" y="1536021"/>
                </a:lnTo>
                <a:lnTo>
                  <a:pt x="80981" y="1533980"/>
                </a:lnTo>
                <a:lnTo>
                  <a:pt x="75310" y="1531940"/>
                </a:lnTo>
                <a:lnTo>
                  <a:pt x="69639" y="1529445"/>
                </a:lnTo>
                <a:lnTo>
                  <a:pt x="64422" y="1526724"/>
                </a:lnTo>
                <a:lnTo>
                  <a:pt x="59204" y="1523776"/>
                </a:lnTo>
                <a:lnTo>
                  <a:pt x="54214" y="1520602"/>
                </a:lnTo>
                <a:lnTo>
                  <a:pt x="49224" y="1516974"/>
                </a:lnTo>
                <a:lnTo>
                  <a:pt x="44687" y="1513573"/>
                </a:lnTo>
                <a:lnTo>
                  <a:pt x="40150" y="1509491"/>
                </a:lnTo>
                <a:lnTo>
                  <a:pt x="35840" y="1505636"/>
                </a:lnTo>
                <a:lnTo>
                  <a:pt x="31984" y="1501101"/>
                </a:lnTo>
                <a:lnTo>
                  <a:pt x="27901" y="1496566"/>
                </a:lnTo>
                <a:lnTo>
                  <a:pt x="24272" y="1492031"/>
                </a:lnTo>
                <a:lnTo>
                  <a:pt x="20869" y="1487269"/>
                </a:lnTo>
                <a:lnTo>
                  <a:pt x="17693" y="1482054"/>
                </a:lnTo>
                <a:lnTo>
                  <a:pt x="14744" y="1477065"/>
                </a:lnTo>
                <a:lnTo>
                  <a:pt x="12022" y="1471850"/>
                </a:lnTo>
                <a:lnTo>
                  <a:pt x="9527" y="1466181"/>
                </a:lnTo>
                <a:lnTo>
                  <a:pt x="7486" y="1460739"/>
                </a:lnTo>
                <a:lnTo>
                  <a:pt x="5217" y="1455071"/>
                </a:lnTo>
                <a:lnTo>
                  <a:pt x="3630" y="1449175"/>
                </a:lnTo>
                <a:lnTo>
                  <a:pt x="2268" y="1443053"/>
                </a:lnTo>
                <a:lnTo>
                  <a:pt x="1361" y="1436930"/>
                </a:lnTo>
                <a:lnTo>
                  <a:pt x="454" y="1431035"/>
                </a:lnTo>
                <a:lnTo>
                  <a:pt x="0" y="1424686"/>
                </a:lnTo>
                <a:lnTo>
                  <a:pt x="0" y="1418337"/>
                </a:lnTo>
                <a:lnTo>
                  <a:pt x="0" y="123354"/>
                </a:lnTo>
                <a:lnTo>
                  <a:pt x="0" y="117004"/>
                </a:lnTo>
                <a:lnTo>
                  <a:pt x="454" y="110655"/>
                </a:lnTo>
                <a:lnTo>
                  <a:pt x="1361" y="104306"/>
                </a:lnTo>
                <a:lnTo>
                  <a:pt x="2268" y="98638"/>
                </a:lnTo>
                <a:lnTo>
                  <a:pt x="3630" y="92515"/>
                </a:lnTo>
                <a:lnTo>
                  <a:pt x="5217" y="86620"/>
                </a:lnTo>
                <a:lnTo>
                  <a:pt x="7486" y="80724"/>
                </a:lnTo>
                <a:lnTo>
                  <a:pt x="9527" y="75282"/>
                </a:lnTo>
                <a:lnTo>
                  <a:pt x="12022" y="69840"/>
                </a:lnTo>
                <a:lnTo>
                  <a:pt x="14744" y="64398"/>
                </a:lnTo>
                <a:lnTo>
                  <a:pt x="17693" y="59183"/>
                </a:lnTo>
                <a:lnTo>
                  <a:pt x="20869" y="54421"/>
                </a:lnTo>
                <a:lnTo>
                  <a:pt x="24272" y="49432"/>
                </a:lnTo>
                <a:lnTo>
                  <a:pt x="27901" y="44670"/>
                </a:lnTo>
                <a:lnTo>
                  <a:pt x="31984" y="40362"/>
                </a:lnTo>
                <a:lnTo>
                  <a:pt x="35840" y="36054"/>
                </a:lnTo>
                <a:lnTo>
                  <a:pt x="40150" y="32199"/>
                </a:lnTo>
                <a:lnTo>
                  <a:pt x="44687" y="28118"/>
                </a:lnTo>
                <a:lnTo>
                  <a:pt x="49224" y="24490"/>
                </a:lnTo>
                <a:lnTo>
                  <a:pt x="54214" y="21088"/>
                </a:lnTo>
                <a:lnTo>
                  <a:pt x="59204" y="17914"/>
                </a:lnTo>
                <a:lnTo>
                  <a:pt x="64422" y="14739"/>
                </a:lnTo>
                <a:lnTo>
                  <a:pt x="69639" y="12245"/>
                </a:lnTo>
                <a:lnTo>
                  <a:pt x="75310" y="9751"/>
                </a:lnTo>
                <a:lnTo>
                  <a:pt x="80981" y="7483"/>
                </a:lnTo>
                <a:lnTo>
                  <a:pt x="86425" y="5442"/>
                </a:lnTo>
                <a:lnTo>
                  <a:pt x="92323" y="3855"/>
                </a:lnTo>
                <a:lnTo>
                  <a:pt x="98447" y="2495"/>
                </a:lnTo>
                <a:lnTo>
                  <a:pt x="104572" y="1361"/>
                </a:lnTo>
                <a:lnTo>
                  <a:pt x="110696" y="454"/>
                </a:lnTo>
                <a:lnTo>
                  <a:pt x="1168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153529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fade">
                                      <p:cBhvr>
                                        <p:cTn id="42" dur="500"/>
                                        <p:tgtEl>
                                          <p:spTgt spid="135"/>
                                        </p:tgtEl>
                                      </p:cBhvr>
                                    </p:animEffect>
                                  </p:childTnLst>
                                </p:cTn>
                              </p:par>
                            </p:childTnLst>
                          </p:cTn>
                        </p:par>
                        <p:par>
                          <p:cTn id="43" fill="hold">
                            <p:stCondLst>
                              <p:cond delay="250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2000"/>
                                        <p:tgtEl>
                                          <p:spTgt spid="2"/>
                                        </p:tgtEl>
                                      </p:cBhvr>
                                    </p:animEffect>
                                  </p:childTnLst>
                                </p:cTn>
                              </p:par>
                              <p:par>
                                <p:cTn id="47" presetID="21" presetClass="entr" presetSubtype="1"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heel(1)">
                                      <p:cBhvr>
                                        <p:cTn id="49" dur="2000"/>
                                        <p:tgtEl>
                                          <p:spTgt spid="5"/>
                                        </p:tgtEl>
                                      </p:cBhvr>
                                    </p:animEffect>
                                  </p:childTnLst>
                                </p:cTn>
                              </p:par>
                              <p:par>
                                <p:cTn id="50" presetID="21" presetClass="entr" presetSubtype="1"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heel(1)">
                                      <p:cBhvr>
                                        <p:cTn id="52" dur="2000"/>
                                        <p:tgtEl>
                                          <p:spTgt spid="6"/>
                                        </p:tgtEl>
                                      </p:cBhvr>
                                    </p:animEffect>
                                  </p:childTnLst>
                                </p:cTn>
                              </p:par>
                              <p:par>
                                <p:cTn id="53" presetID="21" presetClass="entr" presetSubtype="1"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heel(1)">
                                      <p:cBhvr>
                                        <p:cTn id="55" dur="20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500"/>
                                        <p:tgtEl>
                                          <p:spTgt spid="1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animEffect transition="in" filter="fade">
                                      <p:cBhvr>
                                        <p:cTn id="61" dur="500"/>
                                        <p:tgtEl>
                                          <p:spTgt spid="1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3" grpId="0"/>
      <p:bldP spid="4" grpId="0"/>
      <p:bldP spid="55" grpId="0" animBg="1"/>
      <p:bldP spid="100" grpId="0" animBg="1"/>
      <p:bldP spid="114" grpId="0" animBg="1"/>
      <p:bldP spid="128" grpId="0"/>
      <p:bldP spid="129" grpId="0"/>
      <p:bldP spid="130" grpId="0"/>
      <p:bldP spid="131" grpId="0"/>
      <p:bldP spid="132" grpId="0"/>
      <p:bldP spid="133" grpId="0"/>
      <p:bldP spid="134" grpId="0"/>
      <p:bldP spid="1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8638825" y="4994858"/>
            <a:ext cx="1876104" cy="1061829"/>
          </a:xfrm>
          <a:prstGeom prst="rect">
            <a:avLst/>
          </a:prstGeom>
          <a:noFill/>
        </p:spPr>
        <p:txBody>
          <a:bodyPr wrap="square" rtlCol="0">
            <a:spAutoFit/>
          </a:bodyPr>
          <a:lstStyle/>
          <a:p>
            <a:pPr algn="r">
              <a:lnSpc>
                <a:spcPct val="150000"/>
              </a:lnSpc>
            </a:pPr>
            <a:r>
              <a:rPr lang="zh-CN" altLang="en-US" sz="1400" dirty="0" smtClean="0">
                <a:solidFill>
                  <a:schemeClr val="bg1"/>
                </a:solidFill>
                <a:latin typeface="微软雅黑" pitchFamily="34" charset="-122"/>
                <a:ea typeface="微软雅黑" pitchFamily="34" charset="-122"/>
              </a:rPr>
              <a:t>理财</a:t>
            </a:r>
            <a:endParaRPr lang="en-US" altLang="zh-CN" sz="1400" dirty="0" smtClean="0">
              <a:solidFill>
                <a:schemeClr val="bg1"/>
              </a:solidFill>
              <a:latin typeface="微软雅黑" pitchFamily="34" charset="-122"/>
              <a:ea typeface="微软雅黑" pitchFamily="34" charset="-122"/>
            </a:endParaRPr>
          </a:p>
          <a:p>
            <a:pPr algn="r">
              <a:lnSpc>
                <a:spcPct val="150000"/>
              </a:lnSpc>
            </a:pPr>
            <a:r>
              <a:rPr lang="zh-CN" altLang="en-US" sz="1400" dirty="0" smtClean="0">
                <a:solidFill>
                  <a:schemeClr val="bg1"/>
                </a:solidFill>
                <a:latin typeface="微软雅黑" pitchFamily="34" charset="-122"/>
                <a:ea typeface="微软雅黑" pitchFamily="34" charset="-122"/>
              </a:rPr>
              <a:t>信用透支功能</a:t>
            </a:r>
            <a:endParaRPr lang="en-US" altLang="zh-CN" sz="1400" dirty="0" smtClean="0">
              <a:solidFill>
                <a:schemeClr val="bg1"/>
              </a:solidFill>
              <a:latin typeface="微软雅黑" pitchFamily="34" charset="-122"/>
              <a:ea typeface="微软雅黑" pitchFamily="34" charset="-122"/>
            </a:endParaRPr>
          </a:p>
          <a:p>
            <a:pPr algn="r">
              <a:lnSpc>
                <a:spcPct val="150000"/>
              </a:lnSpc>
            </a:pPr>
            <a:endParaRPr lang="en-US" sz="1400" b="1" dirty="0">
              <a:solidFill>
                <a:schemeClr val="bg1"/>
              </a:solidFill>
              <a:latin typeface="微软雅黑" pitchFamily="34" charset="-122"/>
              <a:ea typeface="微软雅黑" pitchFamily="34" charset="-122"/>
            </a:endParaRPr>
          </a:p>
        </p:txBody>
      </p:sp>
      <p:sp>
        <p:nvSpPr>
          <p:cNvPr id="2" name="TextBox 1"/>
          <p:cNvSpPr txBox="1"/>
          <p:nvPr/>
        </p:nvSpPr>
        <p:spPr>
          <a:xfrm>
            <a:off x="4640962" y="1417488"/>
            <a:ext cx="2339103"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城市应用全覆盖</a:t>
            </a:r>
            <a:endParaRPr lang="en-US" sz="2400" dirty="0">
              <a:solidFill>
                <a:schemeClr val="bg1">
                  <a:lumMod val="65000"/>
                </a:schemeClr>
              </a:solidFill>
              <a:latin typeface="微软雅黑" pitchFamily="34" charset="-122"/>
              <a:ea typeface="微软雅黑" pitchFamily="34" charset="-122"/>
            </a:endParaRPr>
          </a:p>
        </p:txBody>
      </p:sp>
      <p:sp>
        <p:nvSpPr>
          <p:cNvPr id="3" name="TextBox 2"/>
          <p:cNvSpPr txBox="1"/>
          <p:nvPr/>
        </p:nvSpPr>
        <p:spPr>
          <a:xfrm>
            <a:off x="3366784" y="680759"/>
            <a:ext cx="4801314"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城市一卡通生态体系</a:t>
            </a:r>
            <a:endParaRPr lang="en-US" sz="4000" dirty="0">
              <a:solidFill>
                <a:schemeClr val="bg1"/>
              </a:solidFill>
              <a:latin typeface="微软雅黑" pitchFamily="34" charset="-122"/>
              <a:ea typeface="微软雅黑" pitchFamily="34" charset="-122"/>
            </a:endParaRPr>
          </a:p>
        </p:txBody>
      </p:sp>
      <p:sp>
        <p:nvSpPr>
          <p:cNvPr id="12" name="Freeform 11"/>
          <p:cNvSpPr>
            <a:spLocks/>
          </p:cNvSpPr>
          <p:nvPr/>
        </p:nvSpPr>
        <p:spPr bwMode="auto">
          <a:xfrm>
            <a:off x="6097640" y="2636009"/>
            <a:ext cx="1550783" cy="1550783"/>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6209421" y="2744603"/>
            <a:ext cx="1318666" cy="1320489"/>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4" name="Oval 13"/>
          <p:cNvSpPr>
            <a:spLocks noChangeArrowheads="1"/>
          </p:cNvSpPr>
          <p:nvPr/>
        </p:nvSpPr>
        <p:spPr bwMode="auto">
          <a:xfrm>
            <a:off x="6376533" y="2911715"/>
            <a:ext cx="984442" cy="985050"/>
          </a:xfrm>
          <a:prstGeom prst="ellipse">
            <a:avLst/>
          </a:prstGeom>
          <a:gradFill>
            <a:gsLst>
              <a:gs pos="0">
                <a:schemeClr val="bg1">
                  <a:lumMod val="85000"/>
                </a:schemeClr>
              </a:gs>
              <a:gs pos="100000">
                <a:schemeClr val="bg1"/>
              </a:gs>
            </a:gsLst>
            <a:lin ang="9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108"/>
          <p:cNvSpPr>
            <a:spLocks/>
          </p:cNvSpPr>
          <p:nvPr/>
        </p:nvSpPr>
        <p:spPr bwMode="auto">
          <a:xfrm rot="16200000">
            <a:off x="4007071" y="2162760"/>
            <a:ext cx="2024034" cy="202403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109"/>
          <p:cNvSpPr>
            <a:spLocks/>
          </p:cNvSpPr>
          <p:nvPr/>
        </p:nvSpPr>
        <p:spPr bwMode="auto">
          <a:xfrm rot="16200000">
            <a:off x="4149995" y="2318630"/>
            <a:ext cx="1721082" cy="1723461"/>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11" name="Oval 110"/>
          <p:cNvSpPr>
            <a:spLocks noChangeArrowheads="1"/>
          </p:cNvSpPr>
          <p:nvPr/>
        </p:nvSpPr>
        <p:spPr bwMode="auto">
          <a:xfrm rot="16200000">
            <a:off x="4367311" y="2537532"/>
            <a:ext cx="1284863" cy="1285656"/>
          </a:xfrm>
          <a:prstGeom prst="ellipse">
            <a:avLst/>
          </a:prstGeom>
          <a:gradFill>
            <a:gsLst>
              <a:gs pos="0">
                <a:schemeClr val="bg1">
                  <a:lumMod val="85000"/>
                </a:schemeClr>
              </a:gs>
              <a:gs pos="100000">
                <a:schemeClr val="bg1"/>
              </a:gs>
            </a:gsLst>
            <a:lin ang="9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120"/>
          <p:cNvSpPr>
            <a:spLocks/>
          </p:cNvSpPr>
          <p:nvPr/>
        </p:nvSpPr>
        <p:spPr bwMode="auto">
          <a:xfrm flipV="1">
            <a:off x="6097641" y="4255081"/>
            <a:ext cx="2331984" cy="2331983"/>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121"/>
          <p:cNvSpPr>
            <a:spLocks/>
          </p:cNvSpPr>
          <p:nvPr/>
        </p:nvSpPr>
        <p:spPr bwMode="auto">
          <a:xfrm flipV="1">
            <a:off x="6265731" y="4438087"/>
            <a:ext cx="1982938" cy="1985679"/>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23" name="Oval 122"/>
          <p:cNvSpPr>
            <a:spLocks noChangeArrowheads="1"/>
          </p:cNvSpPr>
          <p:nvPr/>
        </p:nvSpPr>
        <p:spPr bwMode="auto">
          <a:xfrm flipV="1">
            <a:off x="6517025" y="4691208"/>
            <a:ext cx="1480350" cy="1481264"/>
          </a:xfrm>
          <a:prstGeom prst="ellipse">
            <a:avLst/>
          </a:prstGeom>
          <a:gradFill>
            <a:gsLst>
              <a:gs pos="0">
                <a:schemeClr val="bg1">
                  <a:lumMod val="85000"/>
                </a:schemeClr>
              </a:gs>
              <a:gs pos="100000">
                <a:schemeClr val="bg1"/>
              </a:gs>
            </a:gsLst>
            <a:lin ang="9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124"/>
          <p:cNvSpPr>
            <a:spLocks/>
          </p:cNvSpPr>
          <p:nvPr/>
        </p:nvSpPr>
        <p:spPr bwMode="auto">
          <a:xfrm rot="5400000" flipV="1">
            <a:off x="4298442" y="4255082"/>
            <a:ext cx="1732663" cy="173266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125"/>
          <p:cNvSpPr>
            <a:spLocks/>
          </p:cNvSpPr>
          <p:nvPr/>
        </p:nvSpPr>
        <p:spPr bwMode="auto">
          <a:xfrm rot="5400000" flipV="1">
            <a:off x="4420791" y="4378954"/>
            <a:ext cx="1473322" cy="1475360"/>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127" name="Oval 126"/>
          <p:cNvSpPr>
            <a:spLocks noChangeArrowheads="1"/>
          </p:cNvSpPr>
          <p:nvPr/>
        </p:nvSpPr>
        <p:spPr bwMode="auto">
          <a:xfrm rot="5400000" flipV="1">
            <a:off x="4606823" y="4566345"/>
            <a:ext cx="1099900" cy="1100579"/>
          </a:xfrm>
          <a:prstGeom prst="ellipse">
            <a:avLst/>
          </a:prstGeom>
          <a:gradFill>
            <a:gsLst>
              <a:gs pos="0">
                <a:schemeClr val="bg1">
                  <a:lumMod val="85000"/>
                </a:schemeClr>
              </a:gs>
              <a:gs pos="100000">
                <a:schemeClr val="bg1"/>
              </a:gs>
            </a:gsLst>
            <a:lin ang="9000000" scaled="0"/>
          </a:gradFill>
          <a:ln>
            <a:noFill/>
          </a:ln>
        </p:spPr>
        <p:txBody>
          <a:bodyPr vert="horz" wrap="square" lIns="91440" tIns="45720" rIns="91440" bIns="45720" numCol="1" anchor="t" anchorCtr="0" compatLnSpc="1">
            <a:prstTxWarp prst="textNoShape">
              <a:avLst/>
            </a:prstTxWarp>
          </a:bodyPr>
          <a:lstStyle/>
          <a:p>
            <a:endParaRPr lang="id-ID"/>
          </a:p>
        </p:txBody>
      </p:sp>
      <p:cxnSp>
        <p:nvCxnSpPr>
          <p:cNvPr id="20" name="Straight Connector 19"/>
          <p:cNvCxnSpPr/>
          <p:nvPr/>
        </p:nvCxnSpPr>
        <p:spPr>
          <a:xfrm flipH="1" flipV="1">
            <a:off x="3661285" y="2697524"/>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848067" y="2697524"/>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3800475" y="4994858"/>
            <a:ext cx="497966" cy="31619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2185142" y="5311048"/>
            <a:ext cx="1615334" cy="0"/>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7528087" y="2680840"/>
            <a:ext cx="497966" cy="3161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026053" y="2680840"/>
            <a:ext cx="1563973"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00410" y="2251532"/>
            <a:ext cx="697627" cy="400110"/>
          </a:xfrm>
          <a:prstGeom prst="rect">
            <a:avLst/>
          </a:prstGeom>
          <a:noFill/>
        </p:spPr>
        <p:txBody>
          <a:bodyPr wrap="none" rtlCol="0">
            <a:spAutoFit/>
          </a:bodyPr>
          <a:lstStyle/>
          <a:p>
            <a:r>
              <a:rPr lang="zh-CN" altLang="en-US" sz="2000" dirty="0" smtClean="0">
                <a:solidFill>
                  <a:schemeClr val="bg1"/>
                </a:solidFill>
                <a:latin typeface="微软雅黑" pitchFamily="34" charset="-122"/>
                <a:ea typeface="微软雅黑" pitchFamily="34" charset="-122"/>
              </a:rPr>
              <a:t>消费</a:t>
            </a:r>
            <a:endParaRPr lang="id-ID" sz="2000" dirty="0">
              <a:solidFill>
                <a:schemeClr val="bg1"/>
              </a:solidFill>
              <a:latin typeface="微软雅黑" pitchFamily="34" charset="-122"/>
              <a:ea typeface="微软雅黑" pitchFamily="34" charset="-122"/>
            </a:endParaRPr>
          </a:p>
        </p:txBody>
      </p:sp>
      <p:sp>
        <p:nvSpPr>
          <p:cNvPr id="30" name="TextBox 29"/>
          <p:cNvSpPr txBox="1"/>
          <p:nvPr/>
        </p:nvSpPr>
        <p:spPr>
          <a:xfrm>
            <a:off x="846161" y="2749358"/>
            <a:ext cx="2830353" cy="1708160"/>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itchFamily="34" charset="-122"/>
                <a:ea typeface="微软雅黑" pitchFamily="34" charset="-122"/>
              </a:rPr>
              <a:t>交通：公交、轮渡、计程车</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400" dirty="0" smtClean="0">
                <a:solidFill>
                  <a:schemeClr val="bg1"/>
                </a:solidFill>
                <a:latin typeface="微软雅黑" pitchFamily="34" charset="-122"/>
                <a:ea typeface="微软雅黑" pitchFamily="34" charset="-122"/>
              </a:rPr>
              <a:t>零售商铺：便利店、餐饮、服装、百货、各场所票务</a:t>
            </a:r>
            <a:r>
              <a:rPr lang="en-US" altLang="zh-CN" sz="1400" dirty="0" smtClean="0">
                <a:solidFill>
                  <a:schemeClr val="bg1"/>
                </a:solidFill>
                <a:latin typeface="微软雅黑" pitchFamily="34" charset="-122"/>
                <a:ea typeface="微软雅黑" pitchFamily="34" charset="-122"/>
              </a:rPr>
              <a:t>....</a:t>
            </a:r>
          </a:p>
          <a:p>
            <a:pPr>
              <a:lnSpc>
                <a:spcPct val="150000"/>
              </a:lnSpc>
            </a:pPr>
            <a:r>
              <a:rPr lang="zh-CN" altLang="en-US" sz="1400" dirty="0" smtClean="0">
                <a:solidFill>
                  <a:schemeClr val="bg1"/>
                </a:solidFill>
                <a:latin typeface="微软雅黑" pitchFamily="34" charset="-122"/>
                <a:ea typeface="微软雅黑" pitchFamily="34" charset="-122"/>
              </a:rPr>
              <a:t>停车设施：停车场、路边停车收费表</a:t>
            </a:r>
            <a:endParaRPr lang="en-US" sz="1400" b="1" dirty="0">
              <a:solidFill>
                <a:schemeClr val="bg1"/>
              </a:solidFill>
              <a:latin typeface="微软雅黑" pitchFamily="34" charset="-122"/>
              <a:ea typeface="微软雅黑" pitchFamily="34" charset="-122"/>
            </a:endParaRPr>
          </a:p>
        </p:txBody>
      </p:sp>
      <p:sp>
        <p:nvSpPr>
          <p:cNvPr id="32" name="TextBox 31"/>
          <p:cNvSpPr txBox="1"/>
          <p:nvPr/>
        </p:nvSpPr>
        <p:spPr>
          <a:xfrm>
            <a:off x="2118607" y="4875882"/>
            <a:ext cx="1210588" cy="400110"/>
          </a:xfrm>
          <a:prstGeom prst="rect">
            <a:avLst/>
          </a:prstGeom>
          <a:noFill/>
        </p:spPr>
        <p:txBody>
          <a:bodyPr wrap="none" rtlCol="0">
            <a:spAutoFit/>
          </a:bodyPr>
          <a:lstStyle/>
          <a:p>
            <a:r>
              <a:rPr lang="zh-CN" altLang="en-US" sz="2000" dirty="0" smtClean="0">
                <a:solidFill>
                  <a:schemeClr val="bg1"/>
                </a:solidFill>
                <a:latin typeface="微软雅黑" pitchFamily="34" charset="-122"/>
                <a:ea typeface="微软雅黑" pitchFamily="34" charset="-122"/>
              </a:rPr>
              <a:t>身份读取</a:t>
            </a:r>
            <a:endParaRPr lang="id-ID" sz="2000" dirty="0">
              <a:solidFill>
                <a:schemeClr val="bg1"/>
              </a:solidFill>
              <a:latin typeface="微软雅黑" pitchFamily="34" charset="-122"/>
              <a:ea typeface="微软雅黑" pitchFamily="34" charset="-122"/>
            </a:endParaRPr>
          </a:p>
        </p:txBody>
      </p:sp>
      <p:sp>
        <p:nvSpPr>
          <p:cNvPr id="35" name="TextBox 34"/>
          <p:cNvSpPr txBox="1"/>
          <p:nvPr/>
        </p:nvSpPr>
        <p:spPr>
          <a:xfrm>
            <a:off x="8943700" y="2246024"/>
            <a:ext cx="697627" cy="400110"/>
          </a:xfrm>
          <a:prstGeom prst="rect">
            <a:avLst/>
          </a:prstGeom>
          <a:noFill/>
        </p:spPr>
        <p:txBody>
          <a:bodyPr wrap="none" rtlCol="0">
            <a:spAutoFit/>
          </a:bodyPr>
          <a:lstStyle/>
          <a:p>
            <a:pPr algn="r"/>
            <a:r>
              <a:rPr lang="zh-CN" altLang="en-US" sz="2000" dirty="0" smtClean="0">
                <a:solidFill>
                  <a:schemeClr val="bg1"/>
                </a:solidFill>
                <a:latin typeface="微软雅黑" pitchFamily="34" charset="-122"/>
                <a:ea typeface="微软雅黑" pitchFamily="34" charset="-122"/>
              </a:rPr>
              <a:t>门禁</a:t>
            </a:r>
            <a:endParaRPr lang="id-ID" sz="2000" dirty="0">
              <a:solidFill>
                <a:schemeClr val="bg1"/>
              </a:solidFill>
              <a:latin typeface="微软雅黑" pitchFamily="34" charset="-122"/>
              <a:ea typeface="微软雅黑" pitchFamily="34" charset="-122"/>
            </a:endParaRPr>
          </a:p>
        </p:txBody>
      </p:sp>
      <p:sp>
        <p:nvSpPr>
          <p:cNvPr id="38" name="TextBox 37"/>
          <p:cNvSpPr txBox="1"/>
          <p:nvPr/>
        </p:nvSpPr>
        <p:spPr>
          <a:xfrm>
            <a:off x="9810620" y="4538109"/>
            <a:ext cx="697627" cy="400110"/>
          </a:xfrm>
          <a:prstGeom prst="rect">
            <a:avLst/>
          </a:prstGeom>
          <a:noFill/>
        </p:spPr>
        <p:txBody>
          <a:bodyPr wrap="none" rtlCol="0">
            <a:spAutoFit/>
          </a:bodyPr>
          <a:lstStyle/>
          <a:p>
            <a:pPr algn="r"/>
            <a:r>
              <a:rPr lang="zh-CN" altLang="en-US" sz="2000" dirty="0" smtClean="0">
                <a:solidFill>
                  <a:schemeClr val="bg1"/>
                </a:solidFill>
                <a:latin typeface="微软雅黑" pitchFamily="34" charset="-122"/>
                <a:ea typeface="微软雅黑" pitchFamily="34" charset="-122"/>
              </a:rPr>
              <a:t>金融</a:t>
            </a:r>
            <a:endParaRPr lang="id-ID" sz="2000" dirty="0">
              <a:solidFill>
                <a:schemeClr val="bg1"/>
              </a:solidFill>
              <a:latin typeface="微软雅黑" pitchFamily="34" charset="-122"/>
              <a:ea typeface="微软雅黑" pitchFamily="34" charset="-122"/>
            </a:endParaRPr>
          </a:p>
        </p:txBody>
      </p:sp>
      <p:sp>
        <p:nvSpPr>
          <p:cNvPr id="44" name="TextBox 43"/>
          <p:cNvSpPr txBox="1"/>
          <p:nvPr/>
        </p:nvSpPr>
        <p:spPr>
          <a:xfrm>
            <a:off x="2142917" y="5342934"/>
            <a:ext cx="1876104" cy="1384995"/>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itchFamily="34" charset="-122"/>
                <a:ea typeface="微软雅黑" pitchFamily="34" charset="-122"/>
              </a:rPr>
              <a:t>医院社保挂号消费</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400" dirty="0" smtClean="0">
                <a:solidFill>
                  <a:schemeClr val="bg1"/>
                </a:solidFill>
                <a:latin typeface="微软雅黑" pitchFamily="34" charset="-122"/>
                <a:ea typeface="微软雅黑" pitchFamily="34" charset="-122"/>
              </a:rPr>
              <a:t>公积金</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400" dirty="0" smtClean="0">
                <a:solidFill>
                  <a:schemeClr val="bg1"/>
                </a:solidFill>
                <a:latin typeface="微软雅黑" pitchFamily="34" charset="-122"/>
                <a:ea typeface="微软雅黑" pitchFamily="34" charset="-122"/>
              </a:rPr>
              <a:t>图书馆借记</a:t>
            </a:r>
            <a:endParaRPr lang="en-US" altLang="zh-CN" sz="1400" dirty="0" smtClean="0">
              <a:solidFill>
                <a:schemeClr val="bg1"/>
              </a:solidFill>
              <a:latin typeface="微软雅黑" pitchFamily="34" charset="-122"/>
              <a:ea typeface="微软雅黑" pitchFamily="34" charset="-122"/>
            </a:endParaRPr>
          </a:p>
          <a:p>
            <a:pPr>
              <a:lnSpc>
                <a:spcPct val="150000"/>
              </a:lnSpc>
            </a:pPr>
            <a:r>
              <a:rPr lang="zh-CN" altLang="en-US" sz="1400" dirty="0" smtClean="0">
                <a:solidFill>
                  <a:schemeClr val="bg1"/>
                </a:solidFill>
                <a:latin typeface="微软雅黑" pitchFamily="34" charset="-122"/>
                <a:ea typeface="微软雅黑" pitchFamily="34" charset="-122"/>
              </a:rPr>
              <a:t>网吧实名认证</a:t>
            </a:r>
            <a:endParaRPr lang="en-US" altLang="en-US" sz="1400" dirty="0">
              <a:solidFill>
                <a:schemeClr val="bg1"/>
              </a:solidFill>
              <a:latin typeface="微软雅黑" pitchFamily="34" charset="-122"/>
              <a:ea typeface="微软雅黑" pitchFamily="34" charset="-122"/>
            </a:endParaRPr>
          </a:p>
        </p:txBody>
      </p:sp>
      <p:sp>
        <p:nvSpPr>
          <p:cNvPr id="46" name="TextBox 45"/>
          <p:cNvSpPr txBox="1"/>
          <p:nvPr/>
        </p:nvSpPr>
        <p:spPr>
          <a:xfrm>
            <a:off x="7771862" y="2711258"/>
            <a:ext cx="2081822" cy="738664"/>
          </a:xfrm>
          <a:prstGeom prst="rect">
            <a:avLst/>
          </a:prstGeom>
          <a:noFill/>
        </p:spPr>
        <p:txBody>
          <a:bodyPr wrap="square" rtlCol="0">
            <a:spAutoFit/>
          </a:bodyPr>
          <a:lstStyle/>
          <a:p>
            <a:pPr algn="r">
              <a:lnSpc>
                <a:spcPct val="150000"/>
              </a:lnSpc>
            </a:pPr>
            <a:r>
              <a:rPr lang="zh-CN" altLang="en-US" sz="1400" dirty="0" smtClean="0">
                <a:solidFill>
                  <a:schemeClr val="bg1"/>
                </a:solidFill>
                <a:latin typeface="微软雅黑" pitchFamily="34" charset="-122"/>
                <a:ea typeface="微软雅黑" pitchFamily="34" charset="-122"/>
              </a:rPr>
              <a:t>小区、写字楼出入管理</a:t>
            </a:r>
            <a:endParaRPr lang="en-US" altLang="zh-CN" sz="1400" dirty="0" smtClean="0">
              <a:solidFill>
                <a:schemeClr val="bg1"/>
              </a:solidFill>
              <a:latin typeface="微软雅黑" pitchFamily="34" charset="-122"/>
              <a:ea typeface="微软雅黑" pitchFamily="34" charset="-122"/>
            </a:endParaRPr>
          </a:p>
          <a:p>
            <a:pPr algn="r">
              <a:lnSpc>
                <a:spcPct val="150000"/>
              </a:lnSpc>
            </a:pPr>
            <a:r>
              <a:rPr lang="zh-CN" altLang="en-US" sz="1400" dirty="0" smtClean="0">
                <a:solidFill>
                  <a:schemeClr val="bg1"/>
                </a:solidFill>
                <a:latin typeface="微软雅黑" pitchFamily="34" charset="-122"/>
                <a:ea typeface="微软雅黑" pitchFamily="34" charset="-122"/>
              </a:rPr>
              <a:t>考勤系统</a:t>
            </a:r>
            <a:endParaRPr lang="en-US" altLang="en-US" sz="1400" dirty="0">
              <a:solidFill>
                <a:schemeClr val="bg1"/>
              </a:solidFill>
              <a:latin typeface="微软雅黑" pitchFamily="34" charset="-122"/>
              <a:ea typeface="微软雅黑" pitchFamily="34" charset="-122"/>
            </a:endParaRPr>
          </a:p>
        </p:txBody>
      </p:sp>
      <p:cxnSp>
        <p:nvCxnSpPr>
          <p:cNvPr id="48" name="Straight Connector 47"/>
          <p:cNvCxnSpPr/>
          <p:nvPr/>
        </p:nvCxnSpPr>
        <p:spPr>
          <a:xfrm>
            <a:off x="8125333" y="4745260"/>
            <a:ext cx="522140" cy="2030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47472" y="4948294"/>
            <a:ext cx="1867457" cy="0"/>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pic>
        <p:nvPicPr>
          <p:cNvPr id="43" name="图片 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5" name="KSO_Shape"/>
          <p:cNvSpPr/>
          <p:nvPr/>
        </p:nvSpPr>
        <p:spPr>
          <a:xfrm>
            <a:off x="4639647" y="2784143"/>
            <a:ext cx="723924" cy="751194"/>
          </a:xfrm>
          <a:custGeom>
            <a:avLst/>
            <a:gdLst>
              <a:gd name="connsiteX0" fmla="*/ 331068 w 1208088"/>
              <a:gd name="connsiteY0" fmla="*/ 665573 h 1452563"/>
              <a:gd name="connsiteX1" fmla="*/ 508820 w 1208088"/>
              <a:gd name="connsiteY1" fmla="*/ 932822 h 1452563"/>
              <a:gd name="connsiteX2" fmla="*/ 369158 w 1208088"/>
              <a:gd name="connsiteY2" fmla="*/ 932822 h 1452563"/>
              <a:gd name="connsiteX3" fmla="*/ 369158 w 1208088"/>
              <a:gd name="connsiteY3" fmla="*/ 983727 h 1452563"/>
              <a:gd name="connsiteX4" fmla="*/ 534213 w 1208088"/>
              <a:gd name="connsiteY4" fmla="*/ 983727 h 1452563"/>
              <a:gd name="connsiteX5" fmla="*/ 534213 w 1208088"/>
              <a:gd name="connsiteY5" fmla="*/ 1034632 h 1452563"/>
              <a:gd name="connsiteX6" fmla="*/ 369158 w 1208088"/>
              <a:gd name="connsiteY6" fmla="*/ 1034632 h 1452563"/>
              <a:gd name="connsiteX7" fmla="*/ 369158 w 1208088"/>
              <a:gd name="connsiteY7" fmla="*/ 1085536 h 1452563"/>
              <a:gd name="connsiteX8" fmla="*/ 534213 w 1208088"/>
              <a:gd name="connsiteY8" fmla="*/ 1085536 h 1452563"/>
              <a:gd name="connsiteX9" fmla="*/ 534213 w 1208088"/>
              <a:gd name="connsiteY9" fmla="*/ 1238250 h 1452563"/>
              <a:gd name="connsiteX10" fmla="*/ 673875 w 1208088"/>
              <a:gd name="connsiteY10" fmla="*/ 1238250 h 1452563"/>
              <a:gd name="connsiteX11" fmla="*/ 673875 w 1208088"/>
              <a:gd name="connsiteY11" fmla="*/ 1085536 h 1452563"/>
              <a:gd name="connsiteX12" fmla="*/ 864324 w 1208088"/>
              <a:gd name="connsiteY12" fmla="*/ 1085536 h 1452563"/>
              <a:gd name="connsiteX13" fmla="*/ 864324 w 1208088"/>
              <a:gd name="connsiteY13" fmla="*/ 1034632 h 1452563"/>
              <a:gd name="connsiteX14" fmla="*/ 673875 w 1208088"/>
              <a:gd name="connsiteY14" fmla="*/ 1034632 h 1452563"/>
              <a:gd name="connsiteX15" fmla="*/ 673875 w 1208088"/>
              <a:gd name="connsiteY15" fmla="*/ 983727 h 1452563"/>
              <a:gd name="connsiteX16" fmla="*/ 864324 w 1208088"/>
              <a:gd name="connsiteY16" fmla="*/ 983727 h 1452563"/>
              <a:gd name="connsiteX17" fmla="*/ 864324 w 1208088"/>
              <a:gd name="connsiteY17" fmla="*/ 932822 h 1452563"/>
              <a:gd name="connsiteX18" fmla="*/ 699268 w 1208088"/>
              <a:gd name="connsiteY18" fmla="*/ 932822 h 1452563"/>
              <a:gd name="connsiteX19" fmla="*/ 877020 w 1208088"/>
              <a:gd name="connsiteY19" fmla="*/ 665573 h 1452563"/>
              <a:gd name="connsiteX20" fmla="*/ 737358 w 1208088"/>
              <a:gd name="connsiteY20" fmla="*/ 665573 h 1452563"/>
              <a:gd name="connsiteX21" fmla="*/ 597696 w 1208088"/>
              <a:gd name="connsiteY21" fmla="*/ 881918 h 1452563"/>
              <a:gd name="connsiteX22" fmla="*/ 458034 w 1208088"/>
              <a:gd name="connsiteY22" fmla="*/ 665573 h 1452563"/>
              <a:gd name="connsiteX23" fmla="*/ 331068 w 1208088"/>
              <a:gd name="connsiteY23" fmla="*/ 665573 h 1452563"/>
              <a:gd name="connsiteX24" fmla="*/ 719206 w 1208088"/>
              <a:gd name="connsiteY24" fmla="*/ 0 h 1452563"/>
              <a:gd name="connsiteX25" fmla="*/ 727454 w 1208088"/>
              <a:gd name="connsiteY25" fmla="*/ 317 h 1452563"/>
              <a:gd name="connsiteX26" fmla="*/ 736654 w 1208088"/>
              <a:gd name="connsiteY26" fmla="*/ 952 h 1452563"/>
              <a:gd name="connsiteX27" fmla="*/ 746172 w 1208088"/>
              <a:gd name="connsiteY27" fmla="*/ 2538 h 1452563"/>
              <a:gd name="connsiteX28" fmla="*/ 756641 w 1208088"/>
              <a:gd name="connsiteY28" fmla="*/ 4125 h 1452563"/>
              <a:gd name="connsiteX29" fmla="*/ 767428 w 1208088"/>
              <a:gd name="connsiteY29" fmla="*/ 6028 h 1452563"/>
              <a:gd name="connsiteX30" fmla="*/ 778849 w 1208088"/>
              <a:gd name="connsiteY30" fmla="*/ 8567 h 1452563"/>
              <a:gd name="connsiteX31" fmla="*/ 791222 w 1208088"/>
              <a:gd name="connsiteY31" fmla="*/ 11422 h 1452563"/>
              <a:gd name="connsiteX32" fmla="*/ 804546 w 1208088"/>
              <a:gd name="connsiteY32" fmla="*/ 14913 h 1452563"/>
              <a:gd name="connsiteX33" fmla="*/ 818822 w 1208088"/>
              <a:gd name="connsiteY33" fmla="*/ 18720 h 1452563"/>
              <a:gd name="connsiteX34" fmla="*/ 833416 w 1208088"/>
              <a:gd name="connsiteY34" fmla="*/ 23480 h 1452563"/>
              <a:gd name="connsiteX35" fmla="*/ 829609 w 1208088"/>
              <a:gd name="connsiteY35" fmla="*/ 36171 h 1452563"/>
              <a:gd name="connsiteX36" fmla="*/ 825802 w 1208088"/>
              <a:gd name="connsiteY36" fmla="*/ 48228 h 1452563"/>
              <a:gd name="connsiteX37" fmla="*/ 818188 w 1208088"/>
              <a:gd name="connsiteY37" fmla="*/ 70439 h 1452563"/>
              <a:gd name="connsiteX38" fmla="*/ 810256 w 1208088"/>
              <a:gd name="connsiteY38" fmla="*/ 91063 h 1452563"/>
              <a:gd name="connsiteX39" fmla="*/ 802960 w 1208088"/>
              <a:gd name="connsiteY39" fmla="*/ 108831 h 1452563"/>
              <a:gd name="connsiteX40" fmla="*/ 795663 w 1208088"/>
              <a:gd name="connsiteY40" fmla="*/ 125013 h 1452563"/>
              <a:gd name="connsiteX41" fmla="*/ 788684 w 1208088"/>
              <a:gd name="connsiteY41" fmla="*/ 138974 h 1452563"/>
              <a:gd name="connsiteX42" fmla="*/ 782021 w 1208088"/>
              <a:gd name="connsiteY42" fmla="*/ 151983 h 1452563"/>
              <a:gd name="connsiteX43" fmla="*/ 775994 w 1208088"/>
              <a:gd name="connsiteY43" fmla="*/ 163405 h 1452563"/>
              <a:gd name="connsiteX44" fmla="*/ 764572 w 1208088"/>
              <a:gd name="connsiteY44" fmla="*/ 183077 h 1452563"/>
              <a:gd name="connsiteX45" fmla="*/ 760131 w 1208088"/>
              <a:gd name="connsiteY45" fmla="*/ 191644 h 1452563"/>
              <a:gd name="connsiteX46" fmla="*/ 756007 w 1208088"/>
              <a:gd name="connsiteY46" fmla="*/ 200211 h 1452563"/>
              <a:gd name="connsiteX47" fmla="*/ 752517 w 1208088"/>
              <a:gd name="connsiteY47" fmla="*/ 207826 h 1452563"/>
              <a:gd name="connsiteX48" fmla="*/ 749662 w 1208088"/>
              <a:gd name="connsiteY48" fmla="*/ 215759 h 1452563"/>
              <a:gd name="connsiteX49" fmla="*/ 748393 w 1208088"/>
              <a:gd name="connsiteY49" fmla="*/ 219566 h 1452563"/>
              <a:gd name="connsiteX50" fmla="*/ 747441 w 1208088"/>
              <a:gd name="connsiteY50" fmla="*/ 223374 h 1452563"/>
              <a:gd name="connsiteX51" fmla="*/ 746806 w 1208088"/>
              <a:gd name="connsiteY51" fmla="*/ 227181 h 1452563"/>
              <a:gd name="connsiteX52" fmla="*/ 746489 w 1208088"/>
              <a:gd name="connsiteY52" fmla="*/ 231623 h 1452563"/>
              <a:gd name="connsiteX53" fmla="*/ 748076 w 1208088"/>
              <a:gd name="connsiteY53" fmla="*/ 231623 h 1452563"/>
              <a:gd name="connsiteX54" fmla="*/ 750931 w 1208088"/>
              <a:gd name="connsiteY54" fmla="*/ 231623 h 1452563"/>
              <a:gd name="connsiteX55" fmla="*/ 753786 w 1208088"/>
              <a:gd name="connsiteY55" fmla="*/ 231940 h 1452563"/>
              <a:gd name="connsiteX56" fmla="*/ 756324 w 1208088"/>
              <a:gd name="connsiteY56" fmla="*/ 232258 h 1452563"/>
              <a:gd name="connsiteX57" fmla="*/ 758862 w 1208088"/>
              <a:gd name="connsiteY57" fmla="*/ 233210 h 1452563"/>
              <a:gd name="connsiteX58" fmla="*/ 761400 w 1208088"/>
              <a:gd name="connsiteY58" fmla="*/ 233844 h 1452563"/>
              <a:gd name="connsiteX59" fmla="*/ 763621 w 1208088"/>
              <a:gd name="connsiteY59" fmla="*/ 234796 h 1452563"/>
              <a:gd name="connsiteX60" fmla="*/ 765842 w 1208088"/>
              <a:gd name="connsiteY60" fmla="*/ 236065 h 1452563"/>
              <a:gd name="connsiteX61" fmla="*/ 768062 w 1208088"/>
              <a:gd name="connsiteY61" fmla="*/ 237334 h 1452563"/>
              <a:gd name="connsiteX62" fmla="*/ 769966 w 1208088"/>
              <a:gd name="connsiteY62" fmla="*/ 238921 h 1452563"/>
              <a:gd name="connsiteX63" fmla="*/ 771552 w 1208088"/>
              <a:gd name="connsiteY63" fmla="*/ 240190 h 1452563"/>
              <a:gd name="connsiteX64" fmla="*/ 772821 w 1208088"/>
              <a:gd name="connsiteY64" fmla="*/ 242094 h 1452563"/>
              <a:gd name="connsiteX65" fmla="*/ 774090 w 1208088"/>
              <a:gd name="connsiteY65" fmla="*/ 243680 h 1452563"/>
              <a:gd name="connsiteX66" fmla="*/ 775042 w 1208088"/>
              <a:gd name="connsiteY66" fmla="*/ 245901 h 1452563"/>
              <a:gd name="connsiteX67" fmla="*/ 775676 w 1208088"/>
              <a:gd name="connsiteY67" fmla="*/ 247805 h 1452563"/>
              <a:gd name="connsiteX68" fmla="*/ 775994 w 1208088"/>
              <a:gd name="connsiteY68" fmla="*/ 249709 h 1452563"/>
              <a:gd name="connsiteX69" fmla="*/ 776311 w 1208088"/>
              <a:gd name="connsiteY69" fmla="*/ 251930 h 1452563"/>
              <a:gd name="connsiteX70" fmla="*/ 776311 w 1208088"/>
              <a:gd name="connsiteY70" fmla="*/ 253834 h 1452563"/>
              <a:gd name="connsiteX71" fmla="*/ 775676 w 1208088"/>
              <a:gd name="connsiteY71" fmla="*/ 255420 h 1452563"/>
              <a:gd name="connsiteX72" fmla="*/ 775359 w 1208088"/>
              <a:gd name="connsiteY72" fmla="*/ 257324 h 1452563"/>
              <a:gd name="connsiteX73" fmla="*/ 774407 w 1208088"/>
              <a:gd name="connsiteY73" fmla="*/ 258910 h 1452563"/>
              <a:gd name="connsiteX74" fmla="*/ 773456 w 1208088"/>
              <a:gd name="connsiteY74" fmla="*/ 260497 h 1452563"/>
              <a:gd name="connsiteX75" fmla="*/ 772186 w 1208088"/>
              <a:gd name="connsiteY75" fmla="*/ 262083 h 1452563"/>
              <a:gd name="connsiteX76" fmla="*/ 769331 w 1208088"/>
              <a:gd name="connsiteY76" fmla="*/ 265256 h 1452563"/>
              <a:gd name="connsiteX77" fmla="*/ 765524 w 1208088"/>
              <a:gd name="connsiteY77" fmla="*/ 267794 h 1452563"/>
              <a:gd name="connsiteX78" fmla="*/ 761717 w 1208088"/>
              <a:gd name="connsiteY78" fmla="*/ 269698 h 1452563"/>
              <a:gd name="connsiteX79" fmla="*/ 756958 w 1208088"/>
              <a:gd name="connsiteY79" fmla="*/ 270967 h 1452563"/>
              <a:gd name="connsiteX80" fmla="*/ 752200 w 1208088"/>
              <a:gd name="connsiteY80" fmla="*/ 271919 h 1452563"/>
              <a:gd name="connsiteX81" fmla="*/ 756324 w 1208088"/>
              <a:gd name="connsiteY81" fmla="*/ 284611 h 1452563"/>
              <a:gd name="connsiteX82" fmla="*/ 757910 w 1208088"/>
              <a:gd name="connsiteY82" fmla="*/ 289053 h 1452563"/>
              <a:gd name="connsiteX83" fmla="*/ 760448 w 1208088"/>
              <a:gd name="connsiteY83" fmla="*/ 293812 h 1452563"/>
              <a:gd name="connsiteX84" fmla="*/ 763621 w 1208088"/>
              <a:gd name="connsiteY84" fmla="*/ 299206 h 1452563"/>
              <a:gd name="connsiteX85" fmla="*/ 768062 w 1208088"/>
              <a:gd name="connsiteY85" fmla="*/ 304283 h 1452563"/>
              <a:gd name="connsiteX86" fmla="*/ 772504 w 1208088"/>
              <a:gd name="connsiteY86" fmla="*/ 309677 h 1452563"/>
              <a:gd name="connsiteX87" fmla="*/ 777580 w 1208088"/>
              <a:gd name="connsiteY87" fmla="*/ 315706 h 1452563"/>
              <a:gd name="connsiteX88" fmla="*/ 783608 w 1208088"/>
              <a:gd name="connsiteY88" fmla="*/ 321417 h 1452563"/>
              <a:gd name="connsiteX89" fmla="*/ 789952 w 1208088"/>
              <a:gd name="connsiteY89" fmla="*/ 327445 h 1452563"/>
              <a:gd name="connsiteX90" fmla="*/ 796615 w 1208088"/>
              <a:gd name="connsiteY90" fmla="*/ 333791 h 1452563"/>
              <a:gd name="connsiteX91" fmla="*/ 803912 w 1208088"/>
              <a:gd name="connsiteY91" fmla="*/ 339820 h 1452563"/>
              <a:gd name="connsiteX92" fmla="*/ 819774 w 1208088"/>
              <a:gd name="connsiteY92" fmla="*/ 353146 h 1452563"/>
              <a:gd name="connsiteX93" fmla="*/ 836588 w 1208088"/>
              <a:gd name="connsiteY93" fmla="*/ 366155 h 1452563"/>
              <a:gd name="connsiteX94" fmla="*/ 854672 w 1208088"/>
              <a:gd name="connsiteY94" fmla="*/ 379798 h 1452563"/>
              <a:gd name="connsiteX95" fmla="*/ 891472 w 1208088"/>
              <a:gd name="connsiteY95" fmla="*/ 407720 h 1452563"/>
              <a:gd name="connsiteX96" fmla="*/ 928274 w 1208088"/>
              <a:gd name="connsiteY96" fmla="*/ 435008 h 1452563"/>
              <a:gd name="connsiteX97" fmla="*/ 945405 w 1208088"/>
              <a:gd name="connsiteY97" fmla="*/ 448334 h 1452563"/>
              <a:gd name="connsiteX98" fmla="*/ 961902 w 1208088"/>
              <a:gd name="connsiteY98" fmla="*/ 461343 h 1452563"/>
              <a:gd name="connsiteX99" fmla="*/ 976496 w 1208088"/>
              <a:gd name="connsiteY99" fmla="*/ 474034 h 1452563"/>
              <a:gd name="connsiteX100" fmla="*/ 983158 w 1208088"/>
              <a:gd name="connsiteY100" fmla="*/ 479746 h 1452563"/>
              <a:gd name="connsiteX101" fmla="*/ 989186 w 1208088"/>
              <a:gd name="connsiteY101" fmla="*/ 485457 h 1452563"/>
              <a:gd name="connsiteX102" fmla="*/ 996482 w 1208088"/>
              <a:gd name="connsiteY102" fmla="*/ 493072 h 1452563"/>
              <a:gd name="connsiteX103" fmla="*/ 1003779 w 1208088"/>
              <a:gd name="connsiteY103" fmla="*/ 501004 h 1452563"/>
              <a:gd name="connsiteX104" fmla="*/ 1011393 w 1208088"/>
              <a:gd name="connsiteY104" fmla="*/ 510206 h 1452563"/>
              <a:gd name="connsiteX105" fmla="*/ 1019007 w 1208088"/>
              <a:gd name="connsiteY105" fmla="*/ 519725 h 1452563"/>
              <a:gd name="connsiteX106" fmla="*/ 1026938 w 1208088"/>
              <a:gd name="connsiteY106" fmla="*/ 530830 h 1452563"/>
              <a:gd name="connsiteX107" fmla="*/ 1034552 w 1208088"/>
              <a:gd name="connsiteY107" fmla="*/ 542252 h 1452563"/>
              <a:gd name="connsiteX108" fmla="*/ 1042801 w 1208088"/>
              <a:gd name="connsiteY108" fmla="*/ 554309 h 1452563"/>
              <a:gd name="connsiteX109" fmla="*/ 1050732 w 1208088"/>
              <a:gd name="connsiteY109" fmla="*/ 567318 h 1452563"/>
              <a:gd name="connsiteX110" fmla="*/ 1058663 w 1208088"/>
              <a:gd name="connsiteY110" fmla="*/ 581279 h 1452563"/>
              <a:gd name="connsiteX111" fmla="*/ 1066912 w 1208088"/>
              <a:gd name="connsiteY111" fmla="*/ 595557 h 1452563"/>
              <a:gd name="connsiteX112" fmla="*/ 1074843 w 1208088"/>
              <a:gd name="connsiteY112" fmla="*/ 610153 h 1452563"/>
              <a:gd name="connsiteX113" fmla="*/ 1083092 w 1208088"/>
              <a:gd name="connsiteY113" fmla="*/ 626017 h 1452563"/>
              <a:gd name="connsiteX114" fmla="*/ 1091023 w 1208088"/>
              <a:gd name="connsiteY114" fmla="*/ 641882 h 1452563"/>
              <a:gd name="connsiteX115" fmla="*/ 1098954 w 1208088"/>
              <a:gd name="connsiteY115" fmla="*/ 658698 h 1452563"/>
              <a:gd name="connsiteX116" fmla="*/ 1106568 w 1208088"/>
              <a:gd name="connsiteY116" fmla="*/ 675832 h 1452563"/>
              <a:gd name="connsiteX117" fmla="*/ 1114499 w 1208088"/>
              <a:gd name="connsiteY117" fmla="*/ 693283 h 1452563"/>
              <a:gd name="connsiteX118" fmla="*/ 1122113 w 1208088"/>
              <a:gd name="connsiteY118" fmla="*/ 711369 h 1452563"/>
              <a:gd name="connsiteX119" fmla="*/ 1129727 w 1208088"/>
              <a:gd name="connsiteY119" fmla="*/ 729772 h 1452563"/>
              <a:gd name="connsiteX120" fmla="*/ 1136707 w 1208088"/>
              <a:gd name="connsiteY120" fmla="*/ 748492 h 1452563"/>
              <a:gd name="connsiteX121" fmla="*/ 1143686 w 1208088"/>
              <a:gd name="connsiteY121" fmla="*/ 768164 h 1452563"/>
              <a:gd name="connsiteX122" fmla="*/ 1150348 w 1208088"/>
              <a:gd name="connsiteY122" fmla="*/ 787519 h 1452563"/>
              <a:gd name="connsiteX123" fmla="*/ 1157011 w 1208088"/>
              <a:gd name="connsiteY123" fmla="*/ 807191 h 1452563"/>
              <a:gd name="connsiteX124" fmla="*/ 1163038 w 1208088"/>
              <a:gd name="connsiteY124" fmla="*/ 826863 h 1452563"/>
              <a:gd name="connsiteX125" fmla="*/ 1169066 w 1208088"/>
              <a:gd name="connsiteY125" fmla="*/ 847170 h 1452563"/>
              <a:gd name="connsiteX126" fmla="*/ 1174460 w 1208088"/>
              <a:gd name="connsiteY126" fmla="*/ 867477 h 1452563"/>
              <a:gd name="connsiteX127" fmla="*/ 1179853 w 1208088"/>
              <a:gd name="connsiteY127" fmla="*/ 887783 h 1452563"/>
              <a:gd name="connsiteX128" fmla="*/ 1184929 w 1208088"/>
              <a:gd name="connsiteY128" fmla="*/ 908407 h 1452563"/>
              <a:gd name="connsiteX129" fmla="*/ 1189370 w 1208088"/>
              <a:gd name="connsiteY129" fmla="*/ 929031 h 1452563"/>
              <a:gd name="connsiteX130" fmla="*/ 1193177 w 1208088"/>
              <a:gd name="connsiteY130" fmla="*/ 949655 h 1452563"/>
              <a:gd name="connsiteX131" fmla="*/ 1196667 w 1208088"/>
              <a:gd name="connsiteY131" fmla="*/ 970279 h 1452563"/>
              <a:gd name="connsiteX132" fmla="*/ 1200157 w 1208088"/>
              <a:gd name="connsiteY132" fmla="*/ 990903 h 1452563"/>
              <a:gd name="connsiteX133" fmla="*/ 1202695 w 1208088"/>
              <a:gd name="connsiteY133" fmla="*/ 1011845 h 1452563"/>
              <a:gd name="connsiteX134" fmla="*/ 1204916 w 1208088"/>
              <a:gd name="connsiteY134" fmla="*/ 1032151 h 1452563"/>
              <a:gd name="connsiteX135" fmla="*/ 1206502 w 1208088"/>
              <a:gd name="connsiteY135" fmla="*/ 1052458 h 1452563"/>
              <a:gd name="connsiteX136" fmla="*/ 1207454 w 1208088"/>
              <a:gd name="connsiteY136" fmla="*/ 1072447 h 1452563"/>
              <a:gd name="connsiteX137" fmla="*/ 1208088 w 1208088"/>
              <a:gd name="connsiteY137" fmla="*/ 1092437 h 1452563"/>
              <a:gd name="connsiteX138" fmla="*/ 1207771 w 1208088"/>
              <a:gd name="connsiteY138" fmla="*/ 1112426 h 1452563"/>
              <a:gd name="connsiteX139" fmla="*/ 1207136 w 1208088"/>
              <a:gd name="connsiteY139" fmla="*/ 1131781 h 1452563"/>
              <a:gd name="connsiteX140" fmla="*/ 1205867 w 1208088"/>
              <a:gd name="connsiteY140" fmla="*/ 1151453 h 1452563"/>
              <a:gd name="connsiteX141" fmla="*/ 1203646 w 1208088"/>
              <a:gd name="connsiteY141" fmla="*/ 1170173 h 1452563"/>
              <a:gd name="connsiteX142" fmla="*/ 1201108 w 1208088"/>
              <a:gd name="connsiteY142" fmla="*/ 1188893 h 1452563"/>
              <a:gd name="connsiteX143" fmla="*/ 1199522 w 1208088"/>
              <a:gd name="connsiteY143" fmla="*/ 1197778 h 1452563"/>
              <a:gd name="connsiteX144" fmla="*/ 1197302 w 1208088"/>
              <a:gd name="connsiteY144" fmla="*/ 1206979 h 1452563"/>
              <a:gd name="connsiteX145" fmla="*/ 1195398 w 1208088"/>
              <a:gd name="connsiteY145" fmla="*/ 1215863 h 1452563"/>
              <a:gd name="connsiteX146" fmla="*/ 1193177 w 1208088"/>
              <a:gd name="connsiteY146" fmla="*/ 1224747 h 1452563"/>
              <a:gd name="connsiteX147" fmla="*/ 1190956 w 1208088"/>
              <a:gd name="connsiteY147" fmla="*/ 1233314 h 1452563"/>
              <a:gd name="connsiteX148" fmla="*/ 1188418 w 1208088"/>
              <a:gd name="connsiteY148" fmla="*/ 1242199 h 1452563"/>
              <a:gd name="connsiteX149" fmla="*/ 1185563 w 1208088"/>
              <a:gd name="connsiteY149" fmla="*/ 1250448 h 1452563"/>
              <a:gd name="connsiteX150" fmla="*/ 1182708 w 1208088"/>
              <a:gd name="connsiteY150" fmla="*/ 1259015 h 1452563"/>
              <a:gd name="connsiteX151" fmla="*/ 1179218 w 1208088"/>
              <a:gd name="connsiteY151" fmla="*/ 1266947 h 1452563"/>
              <a:gd name="connsiteX152" fmla="*/ 1175728 w 1208088"/>
              <a:gd name="connsiteY152" fmla="*/ 1275197 h 1452563"/>
              <a:gd name="connsiteX153" fmla="*/ 1172239 w 1208088"/>
              <a:gd name="connsiteY153" fmla="*/ 1283129 h 1452563"/>
              <a:gd name="connsiteX154" fmla="*/ 1168749 w 1208088"/>
              <a:gd name="connsiteY154" fmla="*/ 1291062 h 1452563"/>
              <a:gd name="connsiteX155" fmla="*/ 1164625 w 1208088"/>
              <a:gd name="connsiteY155" fmla="*/ 1298677 h 1452563"/>
              <a:gd name="connsiteX156" fmla="*/ 1160183 w 1208088"/>
              <a:gd name="connsiteY156" fmla="*/ 1305974 h 1452563"/>
              <a:gd name="connsiteX157" fmla="*/ 1155742 w 1208088"/>
              <a:gd name="connsiteY157" fmla="*/ 1313589 h 1452563"/>
              <a:gd name="connsiteX158" fmla="*/ 1151300 w 1208088"/>
              <a:gd name="connsiteY158" fmla="*/ 1320570 h 1452563"/>
              <a:gd name="connsiteX159" fmla="*/ 1146542 w 1208088"/>
              <a:gd name="connsiteY159" fmla="*/ 1327867 h 1452563"/>
              <a:gd name="connsiteX160" fmla="*/ 1141148 w 1208088"/>
              <a:gd name="connsiteY160" fmla="*/ 1334531 h 1452563"/>
              <a:gd name="connsiteX161" fmla="*/ 1135755 w 1208088"/>
              <a:gd name="connsiteY161" fmla="*/ 1341194 h 1452563"/>
              <a:gd name="connsiteX162" fmla="*/ 1130362 w 1208088"/>
              <a:gd name="connsiteY162" fmla="*/ 1347857 h 1452563"/>
              <a:gd name="connsiteX163" fmla="*/ 1124334 w 1208088"/>
              <a:gd name="connsiteY163" fmla="*/ 1354203 h 1452563"/>
              <a:gd name="connsiteX164" fmla="*/ 1118306 w 1208088"/>
              <a:gd name="connsiteY164" fmla="*/ 1360548 h 1452563"/>
              <a:gd name="connsiteX165" fmla="*/ 1112278 w 1208088"/>
              <a:gd name="connsiteY165" fmla="*/ 1366577 h 1452563"/>
              <a:gd name="connsiteX166" fmla="*/ 1105299 w 1208088"/>
              <a:gd name="connsiteY166" fmla="*/ 1372288 h 1452563"/>
              <a:gd name="connsiteX167" fmla="*/ 1098637 w 1208088"/>
              <a:gd name="connsiteY167" fmla="*/ 1378000 h 1452563"/>
              <a:gd name="connsiteX168" fmla="*/ 1091657 w 1208088"/>
              <a:gd name="connsiteY168" fmla="*/ 1383394 h 1452563"/>
              <a:gd name="connsiteX169" fmla="*/ 1084360 w 1208088"/>
              <a:gd name="connsiteY169" fmla="*/ 1388470 h 1452563"/>
              <a:gd name="connsiteX170" fmla="*/ 1076746 w 1208088"/>
              <a:gd name="connsiteY170" fmla="*/ 1393230 h 1452563"/>
              <a:gd name="connsiteX171" fmla="*/ 1068815 w 1208088"/>
              <a:gd name="connsiteY171" fmla="*/ 1398306 h 1452563"/>
              <a:gd name="connsiteX172" fmla="*/ 1061201 w 1208088"/>
              <a:gd name="connsiteY172" fmla="*/ 1402748 h 1452563"/>
              <a:gd name="connsiteX173" fmla="*/ 1052636 w 1208088"/>
              <a:gd name="connsiteY173" fmla="*/ 1407190 h 1452563"/>
              <a:gd name="connsiteX174" fmla="*/ 1044070 w 1208088"/>
              <a:gd name="connsiteY174" fmla="*/ 1411633 h 1452563"/>
              <a:gd name="connsiteX175" fmla="*/ 1035187 w 1208088"/>
              <a:gd name="connsiteY175" fmla="*/ 1415440 h 1452563"/>
              <a:gd name="connsiteX176" fmla="*/ 1025986 w 1208088"/>
              <a:gd name="connsiteY176" fmla="*/ 1418930 h 1452563"/>
              <a:gd name="connsiteX177" fmla="*/ 1016469 w 1208088"/>
              <a:gd name="connsiteY177" fmla="*/ 1422420 h 1452563"/>
              <a:gd name="connsiteX178" fmla="*/ 1006634 w 1208088"/>
              <a:gd name="connsiteY178" fmla="*/ 1425593 h 1452563"/>
              <a:gd name="connsiteX179" fmla="*/ 996800 w 1208088"/>
              <a:gd name="connsiteY179" fmla="*/ 1428766 h 1452563"/>
              <a:gd name="connsiteX180" fmla="*/ 986330 w 1208088"/>
              <a:gd name="connsiteY180" fmla="*/ 1431305 h 1452563"/>
              <a:gd name="connsiteX181" fmla="*/ 976178 w 1208088"/>
              <a:gd name="connsiteY181" fmla="*/ 1433843 h 1452563"/>
              <a:gd name="connsiteX182" fmla="*/ 965074 w 1208088"/>
              <a:gd name="connsiteY182" fmla="*/ 1436064 h 1452563"/>
              <a:gd name="connsiteX183" fmla="*/ 953971 w 1208088"/>
              <a:gd name="connsiteY183" fmla="*/ 1437968 h 1452563"/>
              <a:gd name="connsiteX184" fmla="*/ 942550 w 1208088"/>
              <a:gd name="connsiteY184" fmla="*/ 1439554 h 1452563"/>
              <a:gd name="connsiteX185" fmla="*/ 930812 w 1208088"/>
              <a:gd name="connsiteY185" fmla="*/ 1440823 h 1452563"/>
              <a:gd name="connsiteX186" fmla="*/ 918756 w 1208088"/>
              <a:gd name="connsiteY186" fmla="*/ 1442093 h 1452563"/>
              <a:gd name="connsiteX187" fmla="*/ 906383 w 1208088"/>
              <a:gd name="connsiteY187" fmla="*/ 1443044 h 1452563"/>
              <a:gd name="connsiteX188" fmla="*/ 893693 w 1208088"/>
              <a:gd name="connsiteY188" fmla="*/ 1443362 h 1452563"/>
              <a:gd name="connsiteX189" fmla="*/ 740144 w 1208088"/>
              <a:gd name="connsiteY189" fmla="*/ 1448756 h 1452563"/>
              <a:gd name="connsiteX190" fmla="*/ 652583 w 1208088"/>
              <a:gd name="connsiteY190" fmla="*/ 1451611 h 1452563"/>
              <a:gd name="connsiteX191" fmla="*/ 613244 w 1208088"/>
              <a:gd name="connsiteY191" fmla="*/ 1452563 h 1452563"/>
              <a:gd name="connsiteX192" fmla="*/ 604044 w 1208088"/>
              <a:gd name="connsiteY192" fmla="*/ 1452563 h 1452563"/>
              <a:gd name="connsiteX193" fmla="*/ 595161 w 1208088"/>
              <a:gd name="connsiteY193" fmla="*/ 1452563 h 1452563"/>
              <a:gd name="connsiteX194" fmla="*/ 555505 w 1208088"/>
              <a:gd name="connsiteY194" fmla="*/ 1451611 h 1452563"/>
              <a:gd name="connsiteX195" fmla="*/ 467944 w 1208088"/>
              <a:gd name="connsiteY195" fmla="*/ 1448756 h 1452563"/>
              <a:gd name="connsiteX196" fmla="*/ 314395 w 1208088"/>
              <a:gd name="connsiteY196" fmla="*/ 1443362 h 1452563"/>
              <a:gd name="connsiteX197" fmla="*/ 302022 w 1208088"/>
              <a:gd name="connsiteY197" fmla="*/ 1443044 h 1452563"/>
              <a:gd name="connsiteX198" fmla="*/ 289332 w 1208088"/>
              <a:gd name="connsiteY198" fmla="*/ 1442093 h 1452563"/>
              <a:gd name="connsiteX199" fmla="*/ 277276 w 1208088"/>
              <a:gd name="connsiteY199" fmla="*/ 1440823 h 1452563"/>
              <a:gd name="connsiteX200" fmla="*/ 265856 w 1208088"/>
              <a:gd name="connsiteY200" fmla="*/ 1439554 h 1452563"/>
              <a:gd name="connsiteX201" fmla="*/ 254117 w 1208088"/>
              <a:gd name="connsiteY201" fmla="*/ 1437968 h 1452563"/>
              <a:gd name="connsiteX202" fmla="*/ 243014 w 1208088"/>
              <a:gd name="connsiteY202" fmla="*/ 1436064 h 1452563"/>
              <a:gd name="connsiteX203" fmla="*/ 232227 w 1208088"/>
              <a:gd name="connsiteY203" fmla="*/ 1433843 h 1452563"/>
              <a:gd name="connsiteX204" fmla="*/ 221758 w 1208088"/>
              <a:gd name="connsiteY204" fmla="*/ 1431305 h 1452563"/>
              <a:gd name="connsiteX205" fmla="*/ 211288 w 1208088"/>
              <a:gd name="connsiteY205" fmla="*/ 1428766 h 1452563"/>
              <a:gd name="connsiteX206" fmla="*/ 201454 w 1208088"/>
              <a:gd name="connsiteY206" fmla="*/ 1425593 h 1452563"/>
              <a:gd name="connsiteX207" fmla="*/ 191619 w 1208088"/>
              <a:gd name="connsiteY207" fmla="*/ 1422420 h 1452563"/>
              <a:gd name="connsiteX208" fmla="*/ 182419 w 1208088"/>
              <a:gd name="connsiteY208" fmla="*/ 1418930 h 1452563"/>
              <a:gd name="connsiteX209" fmla="*/ 172901 w 1208088"/>
              <a:gd name="connsiteY209" fmla="*/ 1415440 h 1452563"/>
              <a:gd name="connsiteX210" fmla="*/ 164336 w 1208088"/>
              <a:gd name="connsiteY210" fmla="*/ 1411633 h 1452563"/>
              <a:gd name="connsiteX211" fmla="*/ 155452 w 1208088"/>
              <a:gd name="connsiteY211" fmla="*/ 1407190 h 1452563"/>
              <a:gd name="connsiteX212" fmla="*/ 147521 w 1208088"/>
              <a:gd name="connsiteY212" fmla="*/ 1402748 h 1452563"/>
              <a:gd name="connsiteX213" fmla="*/ 139273 w 1208088"/>
              <a:gd name="connsiteY213" fmla="*/ 1398306 h 1452563"/>
              <a:gd name="connsiteX214" fmla="*/ 131342 w 1208088"/>
              <a:gd name="connsiteY214" fmla="*/ 1393230 h 1452563"/>
              <a:gd name="connsiteX215" fmla="*/ 123728 w 1208088"/>
              <a:gd name="connsiteY215" fmla="*/ 1388470 h 1452563"/>
              <a:gd name="connsiteX216" fmla="*/ 116431 w 1208088"/>
              <a:gd name="connsiteY216" fmla="*/ 1383394 h 1452563"/>
              <a:gd name="connsiteX217" fmla="*/ 109768 w 1208088"/>
              <a:gd name="connsiteY217" fmla="*/ 1378000 h 1452563"/>
              <a:gd name="connsiteX218" fmla="*/ 102789 w 1208088"/>
              <a:gd name="connsiteY218" fmla="*/ 1372288 h 1452563"/>
              <a:gd name="connsiteX219" fmla="*/ 96127 w 1208088"/>
              <a:gd name="connsiteY219" fmla="*/ 1366577 h 1452563"/>
              <a:gd name="connsiteX220" fmla="*/ 89782 w 1208088"/>
              <a:gd name="connsiteY220" fmla="*/ 1360548 h 1452563"/>
              <a:gd name="connsiteX221" fmla="*/ 83754 w 1208088"/>
              <a:gd name="connsiteY221" fmla="*/ 1354203 h 1452563"/>
              <a:gd name="connsiteX222" fmla="*/ 78044 w 1208088"/>
              <a:gd name="connsiteY222" fmla="*/ 1347857 h 1452563"/>
              <a:gd name="connsiteX223" fmla="*/ 72333 w 1208088"/>
              <a:gd name="connsiteY223" fmla="*/ 1341194 h 1452563"/>
              <a:gd name="connsiteX224" fmla="*/ 66940 w 1208088"/>
              <a:gd name="connsiteY224" fmla="*/ 1334531 h 1452563"/>
              <a:gd name="connsiteX225" fmla="*/ 61864 w 1208088"/>
              <a:gd name="connsiteY225" fmla="*/ 1327867 h 1452563"/>
              <a:gd name="connsiteX226" fmla="*/ 56788 w 1208088"/>
              <a:gd name="connsiteY226" fmla="*/ 1320570 h 1452563"/>
              <a:gd name="connsiteX227" fmla="*/ 52346 w 1208088"/>
              <a:gd name="connsiteY227" fmla="*/ 1313589 h 1452563"/>
              <a:gd name="connsiteX228" fmla="*/ 47905 w 1208088"/>
              <a:gd name="connsiteY228" fmla="*/ 1305974 h 1452563"/>
              <a:gd name="connsiteX229" fmla="*/ 43780 w 1208088"/>
              <a:gd name="connsiteY229" fmla="*/ 1298677 h 1452563"/>
              <a:gd name="connsiteX230" fmla="*/ 39339 w 1208088"/>
              <a:gd name="connsiteY230" fmla="*/ 1291062 h 1452563"/>
              <a:gd name="connsiteX231" fmla="*/ 35849 w 1208088"/>
              <a:gd name="connsiteY231" fmla="*/ 1283129 h 1452563"/>
              <a:gd name="connsiteX232" fmla="*/ 32360 w 1208088"/>
              <a:gd name="connsiteY232" fmla="*/ 1275197 h 1452563"/>
              <a:gd name="connsiteX233" fmla="*/ 28870 w 1208088"/>
              <a:gd name="connsiteY233" fmla="*/ 1266947 h 1452563"/>
              <a:gd name="connsiteX234" fmla="*/ 25697 w 1208088"/>
              <a:gd name="connsiteY234" fmla="*/ 1259015 h 1452563"/>
              <a:gd name="connsiteX235" fmla="*/ 22525 w 1208088"/>
              <a:gd name="connsiteY235" fmla="*/ 1250448 h 1452563"/>
              <a:gd name="connsiteX236" fmla="*/ 19670 w 1208088"/>
              <a:gd name="connsiteY236" fmla="*/ 1242199 h 1452563"/>
              <a:gd name="connsiteX237" fmla="*/ 17132 w 1208088"/>
              <a:gd name="connsiteY237" fmla="*/ 1233314 h 1452563"/>
              <a:gd name="connsiteX238" fmla="*/ 14911 w 1208088"/>
              <a:gd name="connsiteY238" fmla="*/ 1224747 h 1452563"/>
              <a:gd name="connsiteX239" fmla="*/ 12690 w 1208088"/>
              <a:gd name="connsiteY239" fmla="*/ 1215863 h 1452563"/>
              <a:gd name="connsiteX240" fmla="*/ 10786 w 1208088"/>
              <a:gd name="connsiteY240" fmla="*/ 1206979 h 1452563"/>
              <a:gd name="connsiteX241" fmla="*/ 8883 w 1208088"/>
              <a:gd name="connsiteY241" fmla="*/ 1197778 h 1452563"/>
              <a:gd name="connsiteX242" fmla="*/ 7297 w 1208088"/>
              <a:gd name="connsiteY242" fmla="*/ 1188893 h 1452563"/>
              <a:gd name="connsiteX243" fmla="*/ 4442 w 1208088"/>
              <a:gd name="connsiteY243" fmla="*/ 1170173 h 1452563"/>
              <a:gd name="connsiteX244" fmla="*/ 2221 w 1208088"/>
              <a:gd name="connsiteY244" fmla="*/ 1151453 h 1452563"/>
              <a:gd name="connsiteX245" fmla="*/ 952 w 1208088"/>
              <a:gd name="connsiteY245" fmla="*/ 1131781 h 1452563"/>
              <a:gd name="connsiteX246" fmla="*/ 317 w 1208088"/>
              <a:gd name="connsiteY246" fmla="*/ 1112426 h 1452563"/>
              <a:gd name="connsiteX247" fmla="*/ 0 w 1208088"/>
              <a:gd name="connsiteY247" fmla="*/ 1092437 h 1452563"/>
              <a:gd name="connsiteX248" fmla="*/ 634 w 1208088"/>
              <a:gd name="connsiteY248" fmla="*/ 1072447 h 1452563"/>
              <a:gd name="connsiteX249" fmla="*/ 1586 w 1208088"/>
              <a:gd name="connsiteY249" fmla="*/ 1052458 h 1452563"/>
              <a:gd name="connsiteX250" fmla="*/ 3172 w 1208088"/>
              <a:gd name="connsiteY250" fmla="*/ 1032151 h 1452563"/>
              <a:gd name="connsiteX251" fmla="*/ 5393 w 1208088"/>
              <a:gd name="connsiteY251" fmla="*/ 1011845 h 1452563"/>
              <a:gd name="connsiteX252" fmla="*/ 8248 w 1208088"/>
              <a:gd name="connsiteY252" fmla="*/ 990903 h 1452563"/>
              <a:gd name="connsiteX253" fmla="*/ 11421 w 1208088"/>
              <a:gd name="connsiteY253" fmla="*/ 970279 h 1452563"/>
              <a:gd name="connsiteX254" fmla="*/ 14911 w 1208088"/>
              <a:gd name="connsiteY254" fmla="*/ 949655 h 1452563"/>
              <a:gd name="connsiteX255" fmla="*/ 19035 w 1208088"/>
              <a:gd name="connsiteY255" fmla="*/ 929031 h 1452563"/>
              <a:gd name="connsiteX256" fmla="*/ 23476 w 1208088"/>
              <a:gd name="connsiteY256" fmla="*/ 908407 h 1452563"/>
              <a:gd name="connsiteX257" fmla="*/ 28235 w 1208088"/>
              <a:gd name="connsiteY257" fmla="*/ 887783 h 1452563"/>
              <a:gd name="connsiteX258" fmla="*/ 33628 w 1208088"/>
              <a:gd name="connsiteY258" fmla="*/ 867477 h 1452563"/>
              <a:gd name="connsiteX259" fmla="*/ 39022 w 1208088"/>
              <a:gd name="connsiteY259" fmla="*/ 847170 h 1452563"/>
              <a:gd name="connsiteX260" fmla="*/ 45050 w 1208088"/>
              <a:gd name="connsiteY260" fmla="*/ 826863 h 1452563"/>
              <a:gd name="connsiteX261" fmla="*/ 51077 w 1208088"/>
              <a:gd name="connsiteY261" fmla="*/ 807191 h 1452563"/>
              <a:gd name="connsiteX262" fmla="*/ 58057 w 1208088"/>
              <a:gd name="connsiteY262" fmla="*/ 787519 h 1452563"/>
              <a:gd name="connsiteX263" fmla="*/ 64402 w 1208088"/>
              <a:gd name="connsiteY263" fmla="*/ 768164 h 1452563"/>
              <a:gd name="connsiteX264" fmla="*/ 71381 w 1208088"/>
              <a:gd name="connsiteY264" fmla="*/ 748492 h 1452563"/>
              <a:gd name="connsiteX265" fmla="*/ 78678 w 1208088"/>
              <a:gd name="connsiteY265" fmla="*/ 729772 h 1452563"/>
              <a:gd name="connsiteX266" fmla="*/ 85975 w 1208088"/>
              <a:gd name="connsiteY266" fmla="*/ 711369 h 1452563"/>
              <a:gd name="connsiteX267" fmla="*/ 93906 w 1208088"/>
              <a:gd name="connsiteY267" fmla="*/ 693283 h 1452563"/>
              <a:gd name="connsiteX268" fmla="*/ 101520 w 1208088"/>
              <a:gd name="connsiteY268" fmla="*/ 675832 h 1452563"/>
              <a:gd name="connsiteX269" fmla="*/ 109134 w 1208088"/>
              <a:gd name="connsiteY269" fmla="*/ 658698 h 1452563"/>
              <a:gd name="connsiteX270" fmla="*/ 117065 w 1208088"/>
              <a:gd name="connsiteY270" fmla="*/ 641882 h 1452563"/>
              <a:gd name="connsiteX271" fmla="*/ 124996 w 1208088"/>
              <a:gd name="connsiteY271" fmla="*/ 626017 h 1452563"/>
              <a:gd name="connsiteX272" fmla="*/ 133245 w 1208088"/>
              <a:gd name="connsiteY272" fmla="*/ 610153 h 1452563"/>
              <a:gd name="connsiteX273" fmla="*/ 141176 w 1208088"/>
              <a:gd name="connsiteY273" fmla="*/ 595557 h 1452563"/>
              <a:gd name="connsiteX274" fmla="*/ 149425 w 1208088"/>
              <a:gd name="connsiteY274" fmla="*/ 581279 h 1452563"/>
              <a:gd name="connsiteX275" fmla="*/ 157356 w 1208088"/>
              <a:gd name="connsiteY275" fmla="*/ 567318 h 1452563"/>
              <a:gd name="connsiteX276" fmla="*/ 165604 w 1208088"/>
              <a:gd name="connsiteY276" fmla="*/ 554309 h 1452563"/>
              <a:gd name="connsiteX277" fmla="*/ 173536 w 1208088"/>
              <a:gd name="connsiteY277" fmla="*/ 542252 h 1452563"/>
              <a:gd name="connsiteX278" fmla="*/ 181467 w 1208088"/>
              <a:gd name="connsiteY278" fmla="*/ 530830 h 1452563"/>
              <a:gd name="connsiteX279" fmla="*/ 189081 w 1208088"/>
              <a:gd name="connsiteY279" fmla="*/ 519725 h 1452563"/>
              <a:gd name="connsiteX280" fmla="*/ 197012 w 1208088"/>
              <a:gd name="connsiteY280" fmla="*/ 510206 h 1452563"/>
              <a:gd name="connsiteX281" fmla="*/ 204309 w 1208088"/>
              <a:gd name="connsiteY281" fmla="*/ 501004 h 1452563"/>
              <a:gd name="connsiteX282" fmla="*/ 211606 w 1208088"/>
              <a:gd name="connsiteY282" fmla="*/ 493072 h 1452563"/>
              <a:gd name="connsiteX283" fmla="*/ 218902 w 1208088"/>
              <a:gd name="connsiteY283" fmla="*/ 485457 h 1452563"/>
              <a:gd name="connsiteX284" fmla="*/ 225248 w 1208088"/>
              <a:gd name="connsiteY284" fmla="*/ 479428 h 1452563"/>
              <a:gd name="connsiteX285" fmla="*/ 232862 w 1208088"/>
              <a:gd name="connsiteY285" fmla="*/ 473083 h 1452563"/>
              <a:gd name="connsiteX286" fmla="*/ 248407 w 1208088"/>
              <a:gd name="connsiteY286" fmla="*/ 460074 h 1452563"/>
              <a:gd name="connsiteX287" fmla="*/ 265538 w 1208088"/>
              <a:gd name="connsiteY287" fmla="*/ 446430 h 1452563"/>
              <a:gd name="connsiteX288" fmla="*/ 283622 w 1208088"/>
              <a:gd name="connsiteY288" fmla="*/ 432469 h 1452563"/>
              <a:gd name="connsiteX289" fmla="*/ 322009 w 1208088"/>
              <a:gd name="connsiteY289" fmla="*/ 404548 h 1452563"/>
              <a:gd name="connsiteX290" fmla="*/ 360396 w 1208088"/>
              <a:gd name="connsiteY290" fmla="*/ 375991 h 1452563"/>
              <a:gd name="connsiteX291" fmla="*/ 379114 w 1208088"/>
              <a:gd name="connsiteY291" fmla="*/ 362030 h 1452563"/>
              <a:gd name="connsiteX292" fmla="*/ 396562 w 1208088"/>
              <a:gd name="connsiteY292" fmla="*/ 348387 h 1452563"/>
              <a:gd name="connsiteX293" fmla="*/ 412742 w 1208088"/>
              <a:gd name="connsiteY293" fmla="*/ 335060 h 1452563"/>
              <a:gd name="connsiteX294" fmla="*/ 420039 w 1208088"/>
              <a:gd name="connsiteY294" fmla="*/ 328397 h 1452563"/>
              <a:gd name="connsiteX295" fmla="*/ 427018 w 1208088"/>
              <a:gd name="connsiteY295" fmla="*/ 322369 h 1452563"/>
              <a:gd name="connsiteX296" fmla="*/ 433364 w 1208088"/>
              <a:gd name="connsiteY296" fmla="*/ 316340 h 1452563"/>
              <a:gd name="connsiteX297" fmla="*/ 439391 w 1208088"/>
              <a:gd name="connsiteY297" fmla="*/ 309994 h 1452563"/>
              <a:gd name="connsiteX298" fmla="*/ 444784 w 1208088"/>
              <a:gd name="connsiteY298" fmla="*/ 304283 h 1452563"/>
              <a:gd name="connsiteX299" fmla="*/ 449226 w 1208088"/>
              <a:gd name="connsiteY299" fmla="*/ 298572 h 1452563"/>
              <a:gd name="connsiteX300" fmla="*/ 453033 w 1208088"/>
              <a:gd name="connsiteY300" fmla="*/ 293178 h 1452563"/>
              <a:gd name="connsiteX301" fmla="*/ 456523 w 1208088"/>
              <a:gd name="connsiteY301" fmla="*/ 287784 h 1452563"/>
              <a:gd name="connsiteX302" fmla="*/ 459061 w 1208088"/>
              <a:gd name="connsiteY302" fmla="*/ 283024 h 1452563"/>
              <a:gd name="connsiteX303" fmla="*/ 460647 w 1208088"/>
              <a:gd name="connsiteY303" fmla="*/ 277948 h 1452563"/>
              <a:gd name="connsiteX304" fmla="*/ 461282 w 1208088"/>
              <a:gd name="connsiteY304" fmla="*/ 274775 h 1452563"/>
              <a:gd name="connsiteX305" fmla="*/ 461916 w 1208088"/>
              <a:gd name="connsiteY305" fmla="*/ 271919 h 1452563"/>
              <a:gd name="connsiteX306" fmla="*/ 456840 w 1208088"/>
              <a:gd name="connsiteY306" fmla="*/ 270967 h 1452563"/>
              <a:gd name="connsiteX307" fmla="*/ 452081 w 1208088"/>
              <a:gd name="connsiteY307" fmla="*/ 269698 h 1452563"/>
              <a:gd name="connsiteX308" fmla="*/ 448274 w 1208088"/>
              <a:gd name="connsiteY308" fmla="*/ 267794 h 1452563"/>
              <a:gd name="connsiteX309" fmla="*/ 444784 w 1208088"/>
              <a:gd name="connsiteY309" fmla="*/ 265256 h 1452563"/>
              <a:gd name="connsiteX310" fmla="*/ 441929 w 1208088"/>
              <a:gd name="connsiteY310" fmla="*/ 262083 h 1452563"/>
              <a:gd name="connsiteX311" fmla="*/ 440660 w 1208088"/>
              <a:gd name="connsiteY311" fmla="*/ 260497 h 1452563"/>
              <a:gd name="connsiteX312" fmla="*/ 439708 w 1208088"/>
              <a:gd name="connsiteY312" fmla="*/ 258910 h 1452563"/>
              <a:gd name="connsiteX313" fmla="*/ 438757 w 1208088"/>
              <a:gd name="connsiteY313" fmla="*/ 257324 h 1452563"/>
              <a:gd name="connsiteX314" fmla="*/ 438440 w 1208088"/>
              <a:gd name="connsiteY314" fmla="*/ 255420 h 1452563"/>
              <a:gd name="connsiteX315" fmla="*/ 438122 w 1208088"/>
              <a:gd name="connsiteY315" fmla="*/ 253834 h 1452563"/>
              <a:gd name="connsiteX316" fmla="*/ 437488 w 1208088"/>
              <a:gd name="connsiteY316" fmla="*/ 251930 h 1452563"/>
              <a:gd name="connsiteX317" fmla="*/ 438122 w 1208088"/>
              <a:gd name="connsiteY317" fmla="*/ 250026 h 1452563"/>
              <a:gd name="connsiteX318" fmla="*/ 438440 w 1208088"/>
              <a:gd name="connsiteY318" fmla="*/ 248122 h 1452563"/>
              <a:gd name="connsiteX319" fmla="*/ 438757 w 1208088"/>
              <a:gd name="connsiteY319" fmla="*/ 246536 h 1452563"/>
              <a:gd name="connsiteX320" fmla="*/ 439708 w 1208088"/>
              <a:gd name="connsiteY320" fmla="*/ 244315 h 1452563"/>
              <a:gd name="connsiteX321" fmla="*/ 440660 w 1208088"/>
              <a:gd name="connsiteY321" fmla="*/ 242728 h 1452563"/>
              <a:gd name="connsiteX322" fmla="*/ 441929 w 1208088"/>
              <a:gd name="connsiteY322" fmla="*/ 241142 h 1452563"/>
              <a:gd name="connsiteX323" fmla="*/ 444784 w 1208088"/>
              <a:gd name="connsiteY323" fmla="*/ 238286 h 1452563"/>
              <a:gd name="connsiteX324" fmla="*/ 448274 w 1208088"/>
              <a:gd name="connsiteY324" fmla="*/ 236065 h 1452563"/>
              <a:gd name="connsiteX325" fmla="*/ 452081 w 1208088"/>
              <a:gd name="connsiteY325" fmla="*/ 234161 h 1452563"/>
              <a:gd name="connsiteX326" fmla="*/ 456840 w 1208088"/>
              <a:gd name="connsiteY326" fmla="*/ 232575 h 1452563"/>
              <a:gd name="connsiteX327" fmla="*/ 461916 w 1208088"/>
              <a:gd name="connsiteY327" fmla="*/ 231940 h 1452563"/>
              <a:gd name="connsiteX328" fmla="*/ 460647 w 1208088"/>
              <a:gd name="connsiteY328" fmla="*/ 227498 h 1452563"/>
              <a:gd name="connsiteX329" fmla="*/ 459378 w 1208088"/>
              <a:gd name="connsiteY329" fmla="*/ 223374 h 1452563"/>
              <a:gd name="connsiteX330" fmla="*/ 457792 w 1208088"/>
              <a:gd name="connsiteY330" fmla="*/ 219249 h 1452563"/>
              <a:gd name="connsiteX331" fmla="*/ 456206 w 1208088"/>
              <a:gd name="connsiteY331" fmla="*/ 215124 h 1452563"/>
              <a:gd name="connsiteX332" fmla="*/ 451764 w 1208088"/>
              <a:gd name="connsiteY332" fmla="*/ 206874 h 1452563"/>
              <a:gd name="connsiteX333" fmla="*/ 447005 w 1208088"/>
              <a:gd name="connsiteY333" fmla="*/ 198307 h 1452563"/>
              <a:gd name="connsiteX334" fmla="*/ 441295 w 1208088"/>
              <a:gd name="connsiteY334" fmla="*/ 189423 h 1452563"/>
              <a:gd name="connsiteX335" fmla="*/ 434632 w 1208088"/>
              <a:gd name="connsiteY335" fmla="*/ 180222 h 1452563"/>
              <a:gd name="connsiteX336" fmla="*/ 420039 w 1208088"/>
              <a:gd name="connsiteY336" fmla="*/ 159598 h 1452563"/>
              <a:gd name="connsiteX337" fmla="*/ 412108 w 1208088"/>
              <a:gd name="connsiteY337" fmla="*/ 147541 h 1452563"/>
              <a:gd name="connsiteX338" fmla="*/ 403542 w 1208088"/>
              <a:gd name="connsiteY338" fmla="*/ 134532 h 1452563"/>
              <a:gd name="connsiteX339" fmla="*/ 394024 w 1208088"/>
              <a:gd name="connsiteY339" fmla="*/ 120254 h 1452563"/>
              <a:gd name="connsiteX340" fmla="*/ 384190 w 1208088"/>
              <a:gd name="connsiteY340" fmla="*/ 104706 h 1452563"/>
              <a:gd name="connsiteX341" fmla="*/ 374355 w 1208088"/>
              <a:gd name="connsiteY341" fmla="*/ 87573 h 1452563"/>
              <a:gd name="connsiteX342" fmla="*/ 363886 w 1208088"/>
              <a:gd name="connsiteY342" fmla="*/ 68535 h 1452563"/>
              <a:gd name="connsiteX343" fmla="*/ 353099 w 1208088"/>
              <a:gd name="connsiteY343" fmla="*/ 47911 h 1452563"/>
              <a:gd name="connsiteX344" fmla="*/ 341996 w 1208088"/>
              <a:gd name="connsiteY344" fmla="*/ 25066 h 1452563"/>
              <a:gd name="connsiteX345" fmla="*/ 352782 w 1208088"/>
              <a:gd name="connsiteY345" fmla="*/ 20307 h 1452563"/>
              <a:gd name="connsiteX346" fmla="*/ 362617 w 1208088"/>
              <a:gd name="connsiteY346" fmla="*/ 15865 h 1452563"/>
              <a:gd name="connsiteX347" fmla="*/ 372134 w 1208088"/>
              <a:gd name="connsiteY347" fmla="*/ 13009 h 1452563"/>
              <a:gd name="connsiteX348" fmla="*/ 380700 w 1208088"/>
              <a:gd name="connsiteY348" fmla="*/ 11105 h 1452563"/>
              <a:gd name="connsiteX349" fmla="*/ 388948 w 1208088"/>
              <a:gd name="connsiteY349" fmla="*/ 9836 h 1452563"/>
              <a:gd name="connsiteX350" fmla="*/ 396562 w 1208088"/>
              <a:gd name="connsiteY350" fmla="*/ 9519 h 1452563"/>
              <a:gd name="connsiteX351" fmla="*/ 403859 w 1208088"/>
              <a:gd name="connsiteY351" fmla="*/ 9519 h 1452563"/>
              <a:gd name="connsiteX352" fmla="*/ 410522 w 1208088"/>
              <a:gd name="connsiteY352" fmla="*/ 10471 h 1452563"/>
              <a:gd name="connsiteX353" fmla="*/ 416549 w 1208088"/>
              <a:gd name="connsiteY353" fmla="*/ 12057 h 1452563"/>
              <a:gd name="connsiteX354" fmla="*/ 422894 w 1208088"/>
              <a:gd name="connsiteY354" fmla="*/ 14278 h 1452563"/>
              <a:gd name="connsiteX355" fmla="*/ 428288 w 1208088"/>
              <a:gd name="connsiteY355" fmla="*/ 16816 h 1452563"/>
              <a:gd name="connsiteX356" fmla="*/ 433681 w 1208088"/>
              <a:gd name="connsiteY356" fmla="*/ 19989 h 1452563"/>
              <a:gd name="connsiteX357" fmla="*/ 439074 w 1208088"/>
              <a:gd name="connsiteY357" fmla="*/ 23162 h 1452563"/>
              <a:gd name="connsiteX358" fmla="*/ 443833 w 1208088"/>
              <a:gd name="connsiteY358" fmla="*/ 26970 h 1452563"/>
              <a:gd name="connsiteX359" fmla="*/ 448592 w 1208088"/>
              <a:gd name="connsiteY359" fmla="*/ 30777 h 1452563"/>
              <a:gd name="connsiteX360" fmla="*/ 453033 w 1208088"/>
              <a:gd name="connsiteY360" fmla="*/ 34585 h 1452563"/>
              <a:gd name="connsiteX361" fmla="*/ 462550 w 1208088"/>
              <a:gd name="connsiteY361" fmla="*/ 43152 h 1452563"/>
              <a:gd name="connsiteX362" fmla="*/ 471434 w 1208088"/>
              <a:gd name="connsiteY362" fmla="*/ 51401 h 1452563"/>
              <a:gd name="connsiteX363" fmla="*/ 476510 w 1208088"/>
              <a:gd name="connsiteY363" fmla="*/ 55843 h 1452563"/>
              <a:gd name="connsiteX364" fmla="*/ 481268 w 1208088"/>
              <a:gd name="connsiteY364" fmla="*/ 59651 h 1452563"/>
              <a:gd name="connsiteX365" fmla="*/ 486027 w 1208088"/>
              <a:gd name="connsiteY365" fmla="*/ 63141 h 1452563"/>
              <a:gd name="connsiteX366" fmla="*/ 491738 w 1208088"/>
              <a:gd name="connsiteY366" fmla="*/ 66314 h 1452563"/>
              <a:gd name="connsiteX367" fmla="*/ 497131 w 1208088"/>
              <a:gd name="connsiteY367" fmla="*/ 69170 h 1452563"/>
              <a:gd name="connsiteX368" fmla="*/ 502841 w 1208088"/>
              <a:gd name="connsiteY368" fmla="*/ 72025 h 1452563"/>
              <a:gd name="connsiteX369" fmla="*/ 509186 w 1208088"/>
              <a:gd name="connsiteY369" fmla="*/ 73929 h 1452563"/>
              <a:gd name="connsiteX370" fmla="*/ 515531 w 1208088"/>
              <a:gd name="connsiteY370" fmla="*/ 75198 h 1452563"/>
              <a:gd name="connsiteX371" fmla="*/ 522194 w 1208088"/>
              <a:gd name="connsiteY371" fmla="*/ 76150 h 1452563"/>
              <a:gd name="connsiteX372" fmla="*/ 529808 w 1208088"/>
              <a:gd name="connsiteY372" fmla="*/ 76150 h 1452563"/>
              <a:gd name="connsiteX373" fmla="*/ 537739 w 1208088"/>
              <a:gd name="connsiteY373" fmla="*/ 75515 h 1452563"/>
              <a:gd name="connsiteX374" fmla="*/ 546304 w 1208088"/>
              <a:gd name="connsiteY374" fmla="*/ 74246 h 1452563"/>
              <a:gd name="connsiteX375" fmla="*/ 557408 w 1208088"/>
              <a:gd name="connsiteY375" fmla="*/ 68218 h 1452563"/>
              <a:gd name="connsiteX376" fmla="*/ 568195 w 1208088"/>
              <a:gd name="connsiteY376" fmla="*/ 62824 h 1452563"/>
              <a:gd name="connsiteX377" fmla="*/ 587864 w 1208088"/>
              <a:gd name="connsiteY377" fmla="*/ 51719 h 1452563"/>
              <a:gd name="connsiteX378" fmla="*/ 605313 w 1208088"/>
              <a:gd name="connsiteY378" fmla="*/ 41882 h 1452563"/>
              <a:gd name="connsiteX379" fmla="*/ 620858 w 1208088"/>
              <a:gd name="connsiteY379" fmla="*/ 32681 h 1452563"/>
              <a:gd name="connsiteX380" fmla="*/ 635452 w 1208088"/>
              <a:gd name="connsiteY380" fmla="*/ 24749 h 1452563"/>
              <a:gd name="connsiteX381" fmla="*/ 648776 w 1208088"/>
              <a:gd name="connsiteY381" fmla="*/ 17134 h 1452563"/>
              <a:gd name="connsiteX382" fmla="*/ 655438 w 1208088"/>
              <a:gd name="connsiteY382" fmla="*/ 13961 h 1452563"/>
              <a:gd name="connsiteX383" fmla="*/ 661784 w 1208088"/>
              <a:gd name="connsiteY383" fmla="*/ 11422 h 1452563"/>
              <a:gd name="connsiteX384" fmla="*/ 668446 w 1208088"/>
              <a:gd name="connsiteY384" fmla="*/ 8884 h 1452563"/>
              <a:gd name="connsiteX385" fmla="*/ 675108 w 1208088"/>
              <a:gd name="connsiteY385" fmla="*/ 6663 h 1452563"/>
              <a:gd name="connsiteX386" fmla="*/ 682088 w 1208088"/>
              <a:gd name="connsiteY386" fmla="*/ 4759 h 1452563"/>
              <a:gd name="connsiteX387" fmla="*/ 688750 w 1208088"/>
              <a:gd name="connsiteY387" fmla="*/ 3173 h 1452563"/>
              <a:gd name="connsiteX388" fmla="*/ 695729 w 1208088"/>
              <a:gd name="connsiteY388" fmla="*/ 1586 h 1452563"/>
              <a:gd name="connsiteX389" fmla="*/ 703343 w 1208088"/>
              <a:gd name="connsiteY389" fmla="*/ 635 h 1452563"/>
              <a:gd name="connsiteX390" fmla="*/ 710957 w 1208088"/>
              <a:gd name="connsiteY390"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7" name="KSO_Shape"/>
          <p:cNvSpPr/>
          <p:nvPr/>
        </p:nvSpPr>
        <p:spPr>
          <a:xfrm>
            <a:off x="6526473" y="3111688"/>
            <a:ext cx="693193" cy="529609"/>
          </a:xfrm>
          <a:custGeom>
            <a:avLst/>
            <a:gdLst/>
            <a:ahLst/>
            <a:cxnLst/>
            <a:rect l="l" t="t" r="r" b="b"/>
            <a:pathLst>
              <a:path w="648072" h="400516">
                <a:moveTo>
                  <a:pt x="324036" y="0"/>
                </a:moveTo>
                <a:lnTo>
                  <a:pt x="648072" y="216024"/>
                </a:lnTo>
                <a:lnTo>
                  <a:pt x="520183" y="216024"/>
                </a:lnTo>
                <a:cubicBezTo>
                  <a:pt x="521934" y="217353"/>
                  <a:pt x="522036" y="218913"/>
                  <a:pt x="522036" y="220497"/>
                </a:cubicBezTo>
                <a:lnTo>
                  <a:pt x="522036" y="364511"/>
                </a:lnTo>
                <a:cubicBezTo>
                  <a:pt x="522036" y="384396"/>
                  <a:pt x="505916" y="400516"/>
                  <a:pt x="486031" y="400516"/>
                </a:cubicBezTo>
                <a:lnTo>
                  <a:pt x="378042" y="400516"/>
                </a:lnTo>
                <a:lnTo>
                  <a:pt x="378042" y="256516"/>
                </a:lnTo>
                <a:lnTo>
                  <a:pt x="270030" y="256516"/>
                </a:lnTo>
                <a:lnTo>
                  <a:pt x="270030" y="400516"/>
                </a:lnTo>
                <a:lnTo>
                  <a:pt x="162041" y="400516"/>
                </a:lnTo>
                <a:cubicBezTo>
                  <a:pt x="142156" y="400516"/>
                  <a:pt x="126036" y="384396"/>
                  <a:pt x="126036" y="364511"/>
                </a:cubicBezTo>
                <a:lnTo>
                  <a:pt x="126036" y="220497"/>
                </a:lnTo>
                <a:lnTo>
                  <a:pt x="127889" y="216024"/>
                </a:lnTo>
                <a:lnTo>
                  <a:pt x="0" y="21602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1" name="KSO_Shape"/>
          <p:cNvSpPr>
            <a:spLocks/>
          </p:cNvSpPr>
          <p:nvPr/>
        </p:nvSpPr>
        <p:spPr bwMode="auto">
          <a:xfrm>
            <a:off x="4834152" y="4790364"/>
            <a:ext cx="693191" cy="557166"/>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p:nvPr/>
        </p:nvSpPr>
        <p:spPr>
          <a:xfrm>
            <a:off x="6823880" y="5117910"/>
            <a:ext cx="867107" cy="710252"/>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2640715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109"/>
                                        </p:tgtEl>
                                        <p:attrNameLst>
                                          <p:attrName>style.visibility</p:attrName>
                                        </p:attrNameLst>
                                      </p:cBhvr>
                                      <p:to>
                                        <p:strVal val="visible"/>
                                      </p:to>
                                    </p:set>
                                    <p:anim calcmode="lin" valueType="num">
                                      <p:cBhvr additive="base">
                                        <p:cTn id="18" dur="500" fill="hold"/>
                                        <p:tgtEl>
                                          <p:spTgt spid="109"/>
                                        </p:tgtEl>
                                        <p:attrNameLst>
                                          <p:attrName>ppt_x</p:attrName>
                                        </p:attrNameLst>
                                      </p:cBhvr>
                                      <p:tavLst>
                                        <p:tav tm="0">
                                          <p:val>
                                            <p:strVal val="0-#ppt_w/2"/>
                                          </p:val>
                                        </p:tav>
                                        <p:tav tm="100000">
                                          <p:val>
                                            <p:strVal val="#ppt_x"/>
                                          </p:val>
                                        </p:tav>
                                      </p:tavLst>
                                    </p:anim>
                                    <p:anim calcmode="lin" valueType="num">
                                      <p:cBhvr additive="base">
                                        <p:cTn id="19" dur="500" fill="hold"/>
                                        <p:tgtEl>
                                          <p:spTgt spid="109"/>
                                        </p:tgtEl>
                                        <p:attrNameLst>
                                          <p:attrName>ppt_y</p:attrName>
                                        </p:attrNameLst>
                                      </p:cBhvr>
                                      <p:tavLst>
                                        <p:tav tm="0">
                                          <p:val>
                                            <p:strVal val="0-#ppt_h/2"/>
                                          </p:val>
                                        </p:tav>
                                        <p:tav tm="100000">
                                          <p:val>
                                            <p:strVal val="#ppt_y"/>
                                          </p:val>
                                        </p:tav>
                                      </p:tavLst>
                                    </p:anim>
                                  </p:childTnLst>
                                </p:cTn>
                              </p:par>
                              <p:par>
                                <p:cTn id="20" presetID="2" presetClass="entr" presetSubtype="3"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anim calcmode="lin" valueType="num">
                                      <p:cBhvr additive="base">
                                        <p:cTn id="26" dur="500" fill="hold"/>
                                        <p:tgtEl>
                                          <p:spTgt spid="121"/>
                                        </p:tgtEl>
                                        <p:attrNameLst>
                                          <p:attrName>ppt_x</p:attrName>
                                        </p:attrNameLst>
                                      </p:cBhvr>
                                      <p:tavLst>
                                        <p:tav tm="0">
                                          <p:val>
                                            <p:strVal val="1+#ppt_w/2"/>
                                          </p:val>
                                        </p:tav>
                                        <p:tav tm="100000">
                                          <p:val>
                                            <p:strVal val="#ppt_x"/>
                                          </p:val>
                                        </p:tav>
                                      </p:tavLst>
                                    </p:anim>
                                    <p:anim calcmode="lin" valueType="num">
                                      <p:cBhvr additive="base">
                                        <p:cTn id="27" dur="500" fill="hold"/>
                                        <p:tgtEl>
                                          <p:spTgt spid="121"/>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additive="base">
                                        <p:cTn id="30" dur="500" fill="hold"/>
                                        <p:tgtEl>
                                          <p:spTgt spid="125"/>
                                        </p:tgtEl>
                                        <p:attrNameLst>
                                          <p:attrName>ppt_x</p:attrName>
                                        </p:attrNameLst>
                                      </p:cBhvr>
                                      <p:tavLst>
                                        <p:tav tm="0">
                                          <p:val>
                                            <p:strVal val="0-#ppt_w/2"/>
                                          </p:val>
                                        </p:tav>
                                        <p:tav tm="100000">
                                          <p:val>
                                            <p:strVal val="#ppt_x"/>
                                          </p:val>
                                        </p:tav>
                                      </p:tavLst>
                                    </p:anim>
                                    <p:anim calcmode="lin" valueType="num">
                                      <p:cBhvr additive="base">
                                        <p:cTn id="31" dur="500" fill="hold"/>
                                        <p:tgtEl>
                                          <p:spTgt spid="125"/>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500"/>
                                        <p:tgtEl>
                                          <p:spTgt spid="1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500"/>
                                        <p:tgtEl>
                                          <p:spTgt spid="1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500"/>
                                        <p:tgtEl>
                                          <p:spTgt spid="1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fade">
                                      <p:cBhvr>
                                        <p:cTn id="53" dur="500"/>
                                        <p:tgtEl>
                                          <p:spTgt spid="1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childTnLst>
                          </p:cTn>
                        </p:par>
                        <p:par>
                          <p:cTn id="57" fill="hold">
                            <p:stCondLst>
                              <p:cond delay="1500"/>
                            </p:stCondLst>
                            <p:childTnLst>
                              <p:par>
                                <p:cTn id="58" presetID="8" presetClass="emph" presetSubtype="0" fill="hold" grpId="1" nodeType="afterEffect">
                                  <p:stCondLst>
                                    <p:cond delay="0"/>
                                  </p:stCondLst>
                                  <p:childTnLst>
                                    <p:animRot by="21600000">
                                      <p:cBhvr>
                                        <p:cTn id="59" dur="2000" fill="hold"/>
                                        <p:tgtEl>
                                          <p:spTgt spid="110"/>
                                        </p:tgtEl>
                                        <p:attrNameLst>
                                          <p:attrName>r</p:attrName>
                                        </p:attrNameLst>
                                      </p:cBhvr>
                                    </p:animRot>
                                  </p:childTnLst>
                                </p:cTn>
                              </p:par>
                              <p:par>
                                <p:cTn id="60" presetID="8" presetClass="emph" presetSubtype="0" fill="hold" grpId="1" nodeType="withEffect">
                                  <p:stCondLst>
                                    <p:cond delay="0"/>
                                  </p:stCondLst>
                                  <p:childTnLst>
                                    <p:animRot by="21600000">
                                      <p:cBhvr>
                                        <p:cTn id="61" dur="2000" fill="hold"/>
                                        <p:tgtEl>
                                          <p:spTgt spid="13"/>
                                        </p:tgtEl>
                                        <p:attrNameLst>
                                          <p:attrName>r</p:attrName>
                                        </p:attrNameLst>
                                      </p:cBhvr>
                                    </p:animRot>
                                  </p:childTnLst>
                                </p:cTn>
                              </p:par>
                              <p:par>
                                <p:cTn id="62" presetID="8" presetClass="emph" presetSubtype="0" fill="hold" grpId="1" nodeType="withEffect">
                                  <p:stCondLst>
                                    <p:cond delay="0"/>
                                  </p:stCondLst>
                                  <p:childTnLst>
                                    <p:animRot by="21600000">
                                      <p:cBhvr>
                                        <p:cTn id="63" dur="2000" fill="hold"/>
                                        <p:tgtEl>
                                          <p:spTgt spid="122"/>
                                        </p:tgtEl>
                                        <p:attrNameLst>
                                          <p:attrName>r</p:attrName>
                                        </p:attrNameLst>
                                      </p:cBhvr>
                                    </p:animRot>
                                  </p:childTnLst>
                                </p:cTn>
                              </p:par>
                              <p:par>
                                <p:cTn id="64" presetID="8" presetClass="emph" presetSubtype="0" fill="hold" grpId="1" nodeType="withEffect">
                                  <p:stCondLst>
                                    <p:cond delay="0"/>
                                  </p:stCondLst>
                                  <p:childTnLst>
                                    <p:animRot by="21600000">
                                      <p:cBhvr>
                                        <p:cTn id="65" dur="2000" fill="hold"/>
                                        <p:tgtEl>
                                          <p:spTgt spid="126"/>
                                        </p:tgtEl>
                                        <p:attrNameLst>
                                          <p:attrName>r</p:attrName>
                                        </p:attrNameLst>
                                      </p:cBhvr>
                                    </p:animRot>
                                  </p:childTnLst>
                                </p:cTn>
                              </p:par>
                            </p:childTnLst>
                          </p:cTn>
                        </p:par>
                        <p:par>
                          <p:cTn id="66" fill="hold">
                            <p:stCondLst>
                              <p:cond delay="3500"/>
                            </p:stCondLst>
                            <p:childTnLst>
                              <p:par>
                                <p:cTn id="67" presetID="22" presetClass="entr" presetSubtype="2"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right)">
                                      <p:cBhvr>
                                        <p:cTn id="69" dur="500"/>
                                        <p:tgtEl>
                                          <p:spTgt spid="20"/>
                                        </p:tgtEl>
                                      </p:cBhvr>
                                    </p:animEffect>
                                  </p:childTnLst>
                                </p:cTn>
                              </p:par>
                            </p:childTnLst>
                          </p:cTn>
                        </p:par>
                        <p:par>
                          <p:cTn id="70" fill="hold">
                            <p:stCondLst>
                              <p:cond delay="4000"/>
                            </p:stCondLst>
                            <p:childTnLst>
                              <p:par>
                                <p:cTn id="71" presetID="22" presetClass="entr" presetSubtype="2"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right)">
                                      <p:cBhvr>
                                        <p:cTn id="73" dur="500"/>
                                        <p:tgtEl>
                                          <p:spTgt spid="22"/>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par>
                          <p:cTn id="81" fill="hold">
                            <p:stCondLst>
                              <p:cond delay="5000"/>
                            </p:stCondLst>
                            <p:childTnLst>
                              <p:par>
                                <p:cTn id="82" presetID="22" presetClass="entr" presetSubtype="8" fill="hold" nodeType="after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left)">
                                      <p:cBhvr>
                                        <p:cTn id="84" dur="500"/>
                                        <p:tgtEl>
                                          <p:spTgt spid="135"/>
                                        </p:tgtEl>
                                      </p:cBhvr>
                                    </p:animEffect>
                                  </p:childTnLst>
                                </p:cTn>
                              </p:par>
                            </p:childTnLst>
                          </p:cTn>
                        </p:par>
                        <p:par>
                          <p:cTn id="85" fill="hold">
                            <p:stCondLst>
                              <p:cond delay="5500"/>
                            </p:stCondLst>
                            <p:childTnLst>
                              <p:par>
                                <p:cTn id="86" presetID="22" presetClass="entr" presetSubtype="8" fill="hold" nodeType="afterEffect">
                                  <p:stCondLst>
                                    <p:cond delay="0"/>
                                  </p:stCondLst>
                                  <p:childTnLst>
                                    <p:set>
                                      <p:cBhvr>
                                        <p:cTn id="87" dur="1" fill="hold">
                                          <p:stCondLst>
                                            <p:cond delay="0"/>
                                          </p:stCondLst>
                                        </p:cTn>
                                        <p:tgtEl>
                                          <p:spTgt spid="136"/>
                                        </p:tgtEl>
                                        <p:attrNameLst>
                                          <p:attrName>style.visibility</p:attrName>
                                        </p:attrNameLst>
                                      </p:cBhvr>
                                      <p:to>
                                        <p:strVal val="visible"/>
                                      </p:to>
                                    </p:set>
                                    <p:animEffect transition="in" filter="wipe(left)">
                                      <p:cBhvr>
                                        <p:cTn id="88" dur="500"/>
                                        <p:tgtEl>
                                          <p:spTgt spid="136"/>
                                        </p:tgtEl>
                                      </p:cBhvr>
                                    </p:animEffect>
                                  </p:childTnLst>
                                </p:cTn>
                              </p:par>
                            </p:childTnLst>
                          </p:cTn>
                        </p:par>
                        <p:par>
                          <p:cTn id="89" fill="hold">
                            <p:stCondLst>
                              <p:cond delay="6000"/>
                            </p:stCondLst>
                            <p:childTnLst>
                              <p:par>
                                <p:cTn id="90" presetID="10" presetClass="entr" presetSubtype="0"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childTnLst>
                          </p:cTn>
                        </p:par>
                        <p:par>
                          <p:cTn id="96" fill="hold">
                            <p:stCondLst>
                              <p:cond delay="6500"/>
                            </p:stCondLst>
                            <p:childTnLst>
                              <p:par>
                                <p:cTn id="97" presetID="22" presetClass="entr" presetSubtype="2" fill="hold" nodeType="afterEffect">
                                  <p:stCondLst>
                                    <p:cond delay="0"/>
                                  </p:stCondLst>
                                  <p:childTnLst>
                                    <p:set>
                                      <p:cBhvr>
                                        <p:cTn id="98" dur="1" fill="hold">
                                          <p:stCondLst>
                                            <p:cond delay="0"/>
                                          </p:stCondLst>
                                        </p:cTn>
                                        <p:tgtEl>
                                          <p:spTgt spid="128"/>
                                        </p:tgtEl>
                                        <p:attrNameLst>
                                          <p:attrName>style.visibility</p:attrName>
                                        </p:attrNameLst>
                                      </p:cBhvr>
                                      <p:to>
                                        <p:strVal val="visible"/>
                                      </p:to>
                                    </p:set>
                                    <p:animEffect transition="in" filter="wipe(right)">
                                      <p:cBhvr>
                                        <p:cTn id="99" dur="500"/>
                                        <p:tgtEl>
                                          <p:spTgt spid="128"/>
                                        </p:tgtEl>
                                      </p:cBhvr>
                                    </p:animEffect>
                                  </p:childTnLst>
                                </p:cTn>
                              </p:par>
                            </p:childTnLst>
                          </p:cTn>
                        </p:par>
                        <p:par>
                          <p:cTn id="100" fill="hold">
                            <p:stCondLst>
                              <p:cond delay="7000"/>
                            </p:stCondLst>
                            <p:childTnLst>
                              <p:par>
                                <p:cTn id="101" presetID="22" presetClass="entr" presetSubtype="2" fill="hold" nodeType="after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wipe(right)">
                                      <p:cBhvr>
                                        <p:cTn id="103" dur="500"/>
                                        <p:tgtEl>
                                          <p:spTgt spid="129"/>
                                        </p:tgtEl>
                                      </p:cBhvr>
                                    </p:animEffect>
                                  </p:childTnLst>
                                </p:cTn>
                              </p:par>
                            </p:childTnLst>
                          </p:cTn>
                        </p:par>
                        <p:par>
                          <p:cTn id="104" fill="hold">
                            <p:stCondLst>
                              <p:cond delay="7500"/>
                            </p:stCondLst>
                            <p:childTnLst>
                              <p:par>
                                <p:cTn id="105" presetID="10" presetClass="entr" presetSubtype="0"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par>
                          <p:cTn id="111" fill="hold">
                            <p:stCondLst>
                              <p:cond delay="8000"/>
                            </p:stCondLst>
                            <p:childTnLst>
                              <p:par>
                                <p:cTn id="112" presetID="22" presetClass="entr" presetSubtype="8" fill="hold"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left)">
                                      <p:cBhvr>
                                        <p:cTn id="114" dur="500"/>
                                        <p:tgtEl>
                                          <p:spTgt spid="48"/>
                                        </p:tgtEl>
                                      </p:cBhvr>
                                    </p:animEffect>
                                  </p:childTnLst>
                                </p:cTn>
                              </p:par>
                            </p:childTnLst>
                          </p:cTn>
                        </p:par>
                        <p:par>
                          <p:cTn id="115" fill="hold">
                            <p:stCondLst>
                              <p:cond delay="8500"/>
                            </p:stCondLst>
                            <p:childTnLst>
                              <p:par>
                                <p:cTn id="116" presetID="22" presetClass="entr" presetSubtype="8" fill="hold" nodeType="after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wipe(left)">
                                      <p:cBhvr>
                                        <p:cTn id="118" dur="500"/>
                                        <p:tgtEl>
                                          <p:spTgt spid="49"/>
                                        </p:tgtEl>
                                      </p:cBhvr>
                                    </p:animEffect>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fade">
                                      <p:cBhvr>
                                        <p:cTn id="1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P spid="3" grpId="0"/>
      <p:bldP spid="12" grpId="0" animBg="1"/>
      <p:bldP spid="13" grpId="0" animBg="1"/>
      <p:bldP spid="13" grpId="1" animBg="1"/>
      <p:bldP spid="14" grpId="0" animBg="1"/>
      <p:bldP spid="109" grpId="0" animBg="1"/>
      <p:bldP spid="110" grpId="0" animBg="1"/>
      <p:bldP spid="110" grpId="1" animBg="1"/>
      <p:bldP spid="111" grpId="0" animBg="1"/>
      <p:bldP spid="121" grpId="0" animBg="1"/>
      <p:bldP spid="122" grpId="0" animBg="1"/>
      <p:bldP spid="122" grpId="1" animBg="1"/>
      <p:bldP spid="123" grpId="0" animBg="1"/>
      <p:bldP spid="125" grpId="0" animBg="1"/>
      <p:bldP spid="126" grpId="0" animBg="1"/>
      <p:bldP spid="126" grpId="1" animBg="1"/>
      <p:bldP spid="127" grpId="0" animBg="1"/>
      <p:bldP spid="29" grpId="0"/>
      <p:bldP spid="30" grpId="0"/>
      <p:bldP spid="32" grpId="0"/>
      <p:bldP spid="35" grpId="0"/>
      <p:bldP spid="38" grpId="0"/>
      <p:bldP spid="44"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573" y="680759"/>
            <a:ext cx="5827237"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离线与在线不同场景类别</a:t>
            </a:r>
            <a:endParaRPr lang="en-US" altLang="en-US" sz="4000" dirty="0">
              <a:solidFill>
                <a:schemeClr val="bg1"/>
              </a:solidFill>
              <a:latin typeface="微软雅黑" pitchFamily="34" charset="-122"/>
              <a:ea typeface="微软雅黑" pitchFamily="34" charset="-122"/>
            </a:endParaRPr>
          </a:p>
        </p:txBody>
      </p:sp>
      <p:cxnSp>
        <p:nvCxnSpPr>
          <p:cNvPr id="163" name="Straight Connector 162"/>
          <p:cNvCxnSpPr/>
          <p:nvPr/>
        </p:nvCxnSpPr>
        <p:spPr>
          <a:xfrm>
            <a:off x="6096000" y="2389343"/>
            <a:ext cx="0" cy="386188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44" name="TextBox 143"/>
          <p:cNvSpPr txBox="1"/>
          <p:nvPr/>
        </p:nvSpPr>
        <p:spPr>
          <a:xfrm>
            <a:off x="2402021" y="1774199"/>
            <a:ext cx="3234519"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离线类</a:t>
            </a:r>
            <a:endParaRPr lang="zh-CN" altLang="en-US" sz="3200" b="1" dirty="0">
              <a:solidFill>
                <a:schemeClr val="bg1"/>
              </a:solidFill>
              <a:latin typeface="微软雅黑" pitchFamily="34" charset="-122"/>
              <a:ea typeface="微软雅黑" pitchFamily="34" charset="-122"/>
            </a:endParaRPr>
          </a:p>
        </p:txBody>
      </p:sp>
      <p:sp>
        <p:nvSpPr>
          <p:cNvPr id="145" name="TextBox 144"/>
          <p:cNvSpPr txBox="1"/>
          <p:nvPr/>
        </p:nvSpPr>
        <p:spPr>
          <a:xfrm>
            <a:off x="436727" y="2511174"/>
            <a:ext cx="5418161" cy="923330"/>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应用场景：消费、门禁系统</a:t>
            </a:r>
            <a:endParaRPr lang="en-US" altLang="zh-CN" dirty="0" smtClean="0">
              <a:solidFill>
                <a:schemeClr val="bg1"/>
              </a:solidFill>
              <a:latin typeface="微软雅黑" pitchFamily="34" charset="-122"/>
              <a:ea typeface="微软雅黑" pitchFamily="34" charset="-122"/>
            </a:endParaRPr>
          </a:p>
          <a:p>
            <a:pPr algn="ctr"/>
            <a:endParaRPr lang="en-US" altLang="zh-CN" dirty="0" smtClean="0">
              <a:solidFill>
                <a:schemeClr val="bg1"/>
              </a:solidFill>
              <a:latin typeface="微软雅黑" pitchFamily="34" charset="-122"/>
              <a:ea typeface="微软雅黑" pitchFamily="34" charset="-122"/>
            </a:endParaRPr>
          </a:p>
          <a:p>
            <a:pPr algn="ctr"/>
            <a:endParaRPr lang="zh-CN" altLang="en-US" dirty="0">
              <a:solidFill>
                <a:schemeClr val="bg1"/>
              </a:solidFill>
              <a:latin typeface="微软雅黑" pitchFamily="34" charset="-122"/>
              <a:ea typeface="微软雅黑" pitchFamily="34" charset="-122"/>
            </a:endParaRPr>
          </a:p>
        </p:txBody>
      </p:sp>
      <p:grpSp>
        <p:nvGrpSpPr>
          <p:cNvPr id="151" name="组合 150"/>
          <p:cNvGrpSpPr/>
          <p:nvPr/>
        </p:nvGrpSpPr>
        <p:grpSpPr>
          <a:xfrm>
            <a:off x="2286714" y="3182779"/>
            <a:ext cx="1584176" cy="1683483"/>
            <a:chOff x="1495144" y="4629451"/>
            <a:chExt cx="1584176" cy="1683483"/>
          </a:xfrm>
        </p:grpSpPr>
        <p:sp>
          <p:nvSpPr>
            <p:cNvPr id="147" name="圆角矩形 146"/>
            <p:cNvSpPr/>
            <p:nvPr/>
          </p:nvSpPr>
          <p:spPr bwMode="auto">
            <a:xfrm>
              <a:off x="1495144" y="4629451"/>
              <a:ext cx="1584176" cy="1073151"/>
            </a:xfrm>
            <a:prstGeom prst="roundRect">
              <a:avLst>
                <a:gd name="adj" fmla="val 11484"/>
              </a:avLst>
            </a:prstGeom>
            <a:solidFill>
              <a:schemeClr val="bg1"/>
            </a:solidFill>
            <a:ln w="19050" cap="flat" cmpd="sng">
              <a:noFill/>
              <a:miter lim="800000"/>
              <a:headEnd/>
              <a:tailEnd/>
            </a:ln>
            <a:effectLst>
              <a:outerShdw dist="20000" dir="5400000" algn="ctr" rotWithShape="0">
                <a:srgbClr val="000000">
                  <a:alpha val="32999"/>
                </a:srgbClr>
              </a:outerShdw>
            </a:effectLst>
          </p:spPr>
          <p:txBody>
            <a:bodyPr lIns="93982" tIns="93894" rIns="93982" bIns="93894" rtlCol="0" anchor="ctr"/>
            <a:lstStyle/>
            <a:p>
              <a:pPr algn="ctr"/>
              <a:endParaRPr lang="zh-CN" altLang="en-US" sz="2400" dirty="0">
                <a:latin typeface="Microsoft JhengHei" panose="020B0604030504040204" pitchFamily="34" charset="-120"/>
                <a:ea typeface="Microsoft JhengHei" panose="020B0604030504040204" pitchFamily="34" charset="-120"/>
              </a:endParaRPr>
            </a:p>
          </p:txBody>
        </p:sp>
        <p:sp>
          <p:nvSpPr>
            <p:cNvPr id="148" name="圆角矩形 147"/>
            <p:cNvSpPr/>
            <p:nvPr/>
          </p:nvSpPr>
          <p:spPr bwMode="auto">
            <a:xfrm>
              <a:off x="1586133" y="4757207"/>
              <a:ext cx="1379766" cy="817639"/>
            </a:xfrm>
            <a:prstGeom prst="roundRect">
              <a:avLst>
                <a:gd name="adj" fmla="val 4573"/>
              </a:avLst>
            </a:prstGeom>
            <a:solidFill>
              <a:srgbClr val="0A2B35"/>
            </a:solidFill>
            <a:ln w="19050" cap="flat" cmpd="sng">
              <a:noFill/>
              <a:miter lim="800000"/>
              <a:headEnd/>
              <a:tailEnd/>
            </a:ln>
            <a:effectLst>
              <a:outerShdw dist="20000" dir="5400000" algn="ctr" rotWithShape="0">
                <a:srgbClr val="000000">
                  <a:alpha val="32999"/>
                </a:srgbClr>
              </a:outerShdw>
            </a:effectLst>
          </p:spPr>
          <p:txBody>
            <a:bodyPr lIns="93982" tIns="93894" rIns="93982" bIns="93894" rtlCol="0" anchor="ctr"/>
            <a:lstStyle/>
            <a:p>
              <a:pPr algn="ctr"/>
              <a:endParaRPr lang="zh-CN" altLang="en-US" sz="2400" dirty="0">
                <a:latin typeface="Microsoft JhengHei" panose="020B0604030504040204" pitchFamily="34" charset="-120"/>
                <a:ea typeface="Microsoft JhengHei" panose="020B0604030504040204" pitchFamily="34" charset="-120"/>
              </a:endParaRPr>
            </a:p>
          </p:txBody>
        </p:sp>
        <p:sp>
          <p:nvSpPr>
            <p:cNvPr id="149" name="文本框 19"/>
            <p:cNvSpPr txBox="1"/>
            <p:nvPr/>
          </p:nvSpPr>
          <p:spPr>
            <a:xfrm>
              <a:off x="1761498" y="4996749"/>
              <a:ext cx="1215243" cy="338554"/>
            </a:xfrm>
            <a:prstGeom prst="rect">
              <a:avLst/>
            </a:prstGeom>
            <a:noFill/>
          </p:spPr>
          <p:txBody>
            <a:bodyPr wrap="square" rtlCol="0">
              <a:spAutoFit/>
            </a:bodyPr>
            <a:lstStyle/>
            <a:p>
              <a:r>
                <a:rPr lang="zh-CN" altLang="en-US" sz="1600" dirty="0" smtClean="0">
                  <a:solidFill>
                    <a:srgbClr val="FA8107"/>
                  </a:solidFill>
                  <a:latin typeface="Microsoft JhengHei" panose="020B0604030504040204" pitchFamily="34" charset="-120"/>
                  <a:ea typeface="Microsoft JhengHei" panose="020B0604030504040204" pitchFamily="34" charset="-120"/>
                </a:rPr>
                <a:t>终端机具</a:t>
              </a:r>
              <a:endParaRPr lang="zh-CN" altLang="en-US" sz="1600" dirty="0">
                <a:solidFill>
                  <a:srgbClr val="FA8107"/>
                </a:solidFill>
                <a:latin typeface="Microsoft JhengHei" panose="020B0604030504040204" pitchFamily="34" charset="-120"/>
                <a:ea typeface="Microsoft JhengHei" panose="020B0604030504040204" pitchFamily="34" charset="-120"/>
              </a:endParaRPr>
            </a:p>
          </p:txBody>
        </p:sp>
        <p:pic>
          <p:nvPicPr>
            <p:cNvPr id="150" name="图片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2099" y="4786246"/>
              <a:ext cx="1255130" cy="1526688"/>
            </a:xfrm>
            <a:prstGeom prst="rect">
              <a:avLst/>
            </a:prstGeom>
          </p:spPr>
        </p:pic>
      </p:grpSp>
      <p:sp>
        <p:nvSpPr>
          <p:cNvPr id="152" name="矩形 151"/>
          <p:cNvSpPr/>
          <p:nvPr/>
        </p:nvSpPr>
        <p:spPr>
          <a:xfrm>
            <a:off x="808251" y="4922999"/>
            <a:ext cx="4570482" cy="369332"/>
          </a:xfrm>
          <a:prstGeom prst="rect">
            <a:avLst/>
          </a:prstGeom>
        </p:spPr>
        <p:txBody>
          <a:bodyPr wrap="none">
            <a:spAutoFit/>
          </a:bodyPr>
          <a:lstStyle/>
          <a:p>
            <a:r>
              <a:rPr lang="zh-CN" altLang="en-US" dirty="0" smtClean="0">
                <a:solidFill>
                  <a:schemeClr val="bg1"/>
                </a:solidFill>
                <a:latin typeface="微软雅黑" pitchFamily="34" charset="-122"/>
                <a:ea typeface="微软雅黑" pitchFamily="34" charset="-122"/>
              </a:rPr>
              <a:t>终端机具直接滴卡消费，无需链接云端数据</a:t>
            </a:r>
            <a:endParaRPr lang="zh-CN" altLang="en-US" dirty="0">
              <a:solidFill>
                <a:schemeClr val="bg1"/>
              </a:solidFill>
              <a:latin typeface="微软雅黑" pitchFamily="34" charset="-122"/>
              <a:ea typeface="微软雅黑" pitchFamily="34" charset="-122"/>
            </a:endParaRPr>
          </a:p>
        </p:txBody>
      </p:sp>
      <p:sp>
        <p:nvSpPr>
          <p:cNvPr id="153" name="TextBox 152"/>
          <p:cNvSpPr txBox="1"/>
          <p:nvPr/>
        </p:nvSpPr>
        <p:spPr>
          <a:xfrm>
            <a:off x="8422958" y="1762825"/>
            <a:ext cx="3234519"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在线类</a:t>
            </a:r>
            <a:endParaRPr lang="zh-CN" altLang="en-US" sz="3200" b="1" dirty="0">
              <a:solidFill>
                <a:schemeClr val="bg1"/>
              </a:solidFill>
              <a:latin typeface="微软雅黑" pitchFamily="34" charset="-122"/>
              <a:ea typeface="微软雅黑" pitchFamily="34" charset="-122"/>
            </a:endParaRPr>
          </a:p>
        </p:txBody>
      </p:sp>
      <p:sp>
        <p:nvSpPr>
          <p:cNvPr id="154" name="TextBox 153"/>
          <p:cNvSpPr txBox="1"/>
          <p:nvPr/>
        </p:nvSpPr>
        <p:spPr>
          <a:xfrm>
            <a:off x="6457664" y="2513448"/>
            <a:ext cx="5418161" cy="923330"/>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应用场景：身份读取、金融</a:t>
            </a:r>
            <a:endParaRPr lang="en-US" altLang="zh-CN" dirty="0" smtClean="0">
              <a:solidFill>
                <a:schemeClr val="bg1"/>
              </a:solidFill>
              <a:latin typeface="微软雅黑" pitchFamily="34" charset="-122"/>
              <a:ea typeface="微软雅黑" pitchFamily="34" charset="-122"/>
            </a:endParaRPr>
          </a:p>
          <a:p>
            <a:pPr algn="ctr"/>
            <a:endParaRPr lang="en-US" altLang="zh-CN" dirty="0" smtClean="0">
              <a:solidFill>
                <a:schemeClr val="bg1"/>
              </a:solidFill>
              <a:latin typeface="微软雅黑" pitchFamily="34" charset="-122"/>
              <a:ea typeface="微软雅黑" pitchFamily="34" charset="-122"/>
            </a:endParaRPr>
          </a:p>
          <a:p>
            <a:pPr algn="ctr"/>
            <a:endParaRPr lang="zh-CN" altLang="en-US" dirty="0">
              <a:solidFill>
                <a:schemeClr val="bg1"/>
              </a:solidFill>
              <a:latin typeface="微软雅黑" pitchFamily="34" charset="-122"/>
              <a:ea typeface="微软雅黑" pitchFamily="34" charset="-122"/>
            </a:endParaRPr>
          </a:p>
        </p:txBody>
      </p:sp>
      <p:grpSp>
        <p:nvGrpSpPr>
          <p:cNvPr id="155" name="组合 154"/>
          <p:cNvGrpSpPr/>
          <p:nvPr/>
        </p:nvGrpSpPr>
        <p:grpSpPr>
          <a:xfrm>
            <a:off x="6983795" y="3171405"/>
            <a:ext cx="1584176" cy="1683483"/>
            <a:chOff x="1495144" y="4629451"/>
            <a:chExt cx="1584176" cy="1683483"/>
          </a:xfrm>
        </p:grpSpPr>
        <p:sp>
          <p:nvSpPr>
            <p:cNvPr id="156" name="圆角矩形 155"/>
            <p:cNvSpPr/>
            <p:nvPr/>
          </p:nvSpPr>
          <p:spPr bwMode="auto">
            <a:xfrm>
              <a:off x="1495144" y="4629451"/>
              <a:ext cx="1584176" cy="1073151"/>
            </a:xfrm>
            <a:prstGeom prst="roundRect">
              <a:avLst>
                <a:gd name="adj" fmla="val 11484"/>
              </a:avLst>
            </a:prstGeom>
            <a:solidFill>
              <a:schemeClr val="bg1"/>
            </a:solidFill>
            <a:ln w="19050" cap="flat" cmpd="sng">
              <a:noFill/>
              <a:miter lim="800000"/>
              <a:headEnd/>
              <a:tailEnd/>
            </a:ln>
            <a:effectLst>
              <a:outerShdw dist="20000" dir="5400000" algn="ctr" rotWithShape="0">
                <a:srgbClr val="000000">
                  <a:alpha val="32999"/>
                </a:srgbClr>
              </a:outerShdw>
            </a:effectLst>
          </p:spPr>
          <p:txBody>
            <a:bodyPr lIns="93982" tIns="93894" rIns="93982" bIns="93894" rtlCol="0" anchor="ctr"/>
            <a:lstStyle/>
            <a:p>
              <a:pPr algn="ctr"/>
              <a:endParaRPr lang="zh-CN" altLang="en-US" sz="2400" dirty="0">
                <a:latin typeface="Microsoft JhengHei" panose="020B0604030504040204" pitchFamily="34" charset="-120"/>
                <a:ea typeface="Microsoft JhengHei" panose="020B0604030504040204" pitchFamily="34" charset="-120"/>
              </a:endParaRPr>
            </a:p>
          </p:txBody>
        </p:sp>
        <p:sp>
          <p:nvSpPr>
            <p:cNvPr id="157" name="圆角矩形 156"/>
            <p:cNvSpPr/>
            <p:nvPr/>
          </p:nvSpPr>
          <p:spPr bwMode="auto">
            <a:xfrm>
              <a:off x="1586133" y="4757207"/>
              <a:ext cx="1379766" cy="817639"/>
            </a:xfrm>
            <a:prstGeom prst="roundRect">
              <a:avLst>
                <a:gd name="adj" fmla="val 4573"/>
              </a:avLst>
            </a:prstGeom>
            <a:solidFill>
              <a:srgbClr val="0A2B35"/>
            </a:solidFill>
            <a:ln w="19050" cap="flat" cmpd="sng">
              <a:noFill/>
              <a:miter lim="800000"/>
              <a:headEnd/>
              <a:tailEnd/>
            </a:ln>
            <a:effectLst>
              <a:outerShdw dist="20000" dir="5400000" algn="ctr" rotWithShape="0">
                <a:srgbClr val="000000">
                  <a:alpha val="32999"/>
                </a:srgbClr>
              </a:outerShdw>
            </a:effectLst>
          </p:spPr>
          <p:txBody>
            <a:bodyPr lIns="93982" tIns="93894" rIns="93982" bIns="93894" rtlCol="0" anchor="ctr"/>
            <a:lstStyle/>
            <a:p>
              <a:pPr algn="ctr"/>
              <a:endParaRPr lang="zh-CN" altLang="en-US" sz="2400" dirty="0">
                <a:latin typeface="Microsoft JhengHei" panose="020B0604030504040204" pitchFamily="34" charset="-120"/>
                <a:ea typeface="Microsoft JhengHei" panose="020B0604030504040204" pitchFamily="34" charset="-120"/>
              </a:endParaRPr>
            </a:p>
          </p:txBody>
        </p:sp>
        <p:sp>
          <p:nvSpPr>
            <p:cNvPr id="158" name="文本框 19"/>
            <p:cNvSpPr txBox="1"/>
            <p:nvPr/>
          </p:nvSpPr>
          <p:spPr>
            <a:xfrm>
              <a:off x="1761498" y="4996749"/>
              <a:ext cx="1215243" cy="338554"/>
            </a:xfrm>
            <a:prstGeom prst="rect">
              <a:avLst/>
            </a:prstGeom>
            <a:noFill/>
          </p:spPr>
          <p:txBody>
            <a:bodyPr wrap="square" rtlCol="0">
              <a:spAutoFit/>
            </a:bodyPr>
            <a:lstStyle/>
            <a:p>
              <a:r>
                <a:rPr lang="zh-CN" altLang="en-US" sz="1600" dirty="0" smtClean="0">
                  <a:solidFill>
                    <a:srgbClr val="FA8107"/>
                  </a:solidFill>
                  <a:latin typeface="Microsoft JhengHei" panose="020B0604030504040204" pitchFamily="34" charset="-120"/>
                  <a:ea typeface="Microsoft JhengHei" panose="020B0604030504040204" pitchFamily="34" charset="-120"/>
                </a:rPr>
                <a:t>终端机具</a:t>
              </a:r>
              <a:endParaRPr lang="zh-CN" altLang="en-US" sz="1600" dirty="0">
                <a:solidFill>
                  <a:srgbClr val="FA8107"/>
                </a:solidFill>
                <a:latin typeface="Microsoft JhengHei" panose="020B0604030504040204" pitchFamily="34" charset="-120"/>
                <a:ea typeface="Microsoft JhengHei" panose="020B0604030504040204" pitchFamily="34" charset="-120"/>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2099" y="4786246"/>
              <a:ext cx="1255130" cy="1526688"/>
            </a:xfrm>
            <a:prstGeom prst="rect">
              <a:avLst/>
            </a:prstGeom>
          </p:spPr>
        </p:pic>
      </p:grpSp>
      <p:sp>
        <p:nvSpPr>
          <p:cNvPr id="160" name="矩形 159"/>
          <p:cNvSpPr/>
          <p:nvPr/>
        </p:nvSpPr>
        <p:spPr>
          <a:xfrm>
            <a:off x="7061204" y="4911625"/>
            <a:ext cx="3877985" cy="369332"/>
          </a:xfrm>
          <a:prstGeom prst="rect">
            <a:avLst/>
          </a:prstGeom>
        </p:spPr>
        <p:txBody>
          <a:bodyPr wrap="none">
            <a:spAutoFit/>
          </a:bodyPr>
          <a:lstStyle/>
          <a:p>
            <a:pPr algn="ctr"/>
            <a:r>
              <a:rPr lang="zh-CN" altLang="en-US" dirty="0" smtClean="0">
                <a:solidFill>
                  <a:schemeClr val="bg1"/>
                </a:solidFill>
                <a:latin typeface="微软雅黑" pitchFamily="34" charset="-122"/>
                <a:ea typeface="微软雅黑" pitchFamily="34" charset="-122"/>
              </a:rPr>
              <a:t>终端机具滴卡后，需要访问云端数据</a:t>
            </a:r>
            <a:endParaRPr lang="en-US" altLang="zh-CN" dirty="0" smtClean="0">
              <a:solidFill>
                <a:schemeClr val="bg1"/>
              </a:solidFill>
              <a:latin typeface="微软雅黑" pitchFamily="34" charset="-122"/>
              <a:ea typeface="微软雅黑" pitchFamily="34" charset="-122"/>
            </a:endParaRPr>
          </a:p>
        </p:txBody>
      </p:sp>
      <p:sp>
        <p:nvSpPr>
          <p:cNvPr id="161" name="KSO_Shape"/>
          <p:cNvSpPr/>
          <p:nvPr/>
        </p:nvSpPr>
        <p:spPr>
          <a:xfrm>
            <a:off x="8860240" y="3411930"/>
            <a:ext cx="624954" cy="601070"/>
          </a:xfrm>
          <a:custGeom>
            <a:avLst/>
            <a:gdLst>
              <a:gd name="connsiteX0" fmla="*/ 363514 w 648072"/>
              <a:gd name="connsiteY0" fmla="*/ 144016 h 648072"/>
              <a:gd name="connsiteX1" fmla="*/ 543534 w 648072"/>
              <a:gd name="connsiteY1" fmla="*/ 324036 h 648072"/>
              <a:gd name="connsiteX2" fmla="*/ 363514 w 648072"/>
              <a:gd name="connsiteY2" fmla="*/ 504056 h 648072"/>
              <a:gd name="connsiteX3" fmla="*/ 363514 w 648072"/>
              <a:gd name="connsiteY3" fmla="*/ 414046 h 648072"/>
              <a:gd name="connsiteX4" fmla="*/ 104538 w 648072"/>
              <a:gd name="connsiteY4" fmla="*/ 414046 h 648072"/>
              <a:gd name="connsiteX5" fmla="*/ 104538 w 648072"/>
              <a:gd name="connsiteY5" fmla="*/ 234026 h 648072"/>
              <a:gd name="connsiteX6" fmla="*/ 363514 w 648072"/>
              <a:gd name="connsiteY6" fmla="*/ 234026 h 648072"/>
              <a:gd name="connsiteX7" fmla="*/ 324036 w 648072"/>
              <a:gd name="connsiteY7" fmla="*/ 37381 h 648072"/>
              <a:gd name="connsiteX8" fmla="*/ 37381 w 648072"/>
              <a:gd name="connsiteY8" fmla="*/ 324036 h 648072"/>
              <a:gd name="connsiteX9" fmla="*/ 324036 w 648072"/>
              <a:gd name="connsiteY9" fmla="*/ 610691 h 648072"/>
              <a:gd name="connsiteX10" fmla="*/ 610691 w 648072"/>
              <a:gd name="connsiteY10" fmla="*/ 324036 h 648072"/>
              <a:gd name="connsiteX11" fmla="*/ 324036 w 648072"/>
              <a:gd name="connsiteY11" fmla="*/ 37381 h 648072"/>
              <a:gd name="connsiteX12" fmla="*/ 324036 w 648072"/>
              <a:gd name="connsiteY12" fmla="*/ 0 h 648072"/>
              <a:gd name="connsiteX13" fmla="*/ 648072 w 648072"/>
              <a:gd name="connsiteY13" fmla="*/ 324036 h 648072"/>
              <a:gd name="connsiteX14" fmla="*/ 324036 w 648072"/>
              <a:gd name="connsiteY14" fmla="*/ 648072 h 648072"/>
              <a:gd name="connsiteX15" fmla="*/ 0 w 648072"/>
              <a:gd name="connsiteY15" fmla="*/ 324036 h 648072"/>
              <a:gd name="connsiteX16" fmla="*/ 324036 w 648072"/>
              <a:gd name="connsiteY1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648072">
                <a:moveTo>
                  <a:pt x="363514" y="144016"/>
                </a:moveTo>
                <a:lnTo>
                  <a:pt x="543534" y="324036"/>
                </a:lnTo>
                <a:lnTo>
                  <a:pt x="363514" y="504056"/>
                </a:lnTo>
                <a:lnTo>
                  <a:pt x="363514" y="414046"/>
                </a:lnTo>
                <a:lnTo>
                  <a:pt x="104538" y="414046"/>
                </a:lnTo>
                <a:lnTo>
                  <a:pt x="104538" y="234026"/>
                </a:lnTo>
                <a:lnTo>
                  <a:pt x="363514" y="234026"/>
                </a:lnTo>
                <a:close/>
                <a:moveTo>
                  <a:pt x="324036" y="37381"/>
                </a:moveTo>
                <a:cubicBezTo>
                  <a:pt x="165721" y="37381"/>
                  <a:pt x="37381" y="165721"/>
                  <a:pt x="37381" y="324036"/>
                </a:cubicBezTo>
                <a:cubicBezTo>
                  <a:pt x="37381" y="482351"/>
                  <a:pt x="165721" y="610691"/>
                  <a:pt x="324036" y="610691"/>
                </a:cubicBezTo>
                <a:cubicBezTo>
                  <a:pt x="482351" y="610691"/>
                  <a:pt x="610691" y="482351"/>
                  <a:pt x="610691" y="324036"/>
                </a:cubicBezTo>
                <a:cubicBezTo>
                  <a:pt x="610691" y="165721"/>
                  <a:pt x="482351" y="37381"/>
                  <a:pt x="324036" y="37381"/>
                </a:cubicBez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2" name="KSO_Shape"/>
          <p:cNvSpPr>
            <a:spLocks/>
          </p:cNvSpPr>
          <p:nvPr/>
        </p:nvSpPr>
        <p:spPr bwMode="auto">
          <a:xfrm>
            <a:off x="9772433" y="3207214"/>
            <a:ext cx="1050237" cy="880352"/>
          </a:xfrm>
          <a:custGeom>
            <a:avLst/>
            <a:gdLst>
              <a:gd name="T0" fmla="*/ 662240 w 12011025"/>
              <a:gd name="T1" fmla="*/ 579906 h 11882438"/>
              <a:gd name="T2" fmla="*/ 1158384 w 12011025"/>
              <a:gd name="T3" fmla="*/ 579906 h 11882438"/>
              <a:gd name="T4" fmla="*/ 1158384 w 12011025"/>
              <a:gd name="T5" fmla="*/ 1198361 h 11882438"/>
              <a:gd name="T6" fmla="*/ 1378734 w 12011025"/>
              <a:gd name="T7" fmla="*/ 1198361 h 11882438"/>
              <a:gd name="T8" fmla="*/ 910193 w 12011025"/>
              <a:gd name="T9" fmla="*/ 1781122 h 11882438"/>
              <a:gd name="T10" fmla="*/ 442366 w 12011025"/>
              <a:gd name="T11" fmla="*/ 1198361 h 11882438"/>
              <a:gd name="T12" fmla="*/ 662240 w 12011025"/>
              <a:gd name="T13" fmla="*/ 1198361 h 11882438"/>
              <a:gd name="T14" fmla="*/ 892327 w 12011025"/>
              <a:gd name="T15" fmla="*/ 0 h 11882438"/>
              <a:gd name="T16" fmla="*/ 1320779 w 12011025"/>
              <a:gd name="T17" fmla="*/ 361201 h 11882438"/>
              <a:gd name="T18" fmla="*/ 1434357 w 12011025"/>
              <a:gd name="T19" fmla="*/ 343197 h 11882438"/>
              <a:gd name="T20" fmla="*/ 1800397 w 12011025"/>
              <a:gd name="T21" fmla="*/ 710024 h 11882438"/>
              <a:gd name="T22" fmla="*/ 1434357 w 12011025"/>
              <a:gd name="T23" fmla="*/ 1076288 h 11882438"/>
              <a:gd name="T24" fmla="*/ 1220694 w 12011025"/>
              <a:gd name="T25" fmla="*/ 1076288 h 11882438"/>
              <a:gd name="T26" fmla="*/ 1220694 w 12011025"/>
              <a:gd name="T27" fmla="*/ 519296 h 11882438"/>
              <a:gd name="T28" fmla="*/ 594884 w 12011025"/>
              <a:gd name="T29" fmla="*/ 519296 h 11882438"/>
              <a:gd name="T30" fmla="*/ 594884 w 12011025"/>
              <a:gd name="T31" fmla="*/ 1076288 h 11882438"/>
              <a:gd name="T32" fmla="*/ 358730 w 12011025"/>
              <a:gd name="T33" fmla="*/ 1076288 h 11882438"/>
              <a:gd name="T34" fmla="*/ 0 w 12011025"/>
              <a:gd name="T35" fmla="*/ 710024 h 11882438"/>
              <a:gd name="T36" fmla="*/ 366040 w 12011025"/>
              <a:gd name="T37" fmla="*/ 343197 h 11882438"/>
              <a:gd name="T38" fmla="*/ 465000 w 12011025"/>
              <a:gd name="T39" fmla="*/ 357262 h 11882438"/>
              <a:gd name="T40" fmla="*/ 892327 w 12011025"/>
              <a:gd name="T41" fmla="*/ 0 h 11882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11025" h="11882438">
                <a:moveTo>
                  <a:pt x="4418012" y="3868738"/>
                </a:moveTo>
                <a:lnTo>
                  <a:pt x="7727949" y="3868738"/>
                </a:lnTo>
                <a:lnTo>
                  <a:pt x="7727949" y="7994651"/>
                </a:lnTo>
                <a:lnTo>
                  <a:pt x="9197975" y="7994651"/>
                </a:lnTo>
                <a:lnTo>
                  <a:pt x="6072187" y="11882438"/>
                </a:lnTo>
                <a:lnTo>
                  <a:pt x="2951162" y="7994651"/>
                </a:lnTo>
                <a:lnTo>
                  <a:pt x="4418012" y="7994651"/>
                </a:lnTo>
                <a:lnTo>
                  <a:pt x="4418012" y="3868738"/>
                </a:lnTo>
                <a:close/>
                <a:moveTo>
                  <a:pt x="5952997" y="0"/>
                </a:moveTo>
                <a:cubicBezTo>
                  <a:pt x="7389669" y="0"/>
                  <a:pt x="8578769" y="1043446"/>
                  <a:pt x="8811337" y="2409686"/>
                </a:cubicBezTo>
                <a:cubicBezTo>
                  <a:pt x="9051405" y="2334618"/>
                  <a:pt x="9302729" y="2289577"/>
                  <a:pt x="9569057" y="2289577"/>
                </a:cubicBezTo>
                <a:cubicBezTo>
                  <a:pt x="10915705" y="2289577"/>
                  <a:pt x="12011025" y="3385571"/>
                  <a:pt x="12011025" y="4736797"/>
                </a:cubicBezTo>
                <a:cubicBezTo>
                  <a:pt x="12011025" y="6084269"/>
                  <a:pt x="10915705" y="7180263"/>
                  <a:pt x="9569057" y="7180263"/>
                </a:cubicBezTo>
                <a:cubicBezTo>
                  <a:pt x="9569057" y="7180263"/>
                  <a:pt x="9569057" y="7180263"/>
                  <a:pt x="8143641" y="7180263"/>
                </a:cubicBezTo>
                <a:cubicBezTo>
                  <a:pt x="8143641" y="7180263"/>
                  <a:pt x="8143641" y="7180263"/>
                  <a:pt x="8143641" y="3464393"/>
                </a:cubicBezTo>
                <a:cubicBezTo>
                  <a:pt x="8143641" y="3464393"/>
                  <a:pt x="8143641" y="3464393"/>
                  <a:pt x="3968665" y="3464393"/>
                </a:cubicBezTo>
                <a:cubicBezTo>
                  <a:pt x="3968665" y="3464393"/>
                  <a:pt x="3968665" y="3464393"/>
                  <a:pt x="3968665" y="7180263"/>
                </a:cubicBezTo>
                <a:cubicBezTo>
                  <a:pt x="3968665" y="7180263"/>
                  <a:pt x="3968665" y="7180263"/>
                  <a:pt x="2393202" y="7180263"/>
                </a:cubicBezTo>
                <a:cubicBezTo>
                  <a:pt x="1065313" y="7150236"/>
                  <a:pt x="0" y="6069255"/>
                  <a:pt x="0" y="4736797"/>
                </a:cubicBezTo>
                <a:cubicBezTo>
                  <a:pt x="0" y="3385571"/>
                  <a:pt x="1091570" y="2289577"/>
                  <a:pt x="2441967" y="2289577"/>
                </a:cubicBezTo>
                <a:cubicBezTo>
                  <a:pt x="2670784" y="2289577"/>
                  <a:pt x="2892099" y="2323358"/>
                  <a:pt x="3102161" y="2383412"/>
                </a:cubicBezTo>
                <a:cubicBezTo>
                  <a:pt x="3345982" y="1028433"/>
                  <a:pt x="4531330" y="0"/>
                  <a:pt x="5952997"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0" name="TextBox 199"/>
          <p:cNvSpPr txBox="1"/>
          <p:nvPr/>
        </p:nvSpPr>
        <p:spPr>
          <a:xfrm>
            <a:off x="9758148" y="4107967"/>
            <a:ext cx="2006221"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云端数据</a:t>
            </a:r>
            <a:endParaRPr lang="zh-CN" altLang="en-US" dirty="0">
              <a:solidFill>
                <a:schemeClr val="bg1"/>
              </a:solidFill>
              <a:latin typeface="微软雅黑" pitchFamily="34" charset="-122"/>
              <a:ea typeface="微软雅黑" pitchFamily="34" charset="-122"/>
            </a:endParaRPr>
          </a:p>
        </p:txBody>
      </p:sp>
      <p:sp>
        <p:nvSpPr>
          <p:cNvPr id="241" name="矩形 240"/>
          <p:cNvSpPr/>
          <p:nvPr/>
        </p:nvSpPr>
        <p:spPr>
          <a:xfrm>
            <a:off x="7172662" y="5227795"/>
            <a:ext cx="3647152" cy="874407"/>
          </a:xfrm>
          <a:prstGeom prst="rect">
            <a:avLst/>
          </a:prstGeom>
        </p:spPr>
        <p:txBody>
          <a:bodyPr wrap="none">
            <a:spAutoFit/>
          </a:bodyPr>
          <a:lstStyle/>
          <a:p>
            <a:pPr algn="ctr">
              <a:lnSpc>
                <a:spcPct val="150000"/>
              </a:lnSpc>
            </a:pPr>
            <a:r>
              <a:rPr lang="zh-CN" altLang="en-US" dirty="0" smtClean="0">
                <a:solidFill>
                  <a:schemeClr val="bg1"/>
                </a:solidFill>
                <a:latin typeface="微软雅黑" pitchFamily="34" charset="-122"/>
                <a:ea typeface="微软雅黑" pitchFamily="34" charset="-122"/>
              </a:rPr>
              <a:t>在线类应用场景需要进行实名认证</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实名认证渠道：公安、银行系统</a:t>
            </a:r>
            <a:endParaRPr lang="en-US" altLang="zh-CN"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444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p:nvPr/>
        </p:nvCxnSpPr>
        <p:spPr>
          <a:xfrm>
            <a:off x="6261684" y="2139789"/>
            <a:ext cx="0" cy="428556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596671" y="4169903"/>
            <a:ext cx="5202254" cy="1689052"/>
          </a:xfrm>
          <a:prstGeom prst="rect">
            <a:avLst/>
          </a:prstGeom>
          <a:noFill/>
        </p:spPr>
        <p:txBody>
          <a:bodyPr wrap="square" rtlCol="0">
            <a:spAutoFit/>
          </a:bodyPr>
          <a:lstStyle/>
          <a:p>
            <a:pPr algn="ctr">
              <a:lnSpc>
                <a:spcPct val="150000"/>
              </a:lnSpc>
            </a:pPr>
            <a:r>
              <a:rPr lang="zh-CN" altLang="en-US" sz="2400" b="1" dirty="0" smtClean="0">
                <a:solidFill>
                  <a:srgbClr val="FF0000"/>
                </a:solidFill>
                <a:latin typeface="微软雅黑" pitchFamily="34" charset="-122"/>
                <a:ea typeface="微软雅黑" pitchFamily="34" charset="-122"/>
              </a:rPr>
              <a:t>为漳州开发区构建集出行、消费、民生、金融等服务的多动能、全覆盖</a:t>
            </a:r>
            <a:endParaRPr lang="en-US" altLang="zh-CN" sz="2400" b="1" dirty="0" smtClean="0">
              <a:solidFill>
                <a:srgbClr val="FF0000"/>
              </a:solidFill>
              <a:latin typeface="微软雅黑" pitchFamily="34" charset="-122"/>
              <a:ea typeface="微软雅黑" pitchFamily="34" charset="-122"/>
            </a:endParaRPr>
          </a:p>
          <a:p>
            <a:pPr algn="ctr">
              <a:lnSpc>
                <a:spcPct val="150000"/>
              </a:lnSpc>
            </a:pPr>
            <a:r>
              <a:rPr lang="zh-CN" altLang="en-US" sz="2400" b="1" dirty="0" smtClean="0">
                <a:solidFill>
                  <a:srgbClr val="FF0000"/>
                </a:solidFill>
                <a:latin typeface="微软雅黑" pitchFamily="34" charset="-122"/>
                <a:ea typeface="微软雅黑" pitchFamily="34" charset="-122"/>
              </a:rPr>
              <a:t>城市一卡通生态体系</a:t>
            </a:r>
            <a:endParaRPr lang="zh-CN" altLang="en-US" sz="2400" b="1" dirty="0">
              <a:solidFill>
                <a:srgbClr val="FF0000"/>
              </a:solidFill>
              <a:latin typeface="微软雅黑" pitchFamily="34" charset="-122"/>
              <a:ea typeface="微软雅黑" pitchFamily="34" charset="-122"/>
            </a:endParaRPr>
          </a:p>
        </p:txBody>
      </p:sp>
      <p:sp>
        <p:nvSpPr>
          <p:cNvPr id="44" name="TextBox 34"/>
          <p:cNvSpPr txBox="1"/>
          <p:nvPr/>
        </p:nvSpPr>
        <p:spPr>
          <a:xfrm>
            <a:off x="6542083" y="2380453"/>
            <a:ext cx="5399708" cy="170816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zh-CN" altLang="en-US" sz="1400" dirty="0" smtClean="0">
                <a:solidFill>
                  <a:schemeClr val="bg1"/>
                </a:solidFill>
                <a:latin typeface="微软雅黑" pitchFamily="34" charset="-122"/>
                <a:ea typeface="微软雅黑" pitchFamily="34" charset="-122"/>
              </a:rPr>
              <a:t>第一步解决交通出行问题，公交、轮渡、出租、巴士一卡通行</a:t>
            </a:r>
            <a:endParaRPr lang="en-US" altLang="zh-CN" sz="1400" dirty="0" smtClean="0">
              <a:solidFill>
                <a:schemeClr val="bg1"/>
              </a:solidFill>
              <a:latin typeface="微软雅黑" pitchFamily="34" charset="-122"/>
              <a:ea typeface="微软雅黑" pitchFamily="34" charset="-122"/>
            </a:endParaRPr>
          </a:p>
          <a:p>
            <a:pPr algn="ctr">
              <a:lnSpc>
                <a:spcPct val="150000"/>
              </a:lnSpc>
            </a:pPr>
            <a:r>
              <a:rPr lang="zh-CN" altLang="en-US" sz="1400" dirty="0" smtClean="0">
                <a:solidFill>
                  <a:schemeClr val="bg1"/>
                </a:solidFill>
                <a:latin typeface="微软雅黑" pitchFamily="34" charset="-122"/>
                <a:ea typeface="微软雅黑" pitchFamily="34" charset="-122"/>
              </a:rPr>
              <a:t>其次打通商铺零售，满足市民日常消费</a:t>
            </a:r>
            <a:endParaRPr lang="en-US" altLang="zh-CN" sz="1400" dirty="0" smtClean="0">
              <a:solidFill>
                <a:schemeClr val="bg1"/>
              </a:solidFill>
              <a:latin typeface="微软雅黑" pitchFamily="34" charset="-122"/>
              <a:ea typeface="微软雅黑" pitchFamily="34" charset="-122"/>
            </a:endParaRPr>
          </a:p>
          <a:p>
            <a:pPr algn="ctr">
              <a:lnSpc>
                <a:spcPct val="150000"/>
              </a:lnSpc>
            </a:pPr>
            <a:r>
              <a:rPr lang="zh-CN" altLang="en-US" sz="1400" dirty="0" smtClean="0">
                <a:solidFill>
                  <a:schemeClr val="bg1"/>
                </a:solidFill>
                <a:latin typeface="微软雅黑" pitchFamily="34" charset="-122"/>
                <a:ea typeface="微软雅黑" pitchFamily="34" charset="-122"/>
              </a:rPr>
              <a:t>逐步打通社保、公积金、图书馆借记等实名应用场景及水电气、休闲娱乐等生活需求</a:t>
            </a:r>
            <a:endParaRPr lang="en-US" altLang="zh-CN" sz="1400" dirty="0" smtClean="0">
              <a:solidFill>
                <a:schemeClr val="bg1"/>
              </a:solidFill>
              <a:latin typeface="微软雅黑" pitchFamily="34" charset="-122"/>
              <a:ea typeface="微软雅黑" pitchFamily="34" charset="-122"/>
            </a:endParaRPr>
          </a:p>
          <a:p>
            <a:pPr algn="ctr">
              <a:lnSpc>
                <a:spcPct val="150000"/>
              </a:lnSpc>
            </a:pPr>
            <a:r>
              <a:rPr lang="zh-CN" altLang="en-US" sz="1400" dirty="0" smtClean="0">
                <a:solidFill>
                  <a:schemeClr val="bg1"/>
                </a:solidFill>
                <a:latin typeface="微软雅黑" pitchFamily="34" charset="-122"/>
                <a:ea typeface="微软雅黑" pitchFamily="34" charset="-122"/>
              </a:rPr>
              <a:t>后期开放信用透支、理财等相关金融服务</a:t>
            </a:r>
            <a:endParaRPr lang="zh-CN" altLang="en-US" sz="1400" dirty="0">
              <a:solidFill>
                <a:schemeClr val="bg1"/>
              </a:solidFill>
              <a:latin typeface="微软雅黑" pitchFamily="34" charset="-122"/>
              <a:ea typeface="微软雅黑" pitchFamily="34" charset="-122"/>
            </a:endParaRPr>
          </a:p>
        </p:txBody>
      </p:sp>
      <p:pic>
        <p:nvPicPr>
          <p:cNvPr id="18" name="图片 17"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9" name="TextBox 18"/>
          <p:cNvSpPr txBox="1"/>
          <p:nvPr/>
        </p:nvSpPr>
        <p:spPr>
          <a:xfrm>
            <a:off x="2582709" y="680759"/>
            <a:ext cx="7366119" cy="1323439"/>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漳州开发区城市一卡通生态体系</a:t>
            </a:r>
          </a:p>
          <a:p>
            <a:pPr algn="ctr"/>
            <a:endParaRPr lang="en-US" altLang="en-US" sz="4000" dirty="0">
              <a:solidFill>
                <a:schemeClr val="bg1"/>
              </a:solidFill>
              <a:latin typeface="微软雅黑" pitchFamily="34" charset="-122"/>
              <a:ea typeface="微软雅黑" pitchFamily="34" charset="-122"/>
            </a:endParaRPr>
          </a:p>
        </p:txBody>
      </p:sp>
      <p:pic>
        <p:nvPicPr>
          <p:cNvPr id="117762" name="Picture 2" descr="http://mat1.gtimg.com/house_xiamen/images/ggzt2015/ktsf195right12.jpg"/>
          <p:cNvPicPr>
            <a:picLocks noChangeAspect="1" noChangeArrowheads="1"/>
          </p:cNvPicPr>
          <p:nvPr/>
        </p:nvPicPr>
        <p:blipFill>
          <a:blip r:embed="rId4"/>
          <a:srcRect/>
          <a:stretch>
            <a:fillRect/>
          </a:stretch>
        </p:blipFill>
        <p:spPr bwMode="auto">
          <a:xfrm>
            <a:off x="1023581" y="2499049"/>
            <a:ext cx="4845287" cy="3230192"/>
          </a:xfrm>
          <a:prstGeom prst="rect">
            <a:avLst/>
          </a:prstGeom>
          <a:noFill/>
        </p:spPr>
      </p:pic>
    </p:spTree>
    <p:extLst>
      <p:ext uri="{BB962C8B-B14F-4D97-AF65-F5344CB8AC3E}">
        <p14:creationId xmlns:p14="http://schemas.microsoft.com/office/powerpoint/2010/main" val="228745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p:cNvSpPr txBox="1"/>
          <p:nvPr/>
        </p:nvSpPr>
        <p:spPr>
          <a:xfrm>
            <a:off x="5650909" y="1417488"/>
            <a:ext cx="800219"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发卡</a:t>
            </a:r>
            <a:endParaRPr lang="en-US" altLang="en-US" sz="2400" dirty="0">
              <a:solidFill>
                <a:schemeClr val="bg1">
                  <a:lumMod val="65000"/>
                </a:schemeClr>
              </a:solidFill>
              <a:latin typeface="微软雅黑" pitchFamily="34" charset="-122"/>
              <a:ea typeface="微软雅黑" pitchFamily="34" charset="-122"/>
            </a:endParaRPr>
          </a:p>
        </p:txBody>
      </p:sp>
      <p:sp>
        <p:nvSpPr>
          <p:cNvPr id="12" name="Freeform 5"/>
          <p:cNvSpPr>
            <a:spLocks/>
          </p:cNvSpPr>
          <p:nvPr/>
        </p:nvSpPr>
        <p:spPr bwMode="auto">
          <a:xfrm>
            <a:off x="6534944" y="4117399"/>
            <a:ext cx="2165350" cy="2163763"/>
          </a:xfrm>
          <a:custGeom>
            <a:avLst/>
            <a:gdLst>
              <a:gd name="T0" fmla="*/ 328 w 1143"/>
              <a:gd name="T1" fmla="*/ 487 h 1143"/>
              <a:gd name="T2" fmla="*/ 276 w 1143"/>
              <a:gd name="T3" fmla="*/ 363 h 1143"/>
              <a:gd name="T4" fmla="*/ 174 w 1143"/>
              <a:gd name="T5" fmla="*/ 398 h 1143"/>
              <a:gd name="T6" fmla="*/ 0 w 1143"/>
              <a:gd name="T7" fmla="*/ 572 h 1143"/>
              <a:gd name="T8" fmla="*/ 175 w 1143"/>
              <a:gd name="T9" fmla="*/ 746 h 1143"/>
              <a:gd name="T10" fmla="*/ 211 w 1143"/>
              <a:gd name="T11" fmla="*/ 849 h 1143"/>
              <a:gd name="T12" fmla="*/ 86 w 1143"/>
              <a:gd name="T13" fmla="*/ 900 h 1143"/>
              <a:gd name="T14" fmla="*/ 246 w 1143"/>
              <a:gd name="T15" fmla="*/ 1060 h 1143"/>
              <a:gd name="T16" fmla="*/ 298 w 1143"/>
              <a:gd name="T17" fmla="*/ 936 h 1143"/>
              <a:gd name="T18" fmla="*/ 400 w 1143"/>
              <a:gd name="T19" fmla="*/ 972 h 1143"/>
              <a:gd name="T20" fmla="*/ 572 w 1143"/>
              <a:gd name="T21" fmla="*/ 1143 h 1143"/>
              <a:gd name="T22" fmla="*/ 1143 w 1143"/>
              <a:gd name="T23" fmla="*/ 572 h 1143"/>
              <a:gd name="T24" fmla="*/ 959 w 1143"/>
              <a:gd name="T25" fmla="*/ 388 h 1143"/>
              <a:gd name="T26" fmla="*/ 916 w 1143"/>
              <a:gd name="T27" fmla="*/ 345 h 1143"/>
              <a:gd name="T28" fmla="*/ 759 w 1143"/>
              <a:gd name="T29" fmla="*/ 187 h 1143"/>
              <a:gd name="T30" fmla="*/ 746 w 1143"/>
              <a:gd name="T31" fmla="*/ 175 h 1143"/>
              <a:gd name="T32" fmla="*/ 572 w 1143"/>
              <a:gd name="T33" fmla="*/ 0 h 1143"/>
              <a:gd name="T34" fmla="*/ 572 w 1143"/>
              <a:gd name="T35" fmla="*/ 0 h 1143"/>
              <a:gd name="T36" fmla="*/ 398 w 1143"/>
              <a:gd name="T37" fmla="*/ 174 h 1143"/>
              <a:gd name="T38" fmla="*/ 378 w 1143"/>
              <a:gd name="T39" fmla="*/ 194 h 1143"/>
              <a:gd name="T40" fmla="*/ 379 w 1143"/>
              <a:gd name="T41" fmla="*/ 194 h 1143"/>
              <a:gd name="T42" fmla="*/ 363 w 1143"/>
              <a:gd name="T43" fmla="*/ 276 h 1143"/>
              <a:gd name="T44" fmla="*/ 488 w 1143"/>
              <a:gd name="T45" fmla="*/ 328 h 1143"/>
              <a:gd name="T46" fmla="*/ 328 w 1143"/>
              <a:gd name="T47" fmla="*/ 487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3" h="1143">
                <a:moveTo>
                  <a:pt x="328" y="487"/>
                </a:moveTo>
                <a:cubicBezTo>
                  <a:pt x="272" y="446"/>
                  <a:pt x="296" y="413"/>
                  <a:pt x="276" y="363"/>
                </a:cubicBezTo>
                <a:cubicBezTo>
                  <a:pt x="266" y="336"/>
                  <a:pt x="236" y="336"/>
                  <a:pt x="174" y="398"/>
                </a:cubicBezTo>
                <a:cubicBezTo>
                  <a:pt x="0" y="572"/>
                  <a:pt x="0" y="572"/>
                  <a:pt x="0" y="572"/>
                </a:cubicBezTo>
                <a:cubicBezTo>
                  <a:pt x="175" y="746"/>
                  <a:pt x="175" y="746"/>
                  <a:pt x="175" y="746"/>
                </a:cubicBezTo>
                <a:cubicBezTo>
                  <a:pt x="238" y="809"/>
                  <a:pt x="237" y="839"/>
                  <a:pt x="211" y="849"/>
                </a:cubicBezTo>
                <a:cubicBezTo>
                  <a:pt x="160" y="868"/>
                  <a:pt x="127" y="844"/>
                  <a:pt x="86" y="900"/>
                </a:cubicBezTo>
                <a:cubicBezTo>
                  <a:pt x="16" y="997"/>
                  <a:pt x="150" y="1131"/>
                  <a:pt x="246" y="1060"/>
                </a:cubicBezTo>
                <a:cubicBezTo>
                  <a:pt x="303" y="1019"/>
                  <a:pt x="279" y="986"/>
                  <a:pt x="298" y="936"/>
                </a:cubicBezTo>
                <a:cubicBezTo>
                  <a:pt x="308" y="909"/>
                  <a:pt x="338" y="909"/>
                  <a:pt x="400" y="972"/>
                </a:cubicBezTo>
                <a:cubicBezTo>
                  <a:pt x="572" y="1143"/>
                  <a:pt x="572" y="1143"/>
                  <a:pt x="572" y="1143"/>
                </a:cubicBezTo>
                <a:cubicBezTo>
                  <a:pt x="1143" y="572"/>
                  <a:pt x="1143" y="572"/>
                  <a:pt x="1143" y="572"/>
                </a:cubicBezTo>
                <a:cubicBezTo>
                  <a:pt x="959" y="388"/>
                  <a:pt x="959" y="388"/>
                  <a:pt x="959" y="388"/>
                </a:cubicBezTo>
                <a:cubicBezTo>
                  <a:pt x="916" y="345"/>
                  <a:pt x="916" y="345"/>
                  <a:pt x="916" y="345"/>
                </a:cubicBezTo>
                <a:cubicBezTo>
                  <a:pt x="759" y="187"/>
                  <a:pt x="759" y="187"/>
                  <a:pt x="759" y="187"/>
                </a:cubicBezTo>
                <a:cubicBezTo>
                  <a:pt x="755" y="183"/>
                  <a:pt x="751" y="179"/>
                  <a:pt x="746" y="175"/>
                </a:cubicBezTo>
                <a:cubicBezTo>
                  <a:pt x="572" y="0"/>
                  <a:pt x="572" y="0"/>
                  <a:pt x="572" y="0"/>
                </a:cubicBezTo>
                <a:cubicBezTo>
                  <a:pt x="572" y="0"/>
                  <a:pt x="572" y="0"/>
                  <a:pt x="572" y="0"/>
                </a:cubicBezTo>
                <a:cubicBezTo>
                  <a:pt x="398" y="174"/>
                  <a:pt x="398" y="174"/>
                  <a:pt x="398" y="174"/>
                </a:cubicBezTo>
                <a:cubicBezTo>
                  <a:pt x="378" y="194"/>
                  <a:pt x="378" y="194"/>
                  <a:pt x="378" y="194"/>
                </a:cubicBezTo>
                <a:cubicBezTo>
                  <a:pt x="379" y="194"/>
                  <a:pt x="379" y="194"/>
                  <a:pt x="379" y="194"/>
                </a:cubicBezTo>
                <a:cubicBezTo>
                  <a:pt x="336" y="243"/>
                  <a:pt x="339" y="267"/>
                  <a:pt x="363" y="276"/>
                </a:cubicBezTo>
                <a:cubicBezTo>
                  <a:pt x="413" y="295"/>
                  <a:pt x="446" y="272"/>
                  <a:pt x="488" y="328"/>
                </a:cubicBezTo>
                <a:cubicBezTo>
                  <a:pt x="559" y="425"/>
                  <a:pt x="425" y="558"/>
                  <a:pt x="328" y="48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 name="Freeform 6"/>
          <p:cNvSpPr>
            <a:spLocks/>
          </p:cNvSpPr>
          <p:nvPr/>
        </p:nvSpPr>
        <p:spPr bwMode="auto">
          <a:xfrm>
            <a:off x="5074444" y="2523549"/>
            <a:ext cx="2012950" cy="2011363"/>
          </a:xfrm>
          <a:custGeom>
            <a:avLst/>
            <a:gdLst>
              <a:gd name="T0" fmla="*/ 378 w 1062"/>
              <a:gd name="T1" fmla="*/ 908 h 1062"/>
              <a:gd name="T2" fmla="*/ 335 w 1062"/>
              <a:gd name="T3" fmla="*/ 852 h 1062"/>
              <a:gd name="T4" fmla="*/ 372 w 1062"/>
              <a:gd name="T5" fmla="*/ 845 h 1062"/>
              <a:gd name="T6" fmla="*/ 470 w 1062"/>
              <a:gd name="T7" fmla="*/ 791 h 1062"/>
              <a:gd name="T8" fmla="*/ 451 w 1062"/>
              <a:gd name="T9" fmla="*/ 611 h 1062"/>
              <a:gd name="T10" fmla="*/ 271 w 1062"/>
              <a:gd name="T11" fmla="*/ 592 h 1062"/>
              <a:gd name="T12" fmla="*/ 217 w 1062"/>
              <a:gd name="T13" fmla="*/ 690 h 1062"/>
              <a:gd name="T14" fmla="*/ 210 w 1062"/>
              <a:gd name="T15" fmla="*/ 727 h 1062"/>
              <a:gd name="T16" fmla="*/ 173 w 1062"/>
              <a:gd name="T17" fmla="*/ 703 h 1062"/>
              <a:gd name="T18" fmla="*/ 164 w 1062"/>
              <a:gd name="T19" fmla="*/ 694 h 1062"/>
              <a:gd name="T20" fmla="*/ 0 w 1062"/>
              <a:gd name="T21" fmla="*/ 531 h 1062"/>
              <a:gd name="T22" fmla="*/ 155 w 1062"/>
              <a:gd name="T23" fmla="*/ 376 h 1062"/>
              <a:gd name="T24" fmla="*/ 167 w 1062"/>
              <a:gd name="T25" fmla="*/ 365 h 1062"/>
              <a:gd name="T26" fmla="*/ 167 w 1062"/>
              <a:gd name="T27" fmla="*/ 365 h 1062"/>
              <a:gd name="T28" fmla="*/ 532 w 1062"/>
              <a:gd name="T29" fmla="*/ 0 h 1062"/>
              <a:gd name="T30" fmla="*/ 1062 w 1062"/>
              <a:gd name="T31" fmla="*/ 531 h 1062"/>
              <a:gd name="T32" fmla="*/ 911 w 1062"/>
              <a:gd name="T33" fmla="*/ 682 h 1062"/>
              <a:gd name="T34" fmla="*/ 857 w 1062"/>
              <a:gd name="T35" fmla="*/ 753 h 1062"/>
              <a:gd name="T36" fmla="*/ 865 w 1062"/>
              <a:gd name="T37" fmla="*/ 819 h 1062"/>
              <a:gd name="T38" fmla="*/ 886 w 1062"/>
              <a:gd name="T39" fmla="*/ 832 h 1062"/>
              <a:gd name="T40" fmla="*/ 940 w 1062"/>
              <a:gd name="T41" fmla="*/ 843 h 1062"/>
              <a:gd name="T42" fmla="*/ 986 w 1062"/>
              <a:gd name="T43" fmla="*/ 860 h 1062"/>
              <a:gd name="T44" fmla="*/ 997 w 1062"/>
              <a:gd name="T45" fmla="*/ 873 h 1062"/>
              <a:gd name="T46" fmla="*/ 982 w 1062"/>
              <a:gd name="T47" fmla="*/ 979 h 1062"/>
              <a:gd name="T48" fmla="*/ 877 w 1062"/>
              <a:gd name="T49" fmla="*/ 993 h 1062"/>
              <a:gd name="T50" fmla="*/ 864 w 1062"/>
              <a:gd name="T51" fmla="*/ 982 h 1062"/>
              <a:gd name="T52" fmla="*/ 847 w 1062"/>
              <a:gd name="T53" fmla="*/ 936 h 1062"/>
              <a:gd name="T54" fmla="*/ 836 w 1062"/>
              <a:gd name="T55" fmla="*/ 882 h 1062"/>
              <a:gd name="T56" fmla="*/ 822 w 1062"/>
              <a:gd name="T57" fmla="*/ 861 h 1062"/>
              <a:gd name="T58" fmla="*/ 686 w 1062"/>
              <a:gd name="T59" fmla="*/ 907 h 1062"/>
              <a:gd name="T60" fmla="*/ 531 w 1062"/>
              <a:gd name="T61" fmla="*/ 1062 h 1062"/>
              <a:gd name="T62" fmla="*/ 378 w 1062"/>
              <a:gd name="T63" fmla="*/ 908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2" h="1062">
                <a:moveTo>
                  <a:pt x="378" y="908"/>
                </a:moveTo>
                <a:cubicBezTo>
                  <a:pt x="346" y="876"/>
                  <a:pt x="337" y="859"/>
                  <a:pt x="335" y="852"/>
                </a:cubicBezTo>
                <a:cubicBezTo>
                  <a:pt x="348" y="848"/>
                  <a:pt x="360" y="847"/>
                  <a:pt x="372" y="845"/>
                </a:cubicBezTo>
                <a:cubicBezTo>
                  <a:pt x="402" y="842"/>
                  <a:pt x="436" y="839"/>
                  <a:pt x="470" y="791"/>
                </a:cubicBezTo>
                <a:cubicBezTo>
                  <a:pt x="510" y="737"/>
                  <a:pt x="502" y="663"/>
                  <a:pt x="451" y="611"/>
                </a:cubicBezTo>
                <a:cubicBezTo>
                  <a:pt x="399" y="560"/>
                  <a:pt x="326" y="552"/>
                  <a:pt x="271" y="592"/>
                </a:cubicBezTo>
                <a:cubicBezTo>
                  <a:pt x="223" y="627"/>
                  <a:pt x="220" y="660"/>
                  <a:pt x="217" y="690"/>
                </a:cubicBezTo>
                <a:cubicBezTo>
                  <a:pt x="216" y="703"/>
                  <a:pt x="215" y="715"/>
                  <a:pt x="210" y="727"/>
                </a:cubicBezTo>
                <a:cubicBezTo>
                  <a:pt x="205" y="726"/>
                  <a:pt x="193" y="720"/>
                  <a:pt x="173" y="703"/>
                </a:cubicBezTo>
                <a:cubicBezTo>
                  <a:pt x="164" y="694"/>
                  <a:pt x="164" y="694"/>
                  <a:pt x="164" y="694"/>
                </a:cubicBezTo>
                <a:cubicBezTo>
                  <a:pt x="0" y="531"/>
                  <a:pt x="0" y="531"/>
                  <a:pt x="0" y="531"/>
                </a:cubicBezTo>
                <a:cubicBezTo>
                  <a:pt x="155" y="376"/>
                  <a:pt x="155" y="376"/>
                  <a:pt x="155" y="376"/>
                </a:cubicBezTo>
                <a:cubicBezTo>
                  <a:pt x="159" y="372"/>
                  <a:pt x="163" y="369"/>
                  <a:pt x="167" y="365"/>
                </a:cubicBezTo>
                <a:cubicBezTo>
                  <a:pt x="167" y="365"/>
                  <a:pt x="167" y="365"/>
                  <a:pt x="167" y="365"/>
                </a:cubicBezTo>
                <a:cubicBezTo>
                  <a:pt x="532" y="0"/>
                  <a:pt x="532" y="0"/>
                  <a:pt x="532" y="0"/>
                </a:cubicBezTo>
                <a:cubicBezTo>
                  <a:pt x="1062" y="531"/>
                  <a:pt x="1062" y="531"/>
                  <a:pt x="1062" y="531"/>
                </a:cubicBezTo>
                <a:cubicBezTo>
                  <a:pt x="911" y="682"/>
                  <a:pt x="911" y="682"/>
                  <a:pt x="911" y="682"/>
                </a:cubicBezTo>
                <a:cubicBezTo>
                  <a:pt x="884" y="710"/>
                  <a:pt x="866" y="733"/>
                  <a:pt x="857" y="753"/>
                </a:cubicBezTo>
                <a:cubicBezTo>
                  <a:pt x="842" y="788"/>
                  <a:pt x="855" y="809"/>
                  <a:pt x="865" y="819"/>
                </a:cubicBezTo>
                <a:cubicBezTo>
                  <a:pt x="870" y="824"/>
                  <a:pt x="877" y="829"/>
                  <a:pt x="886" y="832"/>
                </a:cubicBezTo>
                <a:cubicBezTo>
                  <a:pt x="906" y="840"/>
                  <a:pt x="925" y="841"/>
                  <a:pt x="940" y="843"/>
                </a:cubicBezTo>
                <a:cubicBezTo>
                  <a:pt x="960" y="845"/>
                  <a:pt x="972" y="846"/>
                  <a:pt x="986" y="860"/>
                </a:cubicBezTo>
                <a:cubicBezTo>
                  <a:pt x="990" y="864"/>
                  <a:pt x="993" y="868"/>
                  <a:pt x="997" y="873"/>
                </a:cubicBezTo>
                <a:cubicBezTo>
                  <a:pt x="1025" y="912"/>
                  <a:pt x="1007" y="954"/>
                  <a:pt x="982" y="979"/>
                </a:cubicBezTo>
                <a:cubicBezTo>
                  <a:pt x="958" y="1003"/>
                  <a:pt x="916" y="1022"/>
                  <a:pt x="877" y="993"/>
                </a:cubicBezTo>
                <a:cubicBezTo>
                  <a:pt x="872" y="990"/>
                  <a:pt x="867" y="986"/>
                  <a:pt x="864" y="982"/>
                </a:cubicBezTo>
                <a:cubicBezTo>
                  <a:pt x="850" y="968"/>
                  <a:pt x="849" y="957"/>
                  <a:pt x="847" y="936"/>
                </a:cubicBezTo>
                <a:cubicBezTo>
                  <a:pt x="845" y="921"/>
                  <a:pt x="843" y="903"/>
                  <a:pt x="836" y="882"/>
                </a:cubicBezTo>
                <a:cubicBezTo>
                  <a:pt x="832" y="874"/>
                  <a:pt x="828" y="866"/>
                  <a:pt x="822" y="861"/>
                </a:cubicBezTo>
                <a:cubicBezTo>
                  <a:pt x="777" y="816"/>
                  <a:pt x="708" y="885"/>
                  <a:pt x="686" y="907"/>
                </a:cubicBezTo>
                <a:cubicBezTo>
                  <a:pt x="531" y="1062"/>
                  <a:pt x="531" y="1062"/>
                  <a:pt x="531" y="1062"/>
                </a:cubicBezTo>
                <a:lnTo>
                  <a:pt x="378" y="90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 name="Freeform 7"/>
          <p:cNvSpPr>
            <a:spLocks/>
          </p:cNvSpPr>
          <p:nvPr/>
        </p:nvSpPr>
        <p:spPr bwMode="auto">
          <a:xfrm>
            <a:off x="3491707" y="4031674"/>
            <a:ext cx="2165350" cy="2165350"/>
          </a:xfrm>
          <a:custGeom>
            <a:avLst/>
            <a:gdLst>
              <a:gd name="T0" fmla="*/ 814 w 1143"/>
              <a:gd name="T1" fmla="*/ 656 h 1143"/>
              <a:gd name="T2" fmla="*/ 866 w 1143"/>
              <a:gd name="T3" fmla="*/ 781 h 1143"/>
              <a:gd name="T4" fmla="*/ 969 w 1143"/>
              <a:gd name="T5" fmla="*/ 745 h 1143"/>
              <a:gd name="T6" fmla="*/ 1143 w 1143"/>
              <a:gd name="T7" fmla="*/ 572 h 1143"/>
              <a:gd name="T8" fmla="*/ 968 w 1143"/>
              <a:gd name="T9" fmla="*/ 397 h 1143"/>
              <a:gd name="T10" fmla="*/ 932 w 1143"/>
              <a:gd name="T11" fmla="*/ 294 h 1143"/>
              <a:gd name="T12" fmla="*/ 1057 w 1143"/>
              <a:gd name="T13" fmla="*/ 243 h 1143"/>
              <a:gd name="T14" fmla="*/ 896 w 1143"/>
              <a:gd name="T15" fmla="*/ 83 h 1143"/>
              <a:gd name="T16" fmla="*/ 845 w 1143"/>
              <a:gd name="T17" fmla="*/ 207 h 1143"/>
              <a:gd name="T18" fmla="*/ 743 w 1143"/>
              <a:gd name="T19" fmla="*/ 172 h 1143"/>
              <a:gd name="T20" fmla="*/ 571 w 1143"/>
              <a:gd name="T21" fmla="*/ 0 h 1143"/>
              <a:gd name="T22" fmla="*/ 0 w 1143"/>
              <a:gd name="T23" fmla="*/ 572 h 1143"/>
              <a:gd name="T24" fmla="*/ 184 w 1143"/>
              <a:gd name="T25" fmla="*/ 755 h 1143"/>
              <a:gd name="T26" fmla="*/ 227 w 1143"/>
              <a:gd name="T27" fmla="*/ 798 h 1143"/>
              <a:gd name="T28" fmla="*/ 384 w 1143"/>
              <a:gd name="T29" fmla="*/ 956 h 1143"/>
              <a:gd name="T30" fmla="*/ 396 w 1143"/>
              <a:gd name="T31" fmla="*/ 969 h 1143"/>
              <a:gd name="T32" fmla="*/ 571 w 1143"/>
              <a:gd name="T33" fmla="*/ 1143 h 1143"/>
              <a:gd name="T34" fmla="*/ 571 w 1143"/>
              <a:gd name="T35" fmla="*/ 1143 h 1143"/>
              <a:gd name="T36" fmla="*/ 745 w 1143"/>
              <a:gd name="T37" fmla="*/ 970 h 1143"/>
              <a:gd name="T38" fmla="*/ 765 w 1143"/>
              <a:gd name="T39" fmla="*/ 949 h 1143"/>
              <a:gd name="T40" fmla="*/ 764 w 1143"/>
              <a:gd name="T41" fmla="*/ 949 h 1143"/>
              <a:gd name="T42" fmla="*/ 780 w 1143"/>
              <a:gd name="T43" fmla="*/ 867 h 1143"/>
              <a:gd name="T44" fmla="*/ 655 w 1143"/>
              <a:gd name="T45" fmla="*/ 815 h 1143"/>
              <a:gd name="T46" fmla="*/ 814 w 1143"/>
              <a:gd name="T47" fmla="*/ 656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3" h="1143">
                <a:moveTo>
                  <a:pt x="814" y="656"/>
                </a:moveTo>
                <a:cubicBezTo>
                  <a:pt x="871" y="697"/>
                  <a:pt x="847" y="730"/>
                  <a:pt x="866" y="781"/>
                </a:cubicBezTo>
                <a:cubicBezTo>
                  <a:pt x="877" y="807"/>
                  <a:pt x="907" y="808"/>
                  <a:pt x="969" y="745"/>
                </a:cubicBezTo>
                <a:cubicBezTo>
                  <a:pt x="1143" y="572"/>
                  <a:pt x="1143" y="572"/>
                  <a:pt x="1143" y="572"/>
                </a:cubicBezTo>
                <a:cubicBezTo>
                  <a:pt x="968" y="397"/>
                  <a:pt x="968" y="397"/>
                  <a:pt x="968" y="397"/>
                </a:cubicBezTo>
                <a:cubicBezTo>
                  <a:pt x="905" y="334"/>
                  <a:pt x="905" y="304"/>
                  <a:pt x="932" y="294"/>
                </a:cubicBezTo>
                <a:cubicBezTo>
                  <a:pt x="983" y="275"/>
                  <a:pt x="1016" y="300"/>
                  <a:pt x="1057" y="243"/>
                </a:cubicBezTo>
                <a:cubicBezTo>
                  <a:pt x="1127" y="147"/>
                  <a:pt x="993" y="12"/>
                  <a:pt x="896" y="83"/>
                </a:cubicBezTo>
                <a:cubicBezTo>
                  <a:pt x="840" y="124"/>
                  <a:pt x="864" y="157"/>
                  <a:pt x="845" y="207"/>
                </a:cubicBezTo>
                <a:cubicBezTo>
                  <a:pt x="835" y="234"/>
                  <a:pt x="805" y="234"/>
                  <a:pt x="743" y="172"/>
                </a:cubicBezTo>
                <a:cubicBezTo>
                  <a:pt x="571" y="0"/>
                  <a:pt x="571" y="0"/>
                  <a:pt x="571" y="0"/>
                </a:cubicBezTo>
                <a:cubicBezTo>
                  <a:pt x="0" y="572"/>
                  <a:pt x="0" y="572"/>
                  <a:pt x="0" y="572"/>
                </a:cubicBezTo>
                <a:cubicBezTo>
                  <a:pt x="184" y="755"/>
                  <a:pt x="184" y="755"/>
                  <a:pt x="184" y="755"/>
                </a:cubicBezTo>
                <a:cubicBezTo>
                  <a:pt x="227" y="798"/>
                  <a:pt x="227" y="798"/>
                  <a:pt x="227" y="798"/>
                </a:cubicBezTo>
                <a:cubicBezTo>
                  <a:pt x="384" y="956"/>
                  <a:pt x="384" y="956"/>
                  <a:pt x="384" y="956"/>
                </a:cubicBezTo>
                <a:cubicBezTo>
                  <a:pt x="388" y="960"/>
                  <a:pt x="392" y="964"/>
                  <a:pt x="396" y="969"/>
                </a:cubicBezTo>
                <a:cubicBezTo>
                  <a:pt x="571" y="1143"/>
                  <a:pt x="571" y="1143"/>
                  <a:pt x="571" y="1143"/>
                </a:cubicBezTo>
                <a:cubicBezTo>
                  <a:pt x="571" y="1143"/>
                  <a:pt x="571" y="1143"/>
                  <a:pt x="571" y="1143"/>
                </a:cubicBezTo>
                <a:cubicBezTo>
                  <a:pt x="745" y="970"/>
                  <a:pt x="745" y="970"/>
                  <a:pt x="745" y="970"/>
                </a:cubicBezTo>
                <a:cubicBezTo>
                  <a:pt x="765" y="949"/>
                  <a:pt x="765" y="949"/>
                  <a:pt x="765" y="949"/>
                </a:cubicBezTo>
                <a:cubicBezTo>
                  <a:pt x="764" y="949"/>
                  <a:pt x="764" y="949"/>
                  <a:pt x="764" y="949"/>
                </a:cubicBezTo>
                <a:cubicBezTo>
                  <a:pt x="807" y="900"/>
                  <a:pt x="804" y="876"/>
                  <a:pt x="780" y="867"/>
                </a:cubicBezTo>
                <a:cubicBezTo>
                  <a:pt x="729" y="848"/>
                  <a:pt x="697" y="872"/>
                  <a:pt x="655" y="815"/>
                </a:cubicBezTo>
                <a:cubicBezTo>
                  <a:pt x="584" y="718"/>
                  <a:pt x="717" y="585"/>
                  <a:pt x="814" y="65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cxnSp>
        <p:nvCxnSpPr>
          <p:cNvPr id="8" name="Straight Connector 7"/>
          <p:cNvCxnSpPr/>
          <p:nvPr/>
        </p:nvCxnSpPr>
        <p:spPr>
          <a:xfrm>
            <a:off x="6305929" y="3220816"/>
            <a:ext cx="164464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86421" y="4761179"/>
            <a:ext cx="1330814" cy="369332"/>
          </a:xfrm>
          <a:prstGeom prst="rect">
            <a:avLst/>
          </a:prstGeom>
          <a:noFill/>
        </p:spPr>
        <p:txBody>
          <a:bodyPr wrap="none" rtlCol="0">
            <a:spAutoFit/>
          </a:bodyPr>
          <a:lstStyle/>
          <a:p>
            <a:pPr algn="r"/>
            <a:r>
              <a:rPr lang="zh-CN" altLang="en-US" b="1" dirty="0" smtClean="0">
                <a:solidFill>
                  <a:schemeClr val="accent2"/>
                </a:solidFill>
                <a:latin typeface="微软雅黑" pitchFamily="34" charset="-122"/>
                <a:ea typeface="微软雅黑" pitchFamily="34" charset="-122"/>
              </a:rPr>
              <a:t>手机</a:t>
            </a:r>
            <a:r>
              <a:rPr lang="en-US" altLang="zh-CN" b="1" dirty="0" smtClean="0">
                <a:solidFill>
                  <a:schemeClr val="accent2"/>
                </a:solidFill>
                <a:latin typeface="微软雅黑" pitchFamily="34" charset="-122"/>
                <a:ea typeface="微软雅黑" pitchFamily="34" charset="-122"/>
              </a:rPr>
              <a:t>SIM</a:t>
            </a:r>
            <a:r>
              <a:rPr lang="zh-CN" altLang="en-US" b="1" dirty="0" smtClean="0">
                <a:solidFill>
                  <a:schemeClr val="accent2"/>
                </a:solidFill>
                <a:latin typeface="微软雅黑" pitchFamily="34" charset="-122"/>
                <a:ea typeface="微软雅黑" pitchFamily="34" charset="-122"/>
              </a:rPr>
              <a:t>卡</a:t>
            </a:r>
            <a:endParaRPr lang="id-ID" b="1" dirty="0">
              <a:solidFill>
                <a:schemeClr val="accent2"/>
              </a:solidFill>
              <a:latin typeface="微软雅黑" pitchFamily="34" charset="-122"/>
              <a:ea typeface="微软雅黑" pitchFamily="34" charset="-122"/>
            </a:endParaRPr>
          </a:p>
        </p:txBody>
      </p:sp>
      <p:sp>
        <p:nvSpPr>
          <p:cNvPr id="11" name="TextBox 10"/>
          <p:cNvSpPr txBox="1"/>
          <p:nvPr/>
        </p:nvSpPr>
        <p:spPr>
          <a:xfrm>
            <a:off x="716084" y="5085105"/>
            <a:ext cx="1901144" cy="369332"/>
          </a:xfrm>
          <a:prstGeom prst="rect">
            <a:avLst/>
          </a:prstGeom>
          <a:noFill/>
        </p:spPr>
        <p:txBody>
          <a:bodyPr wrap="square" rtlCol="0">
            <a:spAutoFit/>
          </a:bodyPr>
          <a:lstStyle/>
          <a:p>
            <a:pPr algn="r">
              <a:lnSpc>
                <a:spcPct val="150000"/>
              </a:lnSpc>
            </a:pPr>
            <a:r>
              <a:rPr lang="zh-CN" altLang="en-US" sz="1200" dirty="0" smtClean="0">
                <a:solidFill>
                  <a:schemeClr val="bg1"/>
                </a:solidFill>
                <a:latin typeface="微软雅黑" pitchFamily="34" charset="-122"/>
                <a:ea typeface="微软雅黑" pitchFamily="34" charset="-122"/>
              </a:rPr>
              <a:t>手机</a:t>
            </a:r>
            <a:r>
              <a:rPr lang="en-US" altLang="zh-CN" sz="1200" dirty="0" smtClean="0">
                <a:solidFill>
                  <a:schemeClr val="bg1"/>
                </a:solidFill>
                <a:latin typeface="微软雅黑" pitchFamily="34" charset="-122"/>
                <a:ea typeface="微软雅黑" pitchFamily="34" charset="-122"/>
              </a:rPr>
              <a:t>SIM</a:t>
            </a:r>
            <a:r>
              <a:rPr lang="zh-CN" altLang="en-US" sz="1200" dirty="0" smtClean="0">
                <a:solidFill>
                  <a:schemeClr val="bg1"/>
                </a:solidFill>
                <a:latin typeface="微软雅黑" pitchFamily="34" charset="-122"/>
                <a:ea typeface="微软雅黑" pitchFamily="34" charset="-122"/>
              </a:rPr>
              <a:t>卡为载体</a:t>
            </a:r>
            <a:r>
              <a:rPr lang="en-US" sz="1200" dirty="0" smtClean="0">
                <a:solidFill>
                  <a:schemeClr val="bg1"/>
                </a:solidFill>
                <a:latin typeface="微软雅黑" pitchFamily="34" charset="-122"/>
                <a:ea typeface="微软雅黑" pitchFamily="34" charset="-122"/>
              </a:rPr>
              <a:t>.</a:t>
            </a:r>
            <a:endParaRPr lang="en-US" sz="1200" b="1" dirty="0">
              <a:solidFill>
                <a:schemeClr val="bg1"/>
              </a:solidFill>
              <a:latin typeface="微软雅黑" pitchFamily="34" charset="-122"/>
              <a:ea typeface="微软雅黑" pitchFamily="34" charset="-122"/>
            </a:endParaRPr>
          </a:p>
        </p:txBody>
      </p:sp>
      <p:sp>
        <p:nvSpPr>
          <p:cNvPr id="15" name="TextBox 14"/>
          <p:cNvSpPr txBox="1"/>
          <p:nvPr/>
        </p:nvSpPr>
        <p:spPr>
          <a:xfrm>
            <a:off x="8161446" y="2954705"/>
            <a:ext cx="877163" cy="369332"/>
          </a:xfrm>
          <a:prstGeom prst="rect">
            <a:avLst/>
          </a:prstGeom>
          <a:noFill/>
        </p:spPr>
        <p:txBody>
          <a:bodyPr wrap="none" rtlCol="0">
            <a:spAutoFit/>
          </a:bodyPr>
          <a:lstStyle/>
          <a:p>
            <a:r>
              <a:rPr lang="zh-CN" altLang="en-US" b="1" dirty="0" smtClean="0">
                <a:solidFill>
                  <a:schemeClr val="accent2"/>
                </a:solidFill>
                <a:latin typeface="微软雅黑" pitchFamily="34" charset="-122"/>
                <a:ea typeface="微软雅黑" pitchFamily="34" charset="-122"/>
              </a:rPr>
              <a:t>实体卡</a:t>
            </a:r>
            <a:endParaRPr lang="id-ID" b="1" dirty="0">
              <a:solidFill>
                <a:schemeClr val="accent2"/>
              </a:solidFill>
              <a:latin typeface="微软雅黑" pitchFamily="34" charset="-122"/>
              <a:ea typeface="微软雅黑" pitchFamily="34" charset="-122"/>
            </a:endParaRPr>
          </a:p>
        </p:txBody>
      </p:sp>
      <p:sp>
        <p:nvSpPr>
          <p:cNvPr id="16" name="TextBox 15"/>
          <p:cNvSpPr txBox="1"/>
          <p:nvPr/>
        </p:nvSpPr>
        <p:spPr>
          <a:xfrm>
            <a:off x="8161446" y="3278631"/>
            <a:ext cx="1728615" cy="336695"/>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itchFamily="34" charset="-122"/>
                <a:ea typeface="微软雅黑" pitchFamily="34" charset="-122"/>
              </a:rPr>
              <a:t>传统实体卡片</a:t>
            </a:r>
            <a:endParaRPr lang="en-US" altLang="en-US" sz="1200" dirty="0">
              <a:solidFill>
                <a:schemeClr val="bg1"/>
              </a:solidFill>
              <a:latin typeface="微软雅黑" pitchFamily="34" charset="-122"/>
              <a:ea typeface="微软雅黑" pitchFamily="34" charset="-122"/>
            </a:endParaRPr>
          </a:p>
        </p:txBody>
      </p:sp>
      <p:sp>
        <p:nvSpPr>
          <p:cNvPr id="17" name="TextBox 16"/>
          <p:cNvSpPr txBox="1"/>
          <p:nvPr/>
        </p:nvSpPr>
        <p:spPr>
          <a:xfrm>
            <a:off x="9458503" y="4850064"/>
            <a:ext cx="1107996" cy="369332"/>
          </a:xfrm>
          <a:prstGeom prst="rect">
            <a:avLst/>
          </a:prstGeom>
          <a:noFill/>
        </p:spPr>
        <p:txBody>
          <a:bodyPr wrap="none" rtlCol="0">
            <a:spAutoFit/>
          </a:bodyPr>
          <a:lstStyle/>
          <a:p>
            <a:r>
              <a:rPr lang="zh-CN" altLang="en-US" b="1" dirty="0" smtClean="0">
                <a:solidFill>
                  <a:schemeClr val="accent2"/>
                </a:solidFill>
                <a:latin typeface="微软雅黑" pitchFamily="34" charset="-122"/>
                <a:ea typeface="微软雅黑" pitchFamily="34" charset="-122"/>
              </a:rPr>
              <a:t>手机空发</a:t>
            </a:r>
            <a:endParaRPr lang="id-ID" b="1" dirty="0">
              <a:solidFill>
                <a:schemeClr val="accent2"/>
              </a:solidFill>
              <a:latin typeface="微软雅黑" pitchFamily="34" charset="-122"/>
              <a:ea typeface="微软雅黑" pitchFamily="34" charset="-122"/>
            </a:endParaRPr>
          </a:p>
        </p:txBody>
      </p:sp>
      <p:sp>
        <p:nvSpPr>
          <p:cNvPr id="18" name="TextBox 17"/>
          <p:cNvSpPr txBox="1"/>
          <p:nvPr/>
        </p:nvSpPr>
        <p:spPr>
          <a:xfrm>
            <a:off x="9458504" y="5173990"/>
            <a:ext cx="1769148" cy="369332"/>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itchFamily="34" charset="-122"/>
                <a:ea typeface="微软雅黑" pitchFamily="34" charset="-122"/>
              </a:rPr>
              <a:t>手机即是卡片</a:t>
            </a:r>
            <a:r>
              <a:rPr lang="en-US" sz="1200" dirty="0" smtClean="0">
                <a:solidFill>
                  <a:schemeClr val="bg1"/>
                </a:solidFill>
                <a:latin typeface="微软雅黑" pitchFamily="34" charset="-122"/>
                <a:ea typeface="微软雅黑" pitchFamily="34" charset="-122"/>
              </a:rPr>
              <a:t>.</a:t>
            </a:r>
            <a:endParaRPr lang="en-US" sz="1200" b="1" dirty="0">
              <a:solidFill>
                <a:schemeClr val="bg1"/>
              </a:solidFill>
              <a:latin typeface="微软雅黑" pitchFamily="34" charset="-122"/>
              <a:ea typeface="微软雅黑" pitchFamily="34" charset="-122"/>
            </a:endParaRPr>
          </a:p>
        </p:txBody>
      </p:sp>
      <p:cxnSp>
        <p:nvCxnSpPr>
          <p:cNvPr id="19" name="Straight Connector 18"/>
          <p:cNvCxnSpPr/>
          <p:nvPr/>
        </p:nvCxnSpPr>
        <p:spPr>
          <a:xfrm>
            <a:off x="7620276" y="5156533"/>
            <a:ext cx="164464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54668" y="5092774"/>
            <a:ext cx="1644648"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16387" y="2383500"/>
            <a:ext cx="3884614" cy="830997"/>
          </a:xfrm>
          <a:prstGeom prst="rect">
            <a:avLst/>
          </a:prstGeom>
          <a:noFill/>
        </p:spPr>
        <p:txBody>
          <a:bodyPr wrap="square" rtlCol="0">
            <a:spAutoFit/>
          </a:bodyPr>
          <a:lstStyle/>
          <a:p>
            <a:pPr algn="just">
              <a:lnSpc>
                <a:spcPct val="150000"/>
              </a:lnSpc>
            </a:pPr>
            <a:r>
              <a:rPr lang="zh-CN" altLang="en-US" sz="1600" dirty="0" smtClean="0">
                <a:solidFill>
                  <a:schemeClr val="bg1"/>
                </a:solidFill>
                <a:latin typeface="微软雅黑" pitchFamily="34" charset="-122"/>
                <a:ea typeface="微软雅黑" pitchFamily="34" charset="-122"/>
              </a:rPr>
              <a:t>卡片的形式分为多种载体</a:t>
            </a:r>
            <a:endParaRPr lang="en-US" altLang="zh-CN" sz="1600" dirty="0" smtClean="0">
              <a:solidFill>
                <a:schemeClr val="bg1"/>
              </a:solidFill>
              <a:latin typeface="微软雅黑" pitchFamily="34" charset="-122"/>
              <a:ea typeface="微软雅黑" pitchFamily="34" charset="-122"/>
            </a:endParaRPr>
          </a:p>
          <a:p>
            <a:pPr algn="just">
              <a:lnSpc>
                <a:spcPct val="150000"/>
              </a:lnSpc>
            </a:pPr>
            <a:endParaRPr lang="id-ID" sz="1600" dirty="0">
              <a:solidFill>
                <a:schemeClr val="bg1"/>
              </a:solidFill>
              <a:latin typeface="微软雅黑" pitchFamily="34" charset="-122"/>
              <a:ea typeface="微软雅黑" pitchFamily="34" charset="-122"/>
            </a:endParaRPr>
          </a:p>
        </p:txBody>
      </p:sp>
      <p:pic>
        <p:nvPicPr>
          <p:cNvPr id="34" name="图片 33"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9" name="TextBox 28"/>
          <p:cNvSpPr txBox="1"/>
          <p:nvPr/>
        </p:nvSpPr>
        <p:spPr>
          <a:xfrm>
            <a:off x="4111285" y="680759"/>
            <a:ext cx="3775394" cy="1323439"/>
          </a:xfrm>
          <a:prstGeom prst="rect">
            <a:avLst/>
          </a:prstGeom>
          <a:noFill/>
        </p:spPr>
        <p:txBody>
          <a:bodyPr wrap="none" rtlCol="0">
            <a:spAutoFit/>
          </a:bodyPr>
          <a:lstStyle/>
          <a:p>
            <a:pPr algn="ctr"/>
            <a:r>
              <a:rPr lang="zh-CN" altLang="en-US" sz="4000" dirty="0" smtClean="0">
                <a:solidFill>
                  <a:srgbClr val="C00000"/>
                </a:solidFill>
                <a:latin typeface="微软雅黑" pitchFamily="34" charset="-122"/>
                <a:ea typeface="微软雅黑" pitchFamily="34" charset="-122"/>
              </a:rPr>
              <a:t>一卡通建设流程</a:t>
            </a:r>
          </a:p>
          <a:p>
            <a:pPr algn="ctr"/>
            <a:endParaRPr lang="en-US" altLang="en-US" sz="4000" dirty="0">
              <a:solidFill>
                <a:srgbClr val="C00000"/>
              </a:solidFill>
              <a:latin typeface="微软雅黑" pitchFamily="34" charset="-122"/>
              <a:ea typeface="微软雅黑" pitchFamily="34" charset="-122"/>
            </a:endParaRPr>
          </a:p>
        </p:txBody>
      </p:sp>
      <p:sp>
        <p:nvSpPr>
          <p:cNvPr id="35" name="KSO_Shape"/>
          <p:cNvSpPr>
            <a:spLocks/>
          </p:cNvSpPr>
          <p:nvPr/>
        </p:nvSpPr>
        <p:spPr bwMode="auto">
          <a:xfrm>
            <a:off x="5664461" y="3043451"/>
            <a:ext cx="586213" cy="481060"/>
          </a:xfrm>
          <a:custGeom>
            <a:avLst/>
            <a:gdLst>
              <a:gd name="T0" fmla="*/ 1290876 w 3954"/>
              <a:gd name="T1" fmla="*/ 1267471 h 3714"/>
              <a:gd name="T2" fmla="*/ 910671 w 3954"/>
              <a:gd name="T3" fmla="*/ 80641 h 3714"/>
              <a:gd name="T4" fmla="*/ 781356 w 3954"/>
              <a:gd name="T5" fmla="*/ 18679 h 3714"/>
              <a:gd name="T6" fmla="*/ 80594 w 3954"/>
              <a:gd name="T7" fmla="*/ 248300 h 3714"/>
              <a:gd name="T8" fmla="*/ 18669 w 3954"/>
              <a:gd name="T9" fmla="*/ 377690 h 3714"/>
              <a:gd name="T10" fmla="*/ 410257 w 3954"/>
              <a:gd name="T11" fmla="*/ 1575455 h 3714"/>
              <a:gd name="T12" fmla="*/ 539573 w 3954"/>
              <a:gd name="T13" fmla="*/ 1637416 h 3714"/>
              <a:gd name="T14" fmla="*/ 1228951 w 3954"/>
              <a:gd name="T15" fmla="*/ 1396405 h 3714"/>
              <a:gd name="T16" fmla="*/ 1290876 w 3954"/>
              <a:gd name="T17" fmla="*/ 1267471 h 3714"/>
              <a:gd name="T18" fmla="*/ 829621 w 3954"/>
              <a:gd name="T19" fmla="*/ 914384 h 3714"/>
              <a:gd name="T20" fmla="*/ 761321 w 3954"/>
              <a:gd name="T21" fmla="*/ 1087966 h 3714"/>
              <a:gd name="T22" fmla="*/ 593302 w 3954"/>
              <a:gd name="T23" fmla="*/ 1008692 h 3714"/>
              <a:gd name="T24" fmla="*/ 349698 w 3954"/>
              <a:gd name="T25" fmla="*/ 879758 h 3714"/>
              <a:gd name="T26" fmla="*/ 607873 w 3954"/>
              <a:gd name="T27" fmla="*/ 699342 h 3714"/>
              <a:gd name="T28" fmla="*/ 919778 w 3954"/>
              <a:gd name="T29" fmla="*/ 653326 h 3714"/>
              <a:gd name="T30" fmla="*/ 829621 w 3954"/>
              <a:gd name="T31" fmla="*/ 914384 h 3714"/>
              <a:gd name="T32" fmla="*/ 1796299 w 3954"/>
              <a:gd name="T33" fmla="*/ 1538552 h 3714"/>
              <a:gd name="T34" fmla="*/ 1740293 w 3954"/>
              <a:gd name="T35" fmla="*/ 265613 h 3714"/>
              <a:gd name="T36" fmla="*/ 1631467 w 3954"/>
              <a:gd name="T37" fmla="*/ 171760 h 3714"/>
              <a:gd name="T38" fmla="*/ 1476198 w 3954"/>
              <a:gd name="T39" fmla="*/ 174038 h 3714"/>
              <a:gd name="T40" fmla="*/ 1663341 w 3954"/>
              <a:gd name="T41" fmla="*/ 1458822 h 3714"/>
              <a:gd name="T42" fmla="*/ 1612343 w 3954"/>
              <a:gd name="T43" fmla="*/ 1542197 h 3714"/>
              <a:gd name="T44" fmla="*/ 902475 w 3954"/>
              <a:gd name="T45" fmla="*/ 1667486 h 3714"/>
              <a:gd name="T46" fmla="*/ 973963 w 3954"/>
              <a:gd name="T47" fmla="*/ 1690266 h 3714"/>
              <a:gd name="T48" fmla="*/ 1702500 w 3954"/>
              <a:gd name="T49" fmla="*/ 1646984 h 3714"/>
              <a:gd name="T50" fmla="*/ 1796299 w 3954"/>
              <a:gd name="T51" fmla="*/ 1538552 h 3714"/>
              <a:gd name="T52" fmla="*/ 1557703 w 3954"/>
              <a:gd name="T53" fmla="*/ 1389571 h 3714"/>
              <a:gd name="T54" fmla="*/ 1354623 w 3954"/>
              <a:gd name="T55" fmla="*/ 159915 h 3714"/>
              <a:gd name="T56" fmla="*/ 1236236 w 3954"/>
              <a:gd name="T57" fmla="*/ 79730 h 3714"/>
              <a:gd name="T58" fmla="*/ 1027237 w 3954"/>
              <a:gd name="T59" fmla="*/ 115266 h 3714"/>
              <a:gd name="T60" fmla="*/ 1357811 w 3954"/>
              <a:gd name="T61" fmla="*/ 1333077 h 3714"/>
              <a:gd name="T62" fmla="*/ 1316831 w 3954"/>
              <a:gd name="T63" fmla="*/ 1421919 h 3714"/>
              <a:gd name="T64" fmla="*/ 686191 w 3954"/>
              <a:gd name="T65" fmla="*/ 1631494 h 3714"/>
              <a:gd name="T66" fmla="*/ 759955 w 3954"/>
              <a:gd name="T67" fmla="*/ 1645617 h 3714"/>
              <a:gd name="T68" fmla="*/ 1477564 w 3954"/>
              <a:gd name="T69" fmla="*/ 1508482 h 3714"/>
              <a:gd name="T70" fmla="*/ 1557703 w 3954"/>
              <a:gd name="T71" fmla="*/ 1389571 h 37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954" h="3714">
                <a:moveTo>
                  <a:pt x="2835" y="2782"/>
                </a:moveTo>
                <a:cubicBezTo>
                  <a:pt x="2000" y="177"/>
                  <a:pt x="2000" y="177"/>
                  <a:pt x="2000" y="177"/>
                </a:cubicBezTo>
                <a:cubicBezTo>
                  <a:pt x="1959" y="61"/>
                  <a:pt x="1832" y="0"/>
                  <a:pt x="1716" y="41"/>
                </a:cubicBezTo>
                <a:cubicBezTo>
                  <a:pt x="177" y="545"/>
                  <a:pt x="177" y="545"/>
                  <a:pt x="177" y="545"/>
                </a:cubicBezTo>
                <a:cubicBezTo>
                  <a:pt x="61" y="586"/>
                  <a:pt x="0" y="713"/>
                  <a:pt x="41" y="829"/>
                </a:cubicBezTo>
                <a:cubicBezTo>
                  <a:pt x="901" y="3458"/>
                  <a:pt x="901" y="3458"/>
                  <a:pt x="901" y="3458"/>
                </a:cubicBezTo>
                <a:cubicBezTo>
                  <a:pt x="942" y="3574"/>
                  <a:pt x="1069" y="3635"/>
                  <a:pt x="1185" y="3594"/>
                </a:cubicBezTo>
                <a:cubicBezTo>
                  <a:pt x="2699" y="3065"/>
                  <a:pt x="2699" y="3065"/>
                  <a:pt x="2699" y="3065"/>
                </a:cubicBezTo>
                <a:cubicBezTo>
                  <a:pt x="2815" y="3025"/>
                  <a:pt x="2876" y="2898"/>
                  <a:pt x="2835" y="2782"/>
                </a:cubicBezTo>
                <a:close/>
                <a:moveTo>
                  <a:pt x="1822" y="2007"/>
                </a:moveTo>
                <a:cubicBezTo>
                  <a:pt x="1727" y="2153"/>
                  <a:pt x="1665" y="2329"/>
                  <a:pt x="1672" y="2388"/>
                </a:cubicBezTo>
                <a:cubicBezTo>
                  <a:pt x="1635" y="2339"/>
                  <a:pt x="1483" y="2251"/>
                  <a:pt x="1303" y="2214"/>
                </a:cubicBezTo>
                <a:cubicBezTo>
                  <a:pt x="1118" y="2176"/>
                  <a:pt x="861" y="2173"/>
                  <a:pt x="768" y="1931"/>
                </a:cubicBezTo>
                <a:cubicBezTo>
                  <a:pt x="597" y="1490"/>
                  <a:pt x="1024" y="1220"/>
                  <a:pt x="1335" y="1535"/>
                </a:cubicBezTo>
                <a:cubicBezTo>
                  <a:pt x="1347" y="1110"/>
                  <a:pt x="1844" y="995"/>
                  <a:pt x="2020" y="1434"/>
                </a:cubicBezTo>
                <a:cubicBezTo>
                  <a:pt x="2117" y="1675"/>
                  <a:pt x="1926" y="1847"/>
                  <a:pt x="1822" y="2007"/>
                </a:cubicBezTo>
                <a:close/>
                <a:moveTo>
                  <a:pt x="3945" y="3377"/>
                </a:moveTo>
                <a:cubicBezTo>
                  <a:pt x="3822" y="583"/>
                  <a:pt x="3822" y="583"/>
                  <a:pt x="3822" y="583"/>
                </a:cubicBezTo>
                <a:cubicBezTo>
                  <a:pt x="3812" y="460"/>
                  <a:pt x="3706" y="368"/>
                  <a:pt x="3583" y="377"/>
                </a:cubicBezTo>
                <a:cubicBezTo>
                  <a:pt x="3583" y="377"/>
                  <a:pt x="3504" y="369"/>
                  <a:pt x="3242" y="382"/>
                </a:cubicBezTo>
                <a:cubicBezTo>
                  <a:pt x="3462" y="1840"/>
                  <a:pt x="3517" y="2095"/>
                  <a:pt x="3653" y="3202"/>
                </a:cubicBezTo>
                <a:cubicBezTo>
                  <a:pt x="3689" y="3408"/>
                  <a:pt x="3541" y="3385"/>
                  <a:pt x="3541" y="3385"/>
                </a:cubicBezTo>
                <a:cubicBezTo>
                  <a:pt x="3545" y="3448"/>
                  <a:pt x="2218" y="3606"/>
                  <a:pt x="1982" y="3660"/>
                </a:cubicBezTo>
                <a:cubicBezTo>
                  <a:pt x="2024" y="3695"/>
                  <a:pt x="2080" y="3714"/>
                  <a:pt x="2139" y="3710"/>
                </a:cubicBezTo>
                <a:cubicBezTo>
                  <a:pt x="3739" y="3615"/>
                  <a:pt x="3739" y="3615"/>
                  <a:pt x="3739" y="3615"/>
                </a:cubicBezTo>
                <a:cubicBezTo>
                  <a:pt x="3862" y="3606"/>
                  <a:pt x="3954" y="3500"/>
                  <a:pt x="3945" y="3377"/>
                </a:cubicBezTo>
                <a:close/>
                <a:moveTo>
                  <a:pt x="3421" y="3050"/>
                </a:moveTo>
                <a:cubicBezTo>
                  <a:pt x="2975" y="351"/>
                  <a:pt x="2975" y="351"/>
                  <a:pt x="2975" y="351"/>
                </a:cubicBezTo>
                <a:cubicBezTo>
                  <a:pt x="2952" y="230"/>
                  <a:pt x="2835" y="152"/>
                  <a:pt x="2715" y="175"/>
                </a:cubicBezTo>
                <a:cubicBezTo>
                  <a:pt x="2715" y="175"/>
                  <a:pt x="2515" y="209"/>
                  <a:pt x="2256" y="253"/>
                </a:cubicBezTo>
                <a:cubicBezTo>
                  <a:pt x="2693" y="1645"/>
                  <a:pt x="2733" y="1840"/>
                  <a:pt x="2982" y="2926"/>
                </a:cubicBezTo>
                <a:cubicBezTo>
                  <a:pt x="3041" y="3126"/>
                  <a:pt x="2892" y="3121"/>
                  <a:pt x="2892" y="3121"/>
                </a:cubicBezTo>
                <a:cubicBezTo>
                  <a:pt x="2904" y="3183"/>
                  <a:pt x="1736" y="3500"/>
                  <a:pt x="1507" y="3581"/>
                </a:cubicBezTo>
                <a:cubicBezTo>
                  <a:pt x="1553" y="3611"/>
                  <a:pt x="1611" y="3623"/>
                  <a:pt x="1669" y="3612"/>
                </a:cubicBezTo>
                <a:cubicBezTo>
                  <a:pt x="3245" y="3311"/>
                  <a:pt x="3245" y="3311"/>
                  <a:pt x="3245" y="3311"/>
                </a:cubicBezTo>
                <a:cubicBezTo>
                  <a:pt x="3365" y="3287"/>
                  <a:pt x="3444" y="3171"/>
                  <a:pt x="3421" y="30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184324" name="Picture 4" descr="http://ico.ooopic.com/ajax/iconpng/?id=135203.png"/>
          <p:cNvPicPr>
            <a:picLocks noChangeAspect="1" noChangeArrowheads="1"/>
          </p:cNvPicPr>
          <p:nvPr/>
        </p:nvPicPr>
        <p:blipFill>
          <a:blip r:embed="rId4">
            <a:biLevel thresh="25000"/>
          </a:blip>
          <a:srcRect/>
          <a:stretch>
            <a:fillRect/>
          </a:stretch>
        </p:blipFill>
        <p:spPr bwMode="auto">
          <a:xfrm>
            <a:off x="4550155" y="4540438"/>
            <a:ext cx="581404" cy="581404"/>
          </a:xfrm>
          <a:prstGeom prst="rect">
            <a:avLst/>
          </a:prstGeom>
          <a:noFill/>
        </p:spPr>
      </p:pic>
      <p:sp>
        <p:nvSpPr>
          <p:cNvPr id="36" name="KSO_Shape"/>
          <p:cNvSpPr>
            <a:spLocks/>
          </p:cNvSpPr>
          <p:nvPr/>
        </p:nvSpPr>
        <p:spPr bwMode="auto">
          <a:xfrm>
            <a:off x="7175689" y="5145207"/>
            <a:ext cx="303284" cy="587422"/>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38" name="TextBox 37"/>
          <p:cNvSpPr txBox="1"/>
          <p:nvPr/>
        </p:nvSpPr>
        <p:spPr>
          <a:xfrm>
            <a:off x="1228299" y="2797798"/>
            <a:ext cx="3384644" cy="1023742"/>
          </a:xfrm>
          <a:prstGeom prst="rect">
            <a:avLst/>
          </a:prstGeom>
          <a:noFill/>
        </p:spPr>
        <p:txBody>
          <a:bodyPr wrap="square" rtlCol="0">
            <a:spAutoFit/>
          </a:bodyPr>
          <a:lstStyle/>
          <a:p>
            <a:pPr>
              <a:lnSpc>
                <a:spcPct val="150000"/>
              </a:lnSpc>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传统形式的实体卡片、异形卡</a:t>
            </a:r>
            <a:endParaRPr lang="en-US" altLang="zh-CN" sz="1400" dirty="0" smtClean="0">
              <a:solidFill>
                <a:schemeClr val="bg1"/>
              </a:solidFill>
              <a:latin typeface="微软雅黑" pitchFamily="34" charset="-122"/>
              <a:ea typeface="微软雅黑" pitchFamily="34" charset="-122"/>
            </a:endParaRPr>
          </a:p>
          <a:p>
            <a:pPr>
              <a:lnSpc>
                <a:spcPct val="150000"/>
              </a:lnSpc>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小巧便捷的手机</a:t>
            </a:r>
            <a:r>
              <a:rPr lang="en-US" altLang="zh-CN" sz="1400" dirty="0" smtClean="0">
                <a:solidFill>
                  <a:schemeClr val="bg1"/>
                </a:solidFill>
                <a:latin typeface="微软雅黑" pitchFamily="34" charset="-122"/>
                <a:ea typeface="微软雅黑" pitchFamily="34" charset="-122"/>
              </a:rPr>
              <a:t>SIM</a:t>
            </a:r>
            <a:r>
              <a:rPr lang="zh-CN" altLang="en-US" sz="1400" dirty="0" smtClean="0">
                <a:solidFill>
                  <a:schemeClr val="bg1"/>
                </a:solidFill>
                <a:latin typeface="微软雅黑" pitchFamily="34" charset="-122"/>
                <a:ea typeface="微软雅黑" pitchFamily="34" charset="-122"/>
              </a:rPr>
              <a:t>卡</a:t>
            </a:r>
            <a:endParaRPr lang="en-US" altLang="zh-CN" sz="1400" dirty="0" smtClean="0">
              <a:solidFill>
                <a:schemeClr val="bg1"/>
              </a:solidFill>
              <a:latin typeface="微软雅黑" pitchFamily="34" charset="-122"/>
              <a:ea typeface="微软雅黑" pitchFamily="34" charset="-122"/>
            </a:endParaRPr>
          </a:p>
          <a:p>
            <a:pPr>
              <a:lnSpc>
                <a:spcPct val="150000"/>
              </a:lnSpc>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手机空发，手机即是卡片</a:t>
            </a:r>
            <a:endParaRPr lang="zh-CN" altLang="en-US" sz="1400" dirty="0">
              <a:solidFill>
                <a:schemeClr val="bg1"/>
              </a:solidFill>
              <a:latin typeface="微软雅黑" pitchFamily="34" charset="-122"/>
              <a:ea typeface="微软雅黑" pitchFamily="34" charset="-122"/>
            </a:endParaRPr>
          </a:p>
        </p:txBody>
      </p:sp>
      <p:sp>
        <p:nvSpPr>
          <p:cNvPr id="39" name="TextBox 38"/>
          <p:cNvSpPr txBox="1"/>
          <p:nvPr/>
        </p:nvSpPr>
        <p:spPr>
          <a:xfrm>
            <a:off x="1173253" y="3777846"/>
            <a:ext cx="3884614" cy="830997"/>
          </a:xfrm>
          <a:prstGeom prst="rect">
            <a:avLst/>
          </a:prstGeom>
          <a:noFill/>
        </p:spPr>
        <p:txBody>
          <a:bodyPr wrap="square" rtlCol="0">
            <a:spAutoFit/>
          </a:bodyPr>
          <a:lstStyle/>
          <a:p>
            <a:pPr algn="just">
              <a:lnSpc>
                <a:spcPct val="150000"/>
              </a:lnSpc>
            </a:pPr>
            <a:r>
              <a:rPr lang="zh-CN" altLang="en-US" sz="1600" dirty="0" smtClean="0">
                <a:solidFill>
                  <a:schemeClr val="bg1"/>
                </a:solidFill>
                <a:latin typeface="微软雅黑" pitchFamily="34" charset="-122"/>
                <a:ea typeface="微软雅黑" pitchFamily="34" charset="-122"/>
              </a:rPr>
              <a:t>发卡阶段：可以对用户进行</a:t>
            </a:r>
            <a:endParaRPr lang="en-US" altLang="zh-CN" sz="1600" dirty="0" smtClean="0">
              <a:solidFill>
                <a:schemeClr val="bg1"/>
              </a:solidFill>
              <a:latin typeface="微软雅黑" pitchFamily="34" charset="-122"/>
              <a:ea typeface="微软雅黑" pitchFamily="34" charset="-122"/>
            </a:endParaRPr>
          </a:p>
          <a:p>
            <a:pPr algn="just">
              <a:lnSpc>
                <a:spcPct val="150000"/>
              </a:lnSpc>
            </a:pPr>
            <a:r>
              <a:rPr lang="zh-CN" altLang="en-US" sz="1600" dirty="0" smtClean="0">
                <a:solidFill>
                  <a:schemeClr val="bg1"/>
                </a:solidFill>
                <a:latin typeface="微软雅黑" pitchFamily="34" charset="-122"/>
                <a:ea typeface="微软雅黑" pitchFamily="34" charset="-122"/>
              </a:rPr>
              <a:t>实名登记及指纹录入</a:t>
            </a:r>
            <a:endParaRPr lang="id-ID"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48103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anim calcmode="lin" valueType="num">
                                      <p:cBhvr>
                                        <p:cTn id="8" dur="500" fill="hold"/>
                                        <p:tgtEl>
                                          <p:spTgt spid="188"/>
                                        </p:tgtEl>
                                        <p:attrNameLst>
                                          <p:attrName>ppt_x</p:attrName>
                                        </p:attrNameLst>
                                      </p:cBhvr>
                                      <p:tavLst>
                                        <p:tav tm="0">
                                          <p:val>
                                            <p:strVal val="#ppt_x"/>
                                          </p:val>
                                        </p:tav>
                                        <p:tav tm="100000">
                                          <p:val>
                                            <p:strVal val="#ppt_x"/>
                                          </p:val>
                                        </p:tav>
                                      </p:tavLst>
                                    </p:anim>
                                    <p:anim calcmode="lin" valueType="num">
                                      <p:cBhvr>
                                        <p:cTn id="9" dur="500" fill="hold"/>
                                        <p:tgtEl>
                                          <p:spTgt spid="18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22" presetClass="entr" presetSubtype="8"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22" presetClass="entr" presetSubtype="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4000"/>
                            </p:stCondLst>
                            <p:childTnLst>
                              <p:par>
                                <p:cTn id="57" presetID="47"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anim calcmode="lin" valueType="num">
                                      <p:cBhvr>
                                        <p:cTn id="60" dur="500" fill="hold"/>
                                        <p:tgtEl>
                                          <p:spTgt spid="29"/>
                                        </p:tgtEl>
                                        <p:attrNameLst>
                                          <p:attrName>ppt_x</p:attrName>
                                        </p:attrNameLst>
                                      </p:cBhvr>
                                      <p:tavLst>
                                        <p:tav tm="0">
                                          <p:val>
                                            <p:strVal val="#ppt_x"/>
                                          </p:val>
                                        </p:tav>
                                        <p:tav tm="100000">
                                          <p:val>
                                            <p:strVal val="#ppt_x"/>
                                          </p:val>
                                        </p:tav>
                                      </p:tavLst>
                                    </p:anim>
                                    <p:anim calcmode="lin" valueType="num">
                                      <p:cBhvr>
                                        <p:cTn id="61" dur="500" fill="hold"/>
                                        <p:tgtEl>
                                          <p:spTgt spid="29"/>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2" grpId="0" animBg="1"/>
      <p:bldP spid="13" grpId="0" animBg="1"/>
      <p:bldP spid="14" grpId="0" animBg="1"/>
      <p:bldP spid="10" grpId="0"/>
      <p:bldP spid="11" grpId="0"/>
      <p:bldP spid="15" grpId="0"/>
      <p:bldP spid="16" grpId="0"/>
      <p:bldP spid="17" grpId="0"/>
      <p:bldP spid="18" grpId="0"/>
      <p:bldP spid="21" grpId="0"/>
      <p:bldP spid="29"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65"/>
          <p:cNvGrpSpPr/>
          <p:nvPr/>
        </p:nvGrpSpPr>
        <p:grpSpPr>
          <a:xfrm>
            <a:off x="2964863" y="2754829"/>
            <a:ext cx="1111837" cy="2520097"/>
            <a:chOff x="2860088" y="2821504"/>
            <a:chExt cx="1111837" cy="2520097"/>
          </a:xfrm>
        </p:grpSpPr>
        <p:cxnSp>
          <p:nvCxnSpPr>
            <p:cNvPr id="167" name="Straight Connector 166"/>
            <p:cNvCxnSpPr/>
            <p:nvPr/>
          </p:nvCxnSpPr>
          <p:spPr>
            <a:xfrm flipH="1">
              <a:off x="2860088" y="2821504"/>
              <a:ext cx="1111837" cy="0"/>
            </a:xfrm>
            <a:prstGeom prst="line">
              <a:avLst/>
            </a:prstGeom>
            <a:ln>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2860088" y="3753826"/>
              <a:ext cx="1111837" cy="0"/>
            </a:xfrm>
            <a:prstGeom prst="line">
              <a:avLst/>
            </a:prstGeom>
            <a:ln>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2860088" y="4541501"/>
              <a:ext cx="1111837" cy="0"/>
            </a:xfrm>
            <a:prstGeom prst="line">
              <a:avLst/>
            </a:prstGeom>
            <a:ln>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2860088" y="5341601"/>
              <a:ext cx="1111837" cy="0"/>
            </a:xfrm>
            <a:prstGeom prst="line">
              <a:avLst/>
            </a:prstGeom>
            <a:ln>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10" name="Group 170"/>
          <p:cNvGrpSpPr/>
          <p:nvPr/>
        </p:nvGrpSpPr>
        <p:grpSpPr>
          <a:xfrm>
            <a:off x="4798706" y="2399065"/>
            <a:ext cx="2240269" cy="586144"/>
            <a:chOff x="8198838" y="3829029"/>
            <a:chExt cx="2240269" cy="586144"/>
          </a:xfrm>
        </p:grpSpPr>
        <p:sp>
          <p:nvSpPr>
            <p:cNvPr id="172" name="TextBox 171"/>
            <p:cNvSpPr txBox="1"/>
            <p:nvPr/>
          </p:nvSpPr>
          <p:spPr>
            <a:xfrm>
              <a:off x="8198838" y="3829029"/>
              <a:ext cx="1475084"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手机即是卡</a:t>
              </a:r>
              <a:endParaRPr lang="id-ID" sz="2000" b="1" dirty="0">
                <a:solidFill>
                  <a:schemeClr val="bg1"/>
                </a:solidFill>
                <a:latin typeface="微软雅黑" pitchFamily="34" charset="-122"/>
                <a:ea typeface="微软雅黑" pitchFamily="34" charset="-122"/>
              </a:endParaRPr>
            </a:p>
          </p:txBody>
        </p:sp>
        <p:sp>
          <p:nvSpPr>
            <p:cNvPr id="173" name="TextBox 172"/>
            <p:cNvSpPr txBox="1"/>
            <p:nvPr/>
          </p:nvSpPr>
          <p:spPr>
            <a:xfrm>
              <a:off x="8198838" y="4138174"/>
              <a:ext cx="2240269" cy="276999"/>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利用</a:t>
              </a:r>
              <a:r>
                <a:rPr lang="en-US" altLang="zh-CN" sz="1200" dirty="0" smtClean="0">
                  <a:solidFill>
                    <a:schemeClr val="bg1"/>
                  </a:solidFill>
                  <a:latin typeface="微软雅黑" pitchFamily="34" charset="-122"/>
                  <a:ea typeface="微软雅黑" pitchFamily="34" charset="-122"/>
                </a:rPr>
                <a:t>NFC</a:t>
              </a:r>
              <a:r>
                <a:rPr lang="zh-CN" altLang="en-US" sz="1200" dirty="0" smtClean="0">
                  <a:solidFill>
                    <a:schemeClr val="bg1"/>
                  </a:solidFill>
                  <a:latin typeface="微软雅黑" pitchFamily="34" charset="-122"/>
                  <a:ea typeface="微软雅黑" pitchFamily="34" charset="-122"/>
                </a:rPr>
                <a:t>功能替代卡的功能</a:t>
              </a:r>
              <a:endParaRPr lang="en-US" sz="1200" b="1" dirty="0">
                <a:solidFill>
                  <a:schemeClr val="bg1"/>
                </a:solidFill>
                <a:latin typeface="微软雅黑" pitchFamily="34" charset="-122"/>
                <a:ea typeface="微软雅黑" pitchFamily="34" charset="-122"/>
              </a:endParaRPr>
            </a:p>
          </p:txBody>
        </p:sp>
      </p:grpSp>
      <p:grpSp>
        <p:nvGrpSpPr>
          <p:cNvPr id="11" name="Group 173"/>
          <p:cNvGrpSpPr/>
          <p:nvPr/>
        </p:nvGrpSpPr>
        <p:grpSpPr>
          <a:xfrm>
            <a:off x="4798706" y="3290128"/>
            <a:ext cx="2078345" cy="586144"/>
            <a:chOff x="8198838" y="3829029"/>
            <a:chExt cx="2078345" cy="586144"/>
          </a:xfrm>
        </p:grpSpPr>
        <p:sp>
          <p:nvSpPr>
            <p:cNvPr id="175" name="TextBox 174"/>
            <p:cNvSpPr txBox="1"/>
            <p:nvPr/>
          </p:nvSpPr>
          <p:spPr>
            <a:xfrm>
              <a:off x="8198838" y="3829029"/>
              <a:ext cx="1217000"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在线充值</a:t>
              </a:r>
              <a:endParaRPr lang="id-ID" sz="2000" b="1" dirty="0">
                <a:solidFill>
                  <a:schemeClr val="bg1"/>
                </a:solidFill>
                <a:latin typeface="微软雅黑" pitchFamily="34" charset="-122"/>
                <a:ea typeface="微软雅黑" pitchFamily="34" charset="-122"/>
              </a:endParaRPr>
            </a:p>
          </p:txBody>
        </p:sp>
        <p:sp>
          <p:nvSpPr>
            <p:cNvPr id="176" name="TextBox 175"/>
            <p:cNvSpPr txBox="1"/>
            <p:nvPr/>
          </p:nvSpPr>
          <p:spPr>
            <a:xfrm>
              <a:off x="8198839" y="4138174"/>
              <a:ext cx="2078344" cy="276999"/>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可实现在线充值</a:t>
              </a:r>
              <a:endParaRPr lang="en-US" altLang="en-US" sz="1200" dirty="0">
                <a:solidFill>
                  <a:schemeClr val="bg1"/>
                </a:solidFill>
                <a:latin typeface="微软雅黑" pitchFamily="34" charset="-122"/>
                <a:ea typeface="微软雅黑" pitchFamily="34" charset="-122"/>
              </a:endParaRPr>
            </a:p>
          </p:txBody>
        </p:sp>
      </p:grpSp>
      <p:grpSp>
        <p:nvGrpSpPr>
          <p:cNvPr id="12" name="Group 176"/>
          <p:cNvGrpSpPr/>
          <p:nvPr/>
        </p:nvGrpSpPr>
        <p:grpSpPr>
          <a:xfrm>
            <a:off x="4798706" y="4140250"/>
            <a:ext cx="2202425" cy="940087"/>
            <a:chOff x="8198838" y="3829029"/>
            <a:chExt cx="2202425" cy="940087"/>
          </a:xfrm>
        </p:grpSpPr>
        <p:sp>
          <p:nvSpPr>
            <p:cNvPr id="178" name="TextBox 177"/>
            <p:cNvSpPr txBox="1"/>
            <p:nvPr/>
          </p:nvSpPr>
          <p:spPr>
            <a:xfrm>
              <a:off x="8198838" y="3829029"/>
              <a:ext cx="1217000"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应用场景</a:t>
              </a:r>
              <a:endParaRPr lang="id-ID" sz="2000" b="1" dirty="0">
                <a:solidFill>
                  <a:schemeClr val="bg1"/>
                </a:solidFill>
                <a:latin typeface="微软雅黑" pitchFamily="34" charset="-122"/>
                <a:ea typeface="微软雅黑" pitchFamily="34" charset="-122"/>
              </a:endParaRPr>
            </a:p>
          </p:txBody>
        </p:sp>
        <p:sp>
          <p:nvSpPr>
            <p:cNvPr id="179" name="TextBox 178"/>
            <p:cNvSpPr txBox="1"/>
            <p:nvPr/>
          </p:nvSpPr>
          <p:spPr>
            <a:xfrm>
              <a:off x="8198839" y="4138174"/>
              <a:ext cx="2202424" cy="630942"/>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交通、支付、门禁、身份识别</a:t>
              </a:r>
              <a:endParaRPr lang="en-US" altLang="zh-CN" sz="1200" dirty="0" smtClean="0">
                <a:solidFill>
                  <a:schemeClr val="bg1"/>
                </a:solidFill>
                <a:latin typeface="微软雅黑" pitchFamily="34" charset="-122"/>
                <a:ea typeface="微软雅黑" pitchFamily="34" charset="-122"/>
              </a:endParaRPr>
            </a:p>
            <a:p>
              <a:r>
                <a:rPr lang="zh-CN" altLang="en-US" sz="1200" dirty="0" smtClean="0">
                  <a:solidFill>
                    <a:schemeClr val="bg1"/>
                  </a:solidFill>
                  <a:latin typeface="微软雅黑" pitchFamily="34" charset="-122"/>
                  <a:ea typeface="微软雅黑" pitchFamily="34" charset="-122"/>
                </a:rPr>
                <a:t>考勤、票务等等</a:t>
              </a:r>
              <a:endParaRPr lang="en-US" altLang="zh-CN" sz="1200" dirty="0" smtClean="0">
                <a:solidFill>
                  <a:schemeClr val="bg1"/>
                </a:solidFill>
                <a:latin typeface="微软雅黑" pitchFamily="34" charset="-122"/>
                <a:ea typeface="微软雅黑" pitchFamily="34" charset="-122"/>
              </a:endParaRPr>
            </a:p>
            <a:p>
              <a:endParaRPr lang="en-US" sz="1100" b="1" dirty="0">
                <a:solidFill>
                  <a:schemeClr val="bg1"/>
                </a:solidFill>
              </a:endParaRPr>
            </a:p>
          </p:txBody>
        </p:sp>
      </p:grpSp>
      <p:grpSp>
        <p:nvGrpSpPr>
          <p:cNvPr id="13" name="Group 179"/>
          <p:cNvGrpSpPr/>
          <p:nvPr/>
        </p:nvGrpSpPr>
        <p:grpSpPr>
          <a:xfrm>
            <a:off x="4798706" y="5010639"/>
            <a:ext cx="2202425" cy="770810"/>
            <a:chOff x="8198838" y="3829029"/>
            <a:chExt cx="2202425" cy="770810"/>
          </a:xfrm>
        </p:grpSpPr>
        <p:sp>
          <p:nvSpPr>
            <p:cNvPr id="181" name="TextBox 180"/>
            <p:cNvSpPr txBox="1"/>
            <p:nvPr/>
          </p:nvSpPr>
          <p:spPr>
            <a:xfrm>
              <a:off x="8198838" y="3829029"/>
              <a:ext cx="700833"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交互</a:t>
              </a:r>
              <a:endParaRPr lang="id-ID" sz="2000" b="1" dirty="0">
                <a:solidFill>
                  <a:schemeClr val="bg1"/>
                </a:solidFill>
                <a:latin typeface="微软雅黑" pitchFamily="34" charset="-122"/>
                <a:ea typeface="微软雅黑" pitchFamily="34" charset="-122"/>
              </a:endParaRPr>
            </a:p>
          </p:txBody>
        </p:sp>
        <p:sp>
          <p:nvSpPr>
            <p:cNvPr id="182" name="TextBox 181"/>
            <p:cNvSpPr txBox="1"/>
            <p:nvPr/>
          </p:nvSpPr>
          <p:spPr>
            <a:xfrm>
              <a:off x="8198838" y="4138174"/>
              <a:ext cx="2202425" cy="461665"/>
            </a:xfrm>
            <a:prstGeom prst="rect">
              <a:avLst/>
            </a:prstGeom>
            <a:noFill/>
          </p:spPr>
          <p:txBody>
            <a:bodyPr wrap="square" rtlCol="0">
              <a:spAutoFit/>
            </a:bodyPr>
            <a:lstStyle/>
            <a:p>
              <a:r>
                <a:rPr lang="zh-CN" altLang="en-US" sz="1200" dirty="0" smtClean="0">
                  <a:solidFill>
                    <a:schemeClr val="bg1"/>
                  </a:solidFill>
                  <a:latin typeface="微软雅黑" pitchFamily="34" charset="-122"/>
                  <a:ea typeface="微软雅黑" pitchFamily="34" charset="-122"/>
                </a:rPr>
                <a:t>与终端机具交互迅速</a:t>
              </a:r>
              <a:endParaRPr lang="en-US" altLang="zh-CN" sz="1200" dirty="0" smtClean="0">
                <a:solidFill>
                  <a:schemeClr val="bg1"/>
                </a:solidFill>
                <a:latin typeface="微软雅黑" pitchFamily="34" charset="-122"/>
                <a:ea typeface="微软雅黑" pitchFamily="34" charset="-122"/>
              </a:endParaRPr>
            </a:p>
            <a:p>
              <a:r>
                <a:rPr lang="zh-CN" altLang="en-US" sz="1200" dirty="0" smtClean="0">
                  <a:solidFill>
                    <a:schemeClr val="bg1"/>
                  </a:solidFill>
                  <a:latin typeface="微软雅黑" pitchFamily="34" charset="-122"/>
                  <a:ea typeface="微软雅黑" pitchFamily="34" charset="-122"/>
                </a:rPr>
                <a:t>安全、便捷</a:t>
              </a:r>
              <a:endParaRPr lang="en-US" altLang="en-US" sz="1200" dirty="0">
                <a:solidFill>
                  <a:schemeClr val="bg1"/>
                </a:solidFill>
                <a:latin typeface="微软雅黑" pitchFamily="34" charset="-122"/>
                <a:ea typeface="微软雅黑" pitchFamily="34" charset="-122"/>
              </a:endParaRPr>
            </a:p>
          </p:txBody>
        </p:sp>
      </p:grpSp>
      <p:sp>
        <p:nvSpPr>
          <p:cNvPr id="183" name="TextBox 182"/>
          <p:cNvSpPr txBox="1"/>
          <p:nvPr/>
        </p:nvSpPr>
        <p:spPr>
          <a:xfrm>
            <a:off x="7240140" y="2824159"/>
            <a:ext cx="4374105" cy="3043525"/>
          </a:xfrm>
          <a:prstGeom prst="rect">
            <a:avLst/>
          </a:prstGeom>
          <a:noFill/>
        </p:spPr>
        <p:txBody>
          <a:bodyPr wrap="square" rtlCol="0">
            <a:spAutoFit/>
          </a:bodyPr>
          <a:lstStyle/>
          <a:p>
            <a:pPr algn="just">
              <a:lnSpc>
                <a:spcPct val="200000"/>
              </a:lnSpc>
            </a:pPr>
            <a:r>
              <a:rPr lang="en-US" altLang="zh-CN" sz="1400" dirty="0" smtClean="0">
                <a:solidFill>
                  <a:schemeClr val="bg1">
                    <a:lumMod val="95000"/>
                  </a:schemeClr>
                </a:solidFill>
                <a:latin typeface="微软雅黑" pitchFamily="34" charset="-122"/>
                <a:ea typeface="微软雅黑" pitchFamily="34" charset="-122"/>
              </a:rPr>
              <a:t>2015</a:t>
            </a:r>
            <a:r>
              <a:rPr lang="zh-CN" altLang="en-US" sz="1400" dirty="0" smtClean="0">
                <a:solidFill>
                  <a:schemeClr val="bg1">
                    <a:lumMod val="95000"/>
                  </a:schemeClr>
                </a:solidFill>
                <a:latin typeface="微软雅黑" pitchFamily="34" charset="-122"/>
                <a:ea typeface="微软雅黑" pitchFamily="34" charset="-122"/>
              </a:rPr>
              <a:t>年，与合作伙伴深圳通电商共同为深圳通用户量身打造了一款手机</a:t>
            </a:r>
            <a:r>
              <a:rPr lang="en-US" altLang="zh-CN" sz="1400" dirty="0" smtClean="0">
                <a:solidFill>
                  <a:schemeClr val="bg1">
                    <a:lumMod val="95000"/>
                  </a:schemeClr>
                </a:solidFill>
                <a:latin typeface="微软雅黑" pitchFamily="34" charset="-122"/>
                <a:ea typeface="微软雅黑" pitchFamily="34" charset="-122"/>
              </a:rPr>
              <a:t>APP——“</a:t>
            </a:r>
            <a:r>
              <a:rPr lang="zh-CN" altLang="en-US" sz="1400" dirty="0" smtClean="0">
                <a:solidFill>
                  <a:schemeClr val="bg1">
                    <a:lumMod val="95000"/>
                  </a:schemeClr>
                </a:solidFill>
                <a:latin typeface="微软雅黑" pitchFamily="34" charset="-122"/>
                <a:ea typeface="微软雅黑" pitchFamily="34" charset="-122"/>
              </a:rPr>
              <a:t>鹏淘”，它是深圳通服务掌上营业厅，用户在带有</a:t>
            </a:r>
            <a:r>
              <a:rPr lang="en-US" altLang="zh-CN" sz="1400" dirty="0" smtClean="0">
                <a:solidFill>
                  <a:schemeClr val="bg1">
                    <a:lumMod val="95000"/>
                  </a:schemeClr>
                </a:solidFill>
                <a:latin typeface="微软雅黑" pitchFamily="34" charset="-122"/>
                <a:ea typeface="微软雅黑" pitchFamily="34" charset="-122"/>
              </a:rPr>
              <a:t>NFC</a:t>
            </a:r>
            <a:r>
              <a:rPr lang="zh-CN" altLang="en-US" sz="1400" dirty="0" smtClean="0">
                <a:solidFill>
                  <a:schemeClr val="bg1">
                    <a:lumMod val="95000"/>
                  </a:schemeClr>
                </a:solidFill>
                <a:latin typeface="微软雅黑" pitchFamily="34" charset="-122"/>
                <a:ea typeface="微软雅黑" pitchFamily="34" charset="-122"/>
              </a:rPr>
              <a:t>功能的手机上通过“鹏淘”</a:t>
            </a:r>
            <a:r>
              <a:rPr lang="en-US" altLang="zh-CN" sz="1400" dirty="0" smtClean="0">
                <a:solidFill>
                  <a:schemeClr val="bg1">
                    <a:lumMod val="95000"/>
                  </a:schemeClr>
                </a:solidFill>
                <a:latin typeface="微软雅黑" pitchFamily="34" charset="-122"/>
                <a:ea typeface="微软雅黑" pitchFamily="34" charset="-122"/>
              </a:rPr>
              <a:t>APP</a:t>
            </a:r>
            <a:r>
              <a:rPr lang="zh-CN" altLang="en-US" sz="1400" dirty="0" smtClean="0">
                <a:solidFill>
                  <a:schemeClr val="bg1">
                    <a:lumMod val="95000"/>
                  </a:schemeClr>
                </a:solidFill>
                <a:latin typeface="微软雅黑" pitchFamily="34" charset="-122"/>
                <a:ea typeface="微软雅黑" pitchFamily="34" charset="-122"/>
              </a:rPr>
              <a:t>可以实现深圳通空中发卡，充值、查询和消费，除此之外，它还集成了公共交通出行查询、本地便民服务等增值服务功能。截止目前，稳定使用用户已接近一百万人</a:t>
            </a:r>
            <a:endParaRPr lang="id-ID" sz="1400" dirty="0">
              <a:solidFill>
                <a:schemeClr val="bg1">
                  <a:lumMod val="95000"/>
                </a:schemeClr>
              </a:solidFill>
              <a:latin typeface="微软雅黑" pitchFamily="34" charset="-122"/>
              <a:ea typeface="微软雅黑" pitchFamily="34" charset="-122"/>
            </a:endParaRPr>
          </a:p>
        </p:txBody>
      </p:sp>
      <p:pic>
        <p:nvPicPr>
          <p:cNvPr id="53" name="图片 5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pic>
        <p:nvPicPr>
          <p:cNvPr id="54" name="Picture 1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95" y="1565902"/>
            <a:ext cx="2503654" cy="5032790"/>
          </a:xfrm>
          <a:prstGeom prst="rect">
            <a:avLst/>
          </a:prstGeom>
          <a:effectLst>
            <a:outerShdw blurRad="114300" dist="177800" dir="2700000" algn="tl" rotWithShape="0">
              <a:prstClr val="black">
                <a:alpha val="20000"/>
              </a:prstClr>
            </a:outerShdw>
          </a:effectLst>
        </p:spPr>
      </p:pic>
      <p:sp>
        <p:nvSpPr>
          <p:cNvPr id="59" name="TextBox 58"/>
          <p:cNvSpPr txBox="1"/>
          <p:nvPr/>
        </p:nvSpPr>
        <p:spPr>
          <a:xfrm>
            <a:off x="4807333" y="680759"/>
            <a:ext cx="2236511"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手机空发</a:t>
            </a:r>
            <a:endParaRPr lang="en-US" altLang="en-US" sz="4000" dirty="0">
              <a:solidFill>
                <a:schemeClr val="bg1"/>
              </a:solidFill>
              <a:latin typeface="微软雅黑" pitchFamily="34" charset="-122"/>
              <a:ea typeface="微软雅黑" pitchFamily="34" charset="-122"/>
            </a:endParaRPr>
          </a:p>
        </p:txBody>
      </p:sp>
      <p:sp>
        <p:nvSpPr>
          <p:cNvPr id="60" name="TextBox 59"/>
          <p:cNvSpPr txBox="1"/>
          <p:nvPr/>
        </p:nvSpPr>
        <p:spPr>
          <a:xfrm>
            <a:off x="4149629" y="1417488"/>
            <a:ext cx="3570209"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已成功应用于鹏淘深圳通</a:t>
            </a:r>
            <a:endParaRPr lang="en-US" altLang="en-US" sz="2400" dirty="0">
              <a:solidFill>
                <a:schemeClr val="bg1">
                  <a:lumMod val="65000"/>
                </a:schemeClr>
              </a:solidFill>
              <a:latin typeface="微软雅黑" pitchFamily="34" charset="-122"/>
              <a:ea typeface="微软雅黑" pitchFamily="34" charset="-122"/>
            </a:endParaRPr>
          </a:p>
        </p:txBody>
      </p:sp>
      <p:sp>
        <p:nvSpPr>
          <p:cNvPr id="61" name="TextBox 60"/>
          <p:cNvSpPr txBox="1"/>
          <p:nvPr/>
        </p:nvSpPr>
        <p:spPr>
          <a:xfrm>
            <a:off x="7222650" y="2375113"/>
            <a:ext cx="1415772"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应用示例</a:t>
            </a:r>
            <a:endParaRPr lang="en-US" altLang="en-US" sz="2400" dirty="0">
              <a:solidFill>
                <a:schemeClr val="bg1">
                  <a:lumMod val="6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0191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573" y="680759"/>
            <a:ext cx="5827236"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基于互联网的移动端平台</a:t>
            </a:r>
            <a:endParaRPr lang="en-US" altLang="en-US" sz="4000" dirty="0">
              <a:solidFill>
                <a:schemeClr val="bg1"/>
              </a:solidFill>
              <a:latin typeface="微软雅黑" pitchFamily="34" charset="-122"/>
              <a:ea typeface="微软雅黑" pitchFamily="34" charset="-122"/>
            </a:endParaRPr>
          </a:p>
        </p:txBody>
      </p:sp>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44" name="TextBox 143"/>
          <p:cNvSpPr txBox="1"/>
          <p:nvPr/>
        </p:nvSpPr>
        <p:spPr>
          <a:xfrm>
            <a:off x="5145269" y="1774199"/>
            <a:ext cx="3234519"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用户端</a:t>
            </a:r>
            <a:endParaRPr lang="zh-CN" altLang="en-US" sz="3200" b="1" dirty="0">
              <a:solidFill>
                <a:schemeClr val="bg1"/>
              </a:solidFill>
              <a:latin typeface="微软雅黑" pitchFamily="34" charset="-122"/>
              <a:ea typeface="微软雅黑" pitchFamily="34" charset="-122"/>
            </a:endParaRPr>
          </a:p>
        </p:txBody>
      </p:sp>
      <p:sp>
        <p:nvSpPr>
          <p:cNvPr id="145" name="TextBox 144"/>
          <p:cNvSpPr txBox="1"/>
          <p:nvPr/>
        </p:nvSpPr>
        <p:spPr>
          <a:xfrm>
            <a:off x="3179975" y="2511174"/>
            <a:ext cx="5418161" cy="1705403"/>
          </a:xfrm>
          <a:prstGeom prst="rect">
            <a:avLst/>
          </a:prstGeom>
          <a:noFill/>
        </p:spPr>
        <p:txBody>
          <a:bodyPr wrap="square" rtlCol="0">
            <a:spAutoFit/>
          </a:bodyPr>
          <a:lstStyle/>
          <a:p>
            <a:pPr algn="ctr">
              <a:lnSpc>
                <a:spcPct val="150000"/>
              </a:lnSpc>
            </a:pPr>
            <a:r>
              <a:rPr lang="zh-CN" altLang="en-US" dirty="0" smtClean="0">
                <a:solidFill>
                  <a:schemeClr val="bg1"/>
                </a:solidFill>
                <a:latin typeface="微软雅黑" pitchFamily="34" charset="-122"/>
                <a:ea typeface="微软雅黑" pitchFamily="34" charset="-122"/>
              </a:rPr>
              <a:t>基础功能：充值、挂失、补卡；</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同时，用户可以在移动端平台进行实名登记</a:t>
            </a:r>
            <a:endParaRPr lang="en-US" altLang="zh-CN" dirty="0" smtClean="0">
              <a:solidFill>
                <a:schemeClr val="bg1"/>
              </a:solidFill>
              <a:latin typeface="微软雅黑" pitchFamily="34" charset="-122"/>
              <a:ea typeface="微软雅黑" pitchFamily="34" charset="-122"/>
            </a:endParaRPr>
          </a:p>
          <a:p>
            <a:pPr algn="ctr">
              <a:lnSpc>
                <a:spcPct val="150000"/>
              </a:lnSpc>
            </a:pPr>
            <a:endParaRPr lang="en-US" altLang="zh-CN" dirty="0" smtClean="0">
              <a:solidFill>
                <a:schemeClr val="bg1"/>
              </a:solidFill>
              <a:latin typeface="微软雅黑" pitchFamily="34" charset="-122"/>
              <a:ea typeface="微软雅黑" pitchFamily="34" charset="-122"/>
            </a:endParaRPr>
          </a:p>
          <a:p>
            <a:pPr algn="ctr">
              <a:lnSpc>
                <a:spcPct val="150000"/>
              </a:lnSpc>
            </a:pPr>
            <a:endParaRPr lang="zh-CN" altLang="en-US" dirty="0">
              <a:solidFill>
                <a:schemeClr val="bg1"/>
              </a:solidFill>
              <a:latin typeface="微软雅黑" pitchFamily="34" charset="-122"/>
              <a:ea typeface="微软雅黑" pitchFamily="34" charset="-122"/>
            </a:endParaRPr>
          </a:p>
        </p:txBody>
      </p:sp>
      <p:sp>
        <p:nvSpPr>
          <p:cNvPr id="152" name="矩形 151"/>
          <p:cNvSpPr/>
          <p:nvPr/>
        </p:nvSpPr>
        <p:spPr>
          <a:xfrm>
            <a:off x="3578794" y="3394455"/>
            <a:ext cx="4570482" cy="874407"/>
          </a:xfrm>
          <a:prstGeom prst="rect">
            <a:avLst/>
          </a:prstGeom>
        </p:spPr>
        <p:txBody>
          <a:bodyPr wrap="none">
            <a:spAutoFit/>
          </a:bodyPr>
          <a:lstStyle/>
          <a:p>
            <a:pPr algn="ctr">
              <a:lnSpc>
                <a:spcPct val="150000"/>
              </a:lnSpc>
            </a:pPr>
            <a:r>
              <a:rPr lang="zh-CN" altLang="en-US" dirty="0" smtClean="0">
                <a:solidFill>
                  <a:schemeClr val="bg1"/>
                </a:solidFill>
                <a:latin typeface="微软雅黑" pitchFamily="34" charset="-122"/>
                <a:ea typeface="微软雅黑" pitchFamily="34" charset="-122"/>
              </a:rPr>
              <a:t>其他功能：</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优惠卡券获取、积分获取、会员卡线上集成</a:t>
            </a:r>
            <a:endParaRPr lang="zh-CN" altLang="en-US" dirty="0">
              <a:solidFill>
                <a:schemeClr val="bg1"/>
              </a:solidFill>
              <a:latin typeface="微软雅黑" pitchFamily="34" charset="-122"/>
              <a:ea typeface="微软雅黑" pitchFamily="34" charset="-122"/>
            </a:endParaRPr>
          </a:p>
        </p:txBody>
      </p:sp>
      <p:pic>
        <p:nvPicPr>
          <p:cNvPr id="186370" name="Picture 2" descr="http://attachment1.tgbusdata.cn/v2/thumb/jpg/REM0Qiw1ODAsMTAwLDQsMywxLC0xLDAscms1MA==/u/android.tgbus.com/xiaomi/UploadFiles_8974/201202/20120227180357804.jpg"/>
          <p:cNvPicPr>
            <a:picLocks noChangeAspect="1" noChangeArrowheads="1"/>
          </p:cNvPicPr>
          <p:nvPr/>
        </p:nvPicPr>
        <p:blipFill>
          <a:blip r:embed="rId4"/>
          <a:srcRect/>
          <a:stretch>
            <a:fillRect/>
          </a:stretch>
        </p:blipFill>
        <p:spPr bwMode="auto">
          <a:xfrm>
            <a:off x="3772280" y="4469642"/>
            <a:ext cx="952500" cy="952500"/>
          </a:xfrm>
          <a:prstGeom prst="rect">
            <a:avLst/>
          </a:prstGeom>
          <a:noFill/>
        </p:spPr>
      </p:pic>
      <p:pic>
        <p:nvPicPr>
          <p:cNvPr id="186372" name="Picture 4" descr="http://img.taopic.com/uploads/allimg/140427/235020-14042F43P435.jpg"/>
          <p:cNvPicPr>
            <a:picLocks noChangeAspect="1" noChangeArrowheads="1"/>
          </p:cNvPicPr>
          <p:nvPr/>
        </p:nvPicPr>
        <p:blipFill>
          <a:blip r:embed="rId5" cstate="print"/>
          <a:srcRect/>
          <a:stretch>
            <a:fillRect/>
          </a:stretch>
        </p:blipFill>
        <p:spPr bwMode="auto">
          <a:xfrm>
            <a:off x="7075037" y="4453089"/>
            <a:ext cx="977050" cy="978720"/>
          </a:xfrm>
          <a:prstGeom prst="rect">
            <a:avLst/>
          </a:prstGeom>
          <a:noFill/>
        </p:spPr>
      </p:pic>
      <p:pic>
        <p:nvPicPr>
          <p:cNvPr id="186374" name="Picture 6" descr="http://img.25pp.com/uploadfile/soft/images/2014/1208/20141208081841245.jpg"/>
          <p:cNvPicPr>
            <a:picLocks noChangeAspect="1" noChangeArrowheads="1"/>
          </p:cNvPicPr>
          <p:nvPr/>
        </p:nvPicPr>
        <p:blipFill>
          <a:blip r:embed="rId6" cstate="print"/>
          <a:srcRect/>
          <a:stretch>
            <a:fillRect/>
          </a:stretch>
        </p:blipFill>
        <p:spPr bwMode="auto">
          <a:xfrm>
            <a:off x="5437307" y="4465637"/>
            <a:ext cx="925229" cy="925229"/>
          </a:xfrm>
          <a:prstGeom prst="rect">
            <a:avLst/>
          </a:prstGeom>
          <a:noFill/>
        </p:spPr>
      </p:pic>
    </p:spTree>
    <p:extLst>
      <p:ext uri="{BB962C8B-B14F-4D97-AF65-F5344CB8AC3E}">
        <p14:creationId xmlns:p14="http://schemas.microsoft.com/office/powerpoint/2010/main" val="351444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573" y="680759"/>
            <a:ext cx="5827236"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基于互联网的移动端平台</a:t>
            </a:r>
            <a:endParaRPr lang="en-US" altLang="en-US" sz="4000" dirty="0">
              <a:solidFill>
                <a:schemeClr val="bg1"/>
              </a:solidFill>
              <a:latin typeface="微软雅黑" pitchFamily="34" charset="-122"/>
              <a:ea typeface="微软雅黑" pitchFamily="34" charset="-122"/>
            </a:endParaRPr>
          </a:p>
        </p:txBody>
      </p:sp>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53" name="TextBox 152"/>
          <p:cNvSpPr txBox="1"/>
          <p:nvPr/>
        </p:nvSpPr>
        <p:spPr>
          <a:xfrm>
            <a:off x="5379524" y="1626348"/>
            <a:ext cx="3234519"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商户端</a:t>
            </a:r>
            <a:endParaRPr lang="zh-CN" altLang="en-US" sz="3200" b="1" dirty="0">
              <a:solidFill>
                <a:schemeClr val="bg1"/>
              </a:solidFill>
              <a:latin typeface="微软雅黑" pitchFamily="34" charset="-122"/>
              <a:ea typeface="微软雅黑" pitchFamily="34" charset="-122"/>
            </a:endParaRPr>
          </a:p>
        </p:txBody>
      </p:sp>
      <p:sp>
        <p:nvSpPr>
          <p:cNvPr id="154" name="TextBox 153"/>
          <p:cNvSpPr txBox="1"/>
          <p:nvPr/>
        </p:nvSpPr>
        <p:spPr>
          <a:xfrm>
            <a:off x="2404278" y="2376971"/>
            <a:ext cx="7340206" cy="1754326"/>
          </a:xfrm>
          <a:prstGeom prst="rect">
            <a:avLst/>
          </a:prstGeom>
          <a:noFill/>
        </p:spPr>
        <p:txBody>
          <a:bodyPr wrap="square" rtlCol="0">
            <a:spAutoFit/>
          </a:bodyPr>
          <a:lstStyle/>
          <a:p>
            <a:pPr algn="ctr">
              <a:lnSpc>
                <a:spcPct val="150000"/>
              </a:lnSpc>
            </a:pPr>
            <a:r>
              <a:rPr lang="zh-CN" altLang="en-US" dirty="0" smtClean="0">
                <a:solidFill>
                  <a:schemeClr val="bg1"/>
                </a:solidFill>
                <a:latin typeface="微软雅黑" pitchFamily="34" charset="-122"/>
                <a:ea typeface="微软雅黑" pitchFamily="34" charset="-122"/>
              </a:rPr>
              <a:t>基础功能：对账及结算</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商户可查看具体消费金额明细</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以月结或日结的形式与商户进行结算</a:t>
            </a:r>
            <a:endParaRPr lang="en-US" altLang="zh-CN" dirty="0" smtClean="0">
              <a:solidFill>
                <a:schemeClr val="bg1"/>
              </a:solidFill>
              <a:latin typeface="微软雅黑" pitchFamily="34" charset="-122"/>
              <a:ea typeface="微软雅黑" pitchFamily="34" charset="-122"/>
            </a:endParaRPr>
          </a:p>
          <a:p>
            <a:pPr algn="ctr">
              <a:lnSpc>
                <a:spcPct val="150000"/>
              </a:lnSpc>
            </a:pPr>
            <a:endParaRPr lang="en-US" altLang="zh-CN" dirty="0" smtClean="0">
              <a:solidFill>
                <a:schemeClr val="bg1"/>
              </a:solidFill>
              <a:latin typeface="微软雅黑" pitchFamily="34" charset="-122"/>
              <a:ea typeface="微软雅黑" pitchFamily="34" charset="-122"/>
            </a:endParaRPr>
          </a:p>
          <a:p>
            <a:pPr algn="ctr">
              <a:lnSpc>
                <a:spcPct val="150000"/>
              </a:lnSpc>
            </a:pPr>
            <a:endParaRPr lang="zh-CN" altLang="en-US" dirty="0">
              <a:solidFill>
                <a:schemeClr val="bg1"/>
              </a:solidFill>
              <a:latin typeface="微软雅黑" pitchFamily="34" charset="-122"/>
              <a:ea typeface="微软雅黑" pitchFamily="34" charset="-122"/>
            </a:endParaRPr>
          </a:p>
        </p:txBody>
      </p:sp>
      <p:graphicFrame>
        <p:nvGraphicFramePr>
          <p:cNvPr id="23" name="表格 22"/>
          <p:cNvGraphicFramePr>
            <a:graphicFrameLocks noGrp="1"/>
          </p:cNvGraphicFramePr>
          <p:nvPr>
            <p:extLst/>
          </p:nvPr>
        </p:nvGraphicFramePr>
        <p:xfrm>
          <a:off x="1629944" y="3290502"/>
          <a:ext cx="8352925" cy="3142035"/>
        </p:xfrm>
        <a:graphic>
          <a:graphicData uri="http://schemas.openxmlformats.org/drawingml/2006/table">
            <a:tbl>
              <a:tblPr/>
              <a:tblGrid>
                <a:gridCol w="648069">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gridCol w="1080120">
                  <a:extLst>
                    <a:ext uri="{9D8B030D-6E8A-4147-A177-3AD203B41FA5}">
                      <a16:colId xmlns:a16="http://schemas.microsoft.com/office/drawing/2014/main" val="20006"/>
                    </a:ext>
                  </a:extLst>
                </a:gridCol>
              </a:tblGrid>
              <a:tr h="408951">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序号</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时间</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操作</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金额</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费率</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支付手续费</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状态</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mpd="sng">
                      <a:solidFill>
                        <a:srgbClr val="ADA57A"/>
                      </a:solidFill>
                      <a:prstDash val="soli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1</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en-US" altLang="zh-CN" dirty="0" smtClean="0">
                          <a:solidFill>
                            <a:schemeClr val="bg1"/>
                          </a:solidFill>
                          <a:latin typeface="Microsoft JhengHei UI" panose="020B0604030504040204" pitchFamily="34" charset="-120"/>
                          <a:ea typeface="Microsoft JhengHei UI" panose="020B0604030504040204" pitchFamily="34" charset="-120"/>
                        </a:rPr>
                        <a:t>2014-09-01</a:t>
                      </a:r>
                      <a:r>
                        <a:rPr lang="zh-CN" altLang="en-US" dirty="0" smtClean="0">
                          <a:solidFill>
                            <a:schemeClr val="bg1"/>
                          </a:solidFill>
                          <a:latin typeface="Microsoft JhengHei UI" panose="020B0604030504040204" pitchFamily="34" charset="-120"/>
                          <a:ea typeface="Microsoft JhengHei UI" panose="020B0604030504040204" pitchFamily="34" charset="-120"/>
                        </a:rPr>
                        <a:t>  </a:t>
                      </a:r>
                      <a:r>
                        <a:rPr lang="en-US" altLang="zh-CN" dirty="0" smtClean="0">
                          <a:solidFill>
                            <a:schemeClr val="bg1"/>
                          </a:solidFill>
                          <a:latin typeface="Microsoft JhengHei UI" panose="020B0604030504040204" pitchFamily="34" charset="-120"/>
                          <a:ea typeface="Microsoft JhengHei UI" panose="020B0604030504040204" pitchFamily="34" charset="-120"/>
                        </a:rPr>
                        <a:t>08:15:00</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消费</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20.3</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0.3%</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0.0609</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未结算</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2</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2014-09-01</a:t>
                      </a:r>
                      <a:r>
                        <a:rPr lang="zh-CN" altLang="en-US" dirty="0" smtClean="0">
                          <a:solidFill>
                            <a:schemeClr val="bg1"/>
                          </a:solidFill>
                          <a:latin typeface="Microsoft JhengHei UI" panose="020B0604030504040204" pitchFamily="34" charset="-120"/>
                          <a:ea typeface="Microsoft JhengHei UI" panose="020B0604030504040204" pitchFamily="34" charset="-120"/>
                        </a:rPr>
                        <a:t>  </a:t>
                      </a:r>
                      <a:r>
                        <a:rPr lang="en-US" altLang="zh-CN" dirty="0" smtClean="0">
                          <a:solidFill>
                            <a:schemeClr val="bg1"/>
                          </a:solidFill>
                          <a:latin typeface="Microsoft JhengHei UI" panose="020B0604030504040204" pitchFamily="34" charset="-120"/>
                          <a:ea typeface="Microsoft JhengHei UI" panose="020B0604030504040204" pitchFamily="34" charset="-120"/>
                        </a:rPr>
                        <a:t>08:18:00</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消费</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13.8</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0.3%</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0.0414</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未结算</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3</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2014-09-01</a:t>
                      </a:r>
                      <a:r>
                        <a:rPr lang="zh-CN" altLang="en-US" dirty="0" smtClean="0">
                          <a:solidFill>
                            <a:schemeClr val="bg1"/>
                          </a:solidFill>
                          <a:latin typeface="Microsoft JhengHei UI" panose="020B0604030504040204" pitchFamily="34" charset="-120"/>
                          <a:ea typeface="Microsoft JhengHei UI" panose="020B0604030504040204" pitchFamily="34" charset="-120"/>
                        </a:rPr>
                        <a:t>  </a:t>
                      </a:r>
                      <a:r>
                        <a:rPr lang="en-US" altLang="zh-CN" dirty="0" smtClean="0">
                          <a:solidFill>
                            <a:schemeClr val="bg1"/>
                          </a:solidFill>
                          <a:latin typeface="Microsoft JhengHei UI" panose="020B0604030504040204" pitchFamily="34" charset="-120"/>
                          <a:ea typeface="Microsoft JhengHei UI" panose="020B0604030504040204" pitchFamily="34" charset="-120"/>
                        </a:rPr>
                        <a:t>09:05:00</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消费</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18.5</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0.3%</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0.0555</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Microsoft JhengHei UI" panose="020B0604030504040204" pitchFamily="34" charset="-120"/>
                          <a:ea typeface="Microsoft JhengHei UI" panose="020B0604030504040204" pitchFamily="34" charset="-120"/>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4</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2014-09-01</a:t>
                      </a:r>
                      <a:r>
                        <a:rPr lang="zh-CN" altLang="en-US" dirty="0" smtClean="0">
                          <a:solidFill>
                            <a:schemeClr val="bg1"/>
                          </a:solidFill>
                          <a:latin typeface="Microsoft JhengHei UI" panose="020B0604030504040204" pitchFamily="34" charset="-120"/>
                          <a:ea typeface="Microsoft JhengHei UI" panose="020B0604030504040204" pitchFamily="34" charset="-120"/>
                        </a:rPr>
                        <a:t>  </a:t>
                      </a:r>
                      <a:r>
                        <a:rPr lang="en-US" altLang="zh-CN" dirty="0" smtClean="0">
                          <a:solidFill>
                            <a:schemeClr val="bg1"/>
                          </a:solidFill>
                          <a:latin typeface="Microsoft JhengHei UI" panose="020B0604030504040204" pitchFamily="34" charset="-120"/>
                          <a:ea typeface="Microsoft JhengHei UI" panose="020B0604030504040204" pitchFamily="34" charset="-120"/>
                        </a:rPr>
                        <a:t>09:15:00</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消费</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38.5</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0.3%</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0.1155</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Microsoft JhengHei UI" panose="020B0604030504040204" pitchFamily="34" charset="-120"/>
                          <a:ea typeface="Microsoft JhengHei UI" panose="020B0604030504040204" pitchFamily="34" charset="-120"/>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354606">
                <a:tc>
                  <a:txBody>
                    <a:bodyPr/>
                    <a:lstStyle/>
                    <a:p>
                      <a:pPr algn="ctr"/>
                      <a:r>
                        <a:rPr lang="en-US" altLang="zh-CN" dirty="0" smtClean="0">
                          <a:solidFill>
                            <a:schemeClr val="bg1"/>
                          </a:solidFill>
                          <a:latin typeface="Microsoft JhengHei UI" panose="020B0604030504040204" pitchFamily="34" charset="-120"/>
                          <a:ea typeface="Microsoft JhengHei UI" panose="020B0604030504040204" pitchFamily="34" charset="-120"/>
                        </a:rPr>
                        <a:t>5</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2014-09-01</a:t>
                      </a:r>
                      <a:r>
                        <a:rPr lang="zh-CN" altLang="en-US" dirty="0" smtClean="0">
                          <a:solidFill>
                            <a:schemeClr val="bg1"/>
                          </a:solidFill>
                          <a:latin typeface="Microsoft JhengHei UI" panose="020B0604030504040204" pitchFamily="34" charset="-120"/>
                          <a:ea typeface="Microsoft JhengHei UI" panose="020B0604030504040204" pitchFamily="34" charset="-120"/>
                        </a:rPr>
                        <a:t>  </a:t>
                      </a:r>
                      <a:r>
                        <a:rPr lang="en-US" altLang="zh-CN" dirty="0" smtClean="0">
                          <a:solidFill>
                            <a:schemeClr val="bg1"/>
                          </a:solidFill>
                          <a:latin typeface="Microsoft JhengHei UI" panose="020B0604030504040204" pitchFamily="34" charset="-120"/>
                          <a:ea typeface="Microsoft JhengHei UI" panose="020B0604030504040204" pitchFamily="34" charset="-120"/>
                        </a:rPr>
                        <a:t>08:19:00</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消费</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22</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0.3%</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0.066</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Microsoft JhengHei UI" panose="020B0604030504040204" pitchFamily="34" charset="-120"/>
                          <a:ea typeface="Microsoft JhengHei UI" panose="020B0604030504040204" pitchFamily="34" charset="-120"/>
                        </a:rPr>
                        <a:t>未结算</a:t>
                      </a:r>
                    </a:p>
                  </a:txBody>
                  <a:tcPr>
                    <a:lnL w="12700" cmpd="sng">
                      <a:solidFill>
                        <a:srgbClr val="ADA57A"/>
                      </a:solidFill>
                      <a:prstDash val="soli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r h="354606">
                <a:tc gridSpan="3">
                  <a:txBody>
                    <a:bodyPr/>
                    <a:lstStyle/>
                    <a:p>
                      <a:pPr algn="ctr"/>
                      <a:r>
                        <a:rPr lang="zh-CN" altLang="en-US" dirty="0" smtClean="0">
                          <a:solidFill>
                            <a:schemeClr val="bg1"/>
                          </a:solidFill>
                          <a:latin typeface="Microsoft JhengHei UI" panose="020B0604030504040204" pitchFamily="34" charset="-120"/>
                          <a:ea typeface="Microsoft JhengHei UI" panose="020B0604030504040204" pitchFamily="34" charset="-120"/>
                        </a:rPr>
                        <a:t>合计</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algn="ct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r"/>
                      <a:r>
                        <a:rPr lang="en-US" altLang="zh-CN" dirty="0" smtClean="0">
                          <a:solidFill>
                            <a:schemeClr val="bg1"/>
                          </a:solidFill>
                          <a:latin typeface="Microsoft JhengHei UI" panose="020B0604030504040204" pitchFamily="34" charset="-120"/>
                          <a:ea typeface="Microsoft JhengHei UI" panose="020B0604030504040204" pitchFamily="34" charset="-120"/>
                        </a:rPr>
                        <a:t>111.3</a:t>
                      </a: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Microsoft JhengHei UI" panose="020B0604030504040204" pitchFamily="34" charset="-120"/>
                          <a:ea typeface="Microsoft JhengHei UI" panose="020B0604030504040204" pitchFamily="34" charset="-120"/>
                        </a:rPr>
                        <a:t>0.334</a:t>
                      </a: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6"/>
                  </a:ext>
                </a:extLst>
              </a:tr>
              <a:tr h="354606">
                <a:tc gridSpan="3">
                  <a:txBody>
                    <a:bodyPr/>
                    <a:lstStyle/>
                    <a:p>
                      <a:pPr algn="ctr"/>
                      <a:r>
                        <a:rPr lang="zh-CN" altLang="en-US" dirty="0" smtClean="0">
                          <a:solidFill>
                            <a:srgbClr val="ADA57A"/>
                          </a:solidFill>
                          <a:latin typeface="Microsoft JhengHei UI" panose="020B0604030504040204" pitchFamily="34" charset="-120"/>
                          <a:ea typeface="Microsoft JhengHei UI" panose="020B0604030504040204" pitchFamily="34" charset="-120"/>
                        </a:rPr>
                        <a:t>核算收入</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r"/>
                      <a:r>
                        <a:rPr lang="en-US" altLang="zh-CN" dirty="0" smtClean="0">
                          <a:solidFill>
                            <a:srgbClr val="ADA57A"/>
                          </a:solidFill>
                          <a:latin typeface="Microsoft JhengHei UI" panose="020B0604030504040204" pitchFamily="34" charset="-120"/>
                          <a:ea typeface="Microsoft JhengHei UI" panose="020B0604030504040204" pitchFamily="34" charset="-120"/>
                        </a:rPr>
                        <a:t>110.9</a:t>
                      </a: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mpd="sng">
                      <a:solidFill>
                        <a:srgbClr val="ADA57A"/>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1444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573" y="680759"/>
            <a:ext cx="5827236"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基于互联网的移动端平台</a:t>
            </a:r>
            <a:endParaRPr lang="en-US" altLang="en-US" sz="4000" dirty="0">
              <a:solidFill>
                <a:schemeClr val="bg1"/>
              </a:solidFill>
              <a:latin typeface="微软雅黑" pitchFamily="34" charset="-122"/>
              <a:ea typeface="微软雅黑" pitchFamily="34" charset="-122"/>
            </a:endParaRPr>
          </a:p>
        </p:txBody>
      </p:sp>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44" name="TextBox 143"/>
          <p:cNvSpPr txBox="1"/>
          <p:nvPr/>
        </p:nvSpPr>
        <p:spPr>
          <a:xfrm>
            <a:off x="5145269" y="1774199"/>
            <a:ext cx="3234519"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商户端</a:t>
            </a:r>
            <a:endParaRPr lang="zh-CN" altLang="en-US" sz="3200" b="1" dirty="0">
              <a:solidFill>
                <a:schemeClr val="bg1"/>
              </a:solidFill>
              <a:latin typeface="微软雅黑" pitchFamily="34" charset="-122"/>
              <a:ea typeface="微软雅黑" pitchFamily="34" charset="-122"/>
            </a:endParaRPr>
          </a:p>
        </p:txBody>
      </p:sp>
      <p:sp>
        <p:nvSpPr>
          <p:cNvPr id="145" name="TextBox 144"/>
          <p:cNvSpPr txBox="1"/>
          <p:nvPr/>
        </p:nvSpPr>
        <p:spPr>
          <a:xfrm>
            <a:off x="3179975" y="2511174"/>
            <a:ext cx="5418161" cy="923330"/>
          </a:xfrm>
          <a:prstGeom prst="rect">
            <a:avLst/>
          </a:prstGeom>
          <a:noFill/>
        </p:spPr>
        <p:txBody>
          <a:bodyPr wrap="square" rtlCol="0">
            <a:spAutoFit/>
          </a:bodyPr>
          <a:lstStyle/>
          <a:p>
            <a:pPr algn="ctr">
              <a:lnSpc>
                <a:spcPct val="150000"/>
              </a:lnSpc>
            </a:pPr>
            <a:endParaRPr lang="en-US" altLang="zh-CN" dirty="0" smtClean="0">
              <a:solidFill>
                <a:schemeClr val="bg1"/>
              </a:solidFill>
              <a:latin typeface="微软雅黑" pitchFamily="34" charset="-122"/>
              <a:ea typeface="微软雅黑" pitchFamily="34" charset="-122"/>
            </a:endParaRPr>
          </a:p>
          <a:p>
            <a:pPr algn="ctr">
              <a:lnSpc>
                <a:spcPct val="150000"/>
              </a:lnSpc>
            </a:pPr>
            <a:endParaRPr lang="zh-CN" altLang="en-US" dirty="0">
              <a:solidFill>
                <a:schemeClr val="bg1"/>
              </a:solidFill>
              <a:latin typeface="微软雅黑" pitchFamily="34" charset="-122"/>
              <a:ea typeface="微软雅黑" pitchFamily="34" charset="-122"/>
            </a:endParaRPr>
          </a:p>
        </p:txBody>
      </p:sp>
      <p:sp>
        <p:nvSpPr>
          <p:cNvPr id="152" name="矩形 151"/>
          <p:cNvSpPr/>
          <p:nvPr/>
        </p:nvSpPr>
        <p:spPr>
          <a:xfrm>
            <a:off x="3865402" y="2752999"/>
            <a:ext cx="4108818" cy="923330"/>
          </a:xfrm>
          <a:prstGeom prst="rect">
            <a:avLst/>
          </a:prstGeom>
        </p:spPr>
        <p:txBody>
          <a:bodyPr wrap="none">
            <a:spAutoFit/>
          </a:bodyPr>
          <a:lstStyle/>
          <a:p>
            <a:pPr algn="ctr">
              <a:lnSpc>
                <a:spcPct val="150000"/>
              </a:lnSpc>
            </a:pPr>
            <a:r>
              <a:rPr lang="zh-CN" altLang="en-US" dirty="0" smtClean="0">
                <a:solidFill>
                  <a:schemeClr val="bg1"/>
                </a:solidFill>
                <a:latin typeface="微软雅黑" pitchFamily="34" charset="-122"/>
                <a:ea typeface="微软雅黑" pitchFamily="34" charset="-122"/>
              </a:rPr>
              <a:t>其他功能：</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优惠卡券发放、积分提供、会员卡发放</a:t>
            </a:r>
            <a:endParaRPr lang="zh-CN" altLang="en-US" dirty="0">
              <a:solidFill>
                <a:schemeClr val="bg1"/>
              </a:solidFill>
              <a:latin typeface="微软雅黑" pitchFamily="34" charset="-122"/>
              <a:ea typeface="微软雅黑" pitchFamily="34" charset="-122"/>
            </a:endParaRPr>
          </a:p>
        </p:txBody>
      </p:sp>
      <p:pic>
        <p:nvPicPr>
          <p:cNvPr id="186370" name="Picture 2" descr="http://attachment1.tgbusdata.cn/v2/thumb/jpg/REM0Qiw1ODAsMTAwLDQsMywxLC0xLDAscms1MA==/u/android.tgbus.com/xiaomi/UploadFiles_8974/201202/20120227180357804.jpg"/>
          <p:cNvPicPr>
            <a:picLocks noChangeAspect="1" noChangeArrowheads="1"/>
          </p:cNvPicPr>
          <p:nvPr/>
        </p:nvPicPr>
        <p:blipFill>
          <a:blip r:embed="rId4"/>
          <a:srcRect/>
          <a:stretch>
            <a:fillRect/>
          </a:stretch>
        </p:blipFill>
        <p:spPr bwMode="auto">
          <a:xfrm>
            <a:off x="3772280" y="4469642"/>
            <a:ext cx="952500" cy="952500"/>
          </a:xfrm>
          <a:prstGeom prst="rect">
            <a:avLst/>
          </a:prstGeom>
          <a:noFill/>
        </p:spPr>
      </p:pic>
      <p:pic>
        <p:nvPicPr>
          <p:cNvPr id="186372" name="Picture 4" descr="http://img.taopic.com/uploads/allimg/140427/235020-14042F43P435.jpg"/>
          <p:cNvPicPr>
            <a:picLocks noChangeAspect="1" noChangeArrowheads="1"/>
          </p:cNvPicPr>
          <p:nvPr/>
        </p:nvPicPr>
        <p:blipFill>
          <a:blip r:embed="rId5" cstate="print"/>
          <a:srcRect/>
          <a:stretch>
            <a:fillRect/>
          </a:stretch>
        </p:blipFill>
        <p:spPr bwMode="auto">
          <a:xfrm>
            <a:off x="7075037" y="4453089"/>
            <a:ext cx="977050" cy="978720"/>
          </a:xfrm>
          <a:prstGeom prst="rect">
            <a:avLst/>
          </a:prstGeom>
          <a:noFill/>
        </p:spPr>
      </p:pic>
      <p:pic>
        <p:nvPicPr>
          <p:cNvPr id="186374" name="Picture 6" descr="http://img.25pp.com/uploadfile/soft/images/2014/1208/20141208081841245.jpg"/>
          <p:cNvPicPr>
            <a:picLocks noChangeAspect="1" noChangeArrowheads="1"/>
          </p:cNvPicPr>
          <p:nvPr/>
        </p:nvPicPr>
        <p:blipFill>
          <a:blip r:embed="rId6" cstate="print"/>
          <a:srcRect/>
          <a:stretch>
            <a:fillRect/>
          </a:stretch>
        </p:blipFill>
        <p:spPr bwMode="auto">
          <a:xfrm>
            <a:off x="5437307" y="4465637"/>
            <a:ext cx="925229" cy="925229"/>
          </a:xfrm>
          <a:prstGeom prst="rect">
            <a:avLst/>
          </a:prstGeom>
          <a:noFill/>
        </p:spPr>
      </p:pic>
    </p:spTree>
    <p:extLst>
      <p:ext uri="{BB962C8B-B14F-4D97-AF65-F5344CB8AC3E}">
        <p14:creationId xmlns:p14="http://schemas.microsoft.com/office/powerpoint/2010/main" val="351444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p:cNvCxnSpPr/>
          <p:nvPr/>
        </p:nvCxnSpPr>
        <p:spPr>
          <a:xfrm>
            <a:off x="2908709" y="3488247"/>
            <a:ext cx="0" cy="1468440"/>
          </a:xfrm>
          <a:prstGeom prst="line">
            <a:avLst/>
          </a:prstGeom>
          <a:ln w="349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043614" y="3445715"/>
            <a:ext cx="0" cy="1468440"/>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143772" y="3488247"/>
            <a:ext cx="0" cy="1468440"/>
          </a:xfrm>
          <a:prstGeom prst="line">
            <a:avLst/>
          </a:prstGeom>
          <a:ln w="349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278677" y="3445715"/>
            <a:ext cx="0" cy="1468440"/>
          </a:xfrm>
          <a:prstGeom prst="line">
            <a:avLst/>
          </a:prstGeom>
          <a:ln w="3492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0" y="4976037"/>
            <a:ext cx="12192000" cy="18819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2">
                  <a:lumMod val="10000"/>
                </a:schemeClr>
              </a:solidFill>
            </a:endParaRPr>
          </a:p>
        </p:txBody>
      </p:sp>
      <p:sp>
        <p:nvSpPr>
          <p:cNvPr id="83" name="Freeform 82"/>
          <p:cNvSpPr/>
          <p:nvPr/>
        </p:nvSpPr>
        <p:spPr>
          <a:xfrm rot="10800000">
            <a:off x="2212091" y="2425125"/>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Freeform 83"/>
          <p:cNvSpPr/>
          <p:nvPr/>
        </p:nvSpPr>
        <p:spPr>
          <a:xfrm rot="10800000">
            <a:off x="4333976" y="1932527"/>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5" name="Freeform 84"/>
          <p:cNvSpPr/>
          <p:nvPr/>
        </p:nvSpPr>
        <p:spPr>
          <a:xfrm rot="10800000">
            <a:off x="6447154" y="2425125"/>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6" name="Freeform 85"/>
          <p:cNvSpPr/>
          <p:nvPr/>
        </p:nvSpPr>
        <p:spPr>
          <a:xfrm rot="10800000">
            <a:off x="8563966" y="1932527"/>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4"/>
          <p:cNvGrpSpPr/>
          <p:nvPr/>
        </p:nvGrpSpPr>
        <p:grpSpPr>
          <a:xfrm>
            <a:off x="2718974" y="4751705"/>
            <a:ext cx="396158" cy="388699"/>
            <a:chOff x="2718974" y="4778725"/>
            <a:chExt cx="396158" cy="388699"/>
          </a:xfrm>
        </p:grpSpPr>
        <p:sp>
          <p:nvSpPr>
            <p:cNvPr id="88" name="Oval 87"/>
            <p:cNvSpPr/>
            <p:nvPr/>
          </p:nvSpPr>
          <p:spPr>
            <a:xfrm>
              <a:off x="2726433" y="4778725"/>
              <a:ext cx="388699" cy="3886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9" name="TextBox 88"/>
            <p:cNvSpPr txBox="1"/>
            <p:nvPr/>
          </p:nvSpPr>
          <p:spPr>
            <a:xfrm>
              <a:off x="2718974" y="4799962"/>
              <a:ext cx="184731" cy="338554"/>
            </a:xfrm>
            <a:prstGeom prst="rect">
              <a:avLst/>
            </a:prstGeom>
            <a:noFill/>
          </p:spPr>
          <p:txBody>
            <a:bodyPr wrap="none" rtlCol="0">
              <a:spAutoFit/>
            </a:bodyPr>
            <a:lstStyle/>
            <a:p>
              <a:endParaRPr lang="id-ID" sz="1600" b="1" dirty="0">
                <a:solidFill>
                  <a:schemeClr val="bg1"/>
                </a:solidFill>
              </a:endParaRPr>
            </a:p>
          </p:txBody>
        </p:sp>
      </p:grpSp>
      <p:grpSp>
        <p:nvGrpSpPr>
          <p:cNvPr id="3" name="Group 3"/>
          <p:cNvGrpSpPr/>
          <p:nvPr/>
        </p:nvGrpSpPr>
        <p:grpSpPr>
          <a:xfrm>
            <a:off x="4843245" y="4751705"/>
            <a:ext cx="388699" cy="388699"/>
            <a:chOff x="4843245" y="4778725"/>
            <a:chExt cx="388699" cy="388699"/>
          </a:xfrm>
        </p:grpSpPr>
        <p:sp>
          <p:nvSpPr>
            <p:cNvPr id="91" name="Oval 90"/>
            <p:cNvSpPr/>
            <p:nvPr/>
          </p:nvSpPr>
          <p:spPr>
            <a:xfrm>
              <a:off x="4843245" y="4778725"/>
              <a:ext cx="388699" cy="3886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 name="TextBox 91"/>
            <p:cNvSpPr txBox="1"/>
            <p:nvPr/>
          </p:nvSpPr>
          <p:spPr>
            <a:xfrm>
              <a:off x="4844700" y="4799962"/>
              <a:ext cx="184731" cy="338554"/>
            </a:xfrm>
            <a:prstGeom prst="rect">
              <a:avLst/>
            </a:prstGeom>
            <a:noFill/>
          </p:spPr>
          <p:txBody>
            <a:bodyPr wrap="none" rtlCol="0">
              <a:spAutoFit/>
            </a:bodyPr>
            <a:lstStyle/>
            <a:p>
              <a:endParaRPr lang="id-ID" sz="1600" b="1" dirty="0">
                <a:solidFill>
                  <a:schemeClr val="bg1"/>
                </a:solidFill>
              </a:endParaRPr>
            </a:p>
          </p:txBody>
        </p:sp>
      </p:grpSp>
      <p:grpSp>
        <p:nvGrpSpPr>
          <p:cNvPr id="4" name="Group 2"/>
          <p:cNvGrpSpPr/>
          <p:nvPr/>
        </p:nvGrpSpPr>
        <p:grpSpPr>
          <a:xfrm>
            <a:off x="6956423" y="4751705"/>
            <a:ext cx="392333" cy="388699"/>
            <a:chOff x="6956423" y="4778725"/>
            <a:chExt cx="392333" cy="388699"/>
          </a:xfrm>
        </p:grpSpPr>
        <p:sp>
          <p:nvSpPr>
            <p:cNvPr id="113" name="Oval 112"/>
            <p:cNvSpPr/>
            <p:nvPr/>
          </p:nvSpPr>
          <p:spPr>
            <a:xfrm>
              <a:off x="6960057" y="4778725"/>
              <a:ext cx="388699" cy="388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4" name="TextBox 113"/>
            <p:cNvSpPr txBox="1"/>
            <p:nvPr/>
          </p:nvSpPr>
          <p:spPr>
            <a:xfrm>
              <a:off x="6956423" y="4799962"/>
              <a:ext cx="184731" cy="338554"/>
            </a:xfrm>
            <a:prstGeom prst="rect">
              <a:avLst/>
            </a:prstGeom>
            <a:noFill/>
          </p:spPr>
          <p:txBody>
            <a:bodyPr wrap="none" rtlCol="0">
              <a:spAutoFit/>
            </a:bodyPr>
            <a:lstStyle/>
            <a:p>
              <a:endParaRPr lang="id-ID" sz="1600" b="1" dirty="0">
                <a:solidFill>
                  <a:schemeClr val="bg1"/>
                </a:solidFill>
              </a:endParaRPr>
            </a:p>
          </p:txBody>
        </p:sp>
      </p:grpSp>
      <p:grpSp>
        <p:nvGrpSpPr>
          <p:cNvPr id="5" name="Group 1"/>
          <p:cNvGrpSpPr/>
          <p:nvPr/>
        </p:nvGrpSpPr>
        <p:grpSpPr>
          <a:xfrm>
            <a:off x="9076869" y="4751705"/>
            <a:ext cx="388699" cy="388699"/>
            <a:chOff x="9076869" y="4778725"/>
            <a:chExt cx="388699" cy="388699"/>
          </a:xfrm>
        </p:grpSpPr>
        <p:sp>
          <p:nvSpPr>
            <p:cNvPr id="116" name="Oval 115"/>
            <p:cNvSpPr/>
            <p:nvPr/>
          </p:nvSpPr>
          <p:spPr>
            <a:xfrm>
              <a:off x="9076869" y="4778725"/>
              <a:ext cx="388699" cy="3886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TextBox 116"/>
            <p:cNvSpPr txBox="1"/>
            <p:nvPr/>
          </p:nvSpPr>
          <p:spPr>
            <a:xfrm>
              <a:off x="9082149" y="4799962"/>
              <a:ext cx="184731" cy="338554"/>
            </a:xfrm>
            <a:prstGeom prst="rect">
              <a:avLst/>
            </a:prstGeom>
            <a:noFill/>
          </p:spPr>
          <p:txBody>
            <a:bodyPr wrap="none" rtlCol="0">
              <a:spAutoFit/>
            </a:bodyPr>
            <a:lstStyle/>
            <a:p>
              <a:endParaRPr lang="id-ID" sz="1600" b="1" dirty="0">
                <a:solidFill>
                  <a:schemeClr val="bg1"/>
                </a:solidFill>
              </a:endParaRPr>
            </a:p>
          </p:txBody>
        </p:sp>
      </p:grpSp>
      <p:sp>
        <p:nvSpPr>
          <p:cNvPr id="137" name="TextBox 136"/>
          <p:cNvSpPr txBox="1"/>
          <p:nvPr/>
        </p:nvSpPr>
        <p:spPr>
          <a:xfrm>
            <a:off x="1855558" y="5355759"/>
            <a:ext cx="2119887" cy="307777"/>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rPr>
              <a:t>卡本身没有钱</a:t>
            </a:r>
            <a:endParaRPr lang="id-ID" sz="1400" b="1" dirty="0">
              <a:solidFill>
                <a:schemeClr val="tx1">
                  <a:lumMod val="65000"/>
                  <a:lumOff val="35000"/>
                </a:schemeClr>
              </a:solidFill>
              <a:latin typeface="微软雅黑" pitchFamily="34" charset="-122"/>
              <a:ea typeface="微软雅黑" pitchFamily="34" charset="-122"/>
            </a:endParaRPr>
          </a:p>
        </p:txBody>
      </p:sp>
      <p:sp>
        <p:nvSpPr>
          <p:cNvPr id="140" name="TextBox 139"/>
          <p:cNvSpPr txBox="1"/>
          <p:nvPr/>
        </p:nvSpPr>
        <p:spPr>
          <a:xfrm>
            <a:off x="3985946" y="5355759"/>
            <a:ext cx="2119887" cy="738664"/>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rPr>
              <a:t>用户根据实名认证信息获取一个与卡关联的账号</a:t>
            </a:r>
            <a:endParaRPr lang="id-ID" sz="1400" b="1" dirty="0">
              <a:solidFill>
                <a:schemeClr val="tx1">
                  <a:lumMod val="65000"/>
                  <a:lumOff val="35000"/>
                </a:schemeClr>
              </a:solidFill>
              <a:latin typeface="微软雅黑" pitchFamily="34" charset="-122"/>
              <a:ea typeface="微软雅黑" pitchFamily="34" charset="-122"/>
            </a:endParaRPr>
          </a:p>
        </p:txBody>
      </p:sp>
      <p:sp>
        <p:nvSpPr>
          <p:cNvPr id="143" name="TextBox 142"/>
          <p:cNvSpPr txBox="1"/>
          <p:nvPr/>
        </p:nvSpPr>
        <p:spPr>
          <a:xfrm>
            <a:off x="6088492" y="5355759"/>
            <a:ext cx="2119887" cy="523220"/>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rPr>
              <a:t>充值及消费都通过云端虚账的形式实现</a:t>
            </a:r>
            <a:endParaRPr lang="id-ID" sz="1400" b="1" dirty="0">
              <a:solidFill>
                <a:schemeClr val="tx1">
                  <a:lumMod val="65000"/>
                  <a:lumOff val="35000"/>
                </a:schemeClr>
              </a:solidFill>
              <a:latin typeface="微软雅黑" pitchFamily="34" charset="-122"/>
              <a:ea typeface="微软雅黑" pitchFamily="34" charset="-122"/>
            </a:endParaRPr>
          </a:p>
        </p:txBody>
      </p:sp>
      <p:sp>
        <p:nvSpPr>
          <p:cNvPr id="146" name="TextBox 145"/>
          <p:cNvSpPr txBox="1"/>
          <p:nvPr/>
        </p:nvSpPr>
        <p:spPr>
          <a:xfrm>
            <a:off x="8082400" y="5355759"/>
            <a:ext cx="2426374" cy="523220"/>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rPr>
              <a:t>所有应用场景均为在线形式</a:t>
            </a:r>
            <a:endParaRPr lang="en-US" altLang="zh-CN" sz="1400" b="1" dirty="0" smtClean="0">
              <a:solidFill>
                <a:schemeClr val="tx1">
                  <a:lumMod val="65000"/>
                  <a:lumOff val="35000"/>
                </a:schemeClr>
              </a:solidFill>
              <a:latin typeface="微软雅黑" pitchFamily="34" charset="-122"/>
              <a:ea typeface="微软雅黑" pitchFamily="34" charset="-122"/>
            </a:endParaRPr>
          </a:p>
          <a:p>
            <a:pPr algn="ctr"/>
            <a:r>
              <a:rPr lang="zh-CN" altLang="en-US" sz="1400" b="1" dirty="0" smtClean="0">
                <a:solidFill>
                  <a:schemeClr val="tx1">
                    <a:lumMod val="65000"/>
                    <a:lumOff val="35000"/>
                  </a:schemeClr>
                </a:solidFill>
                <a:latin typeface="微软雅黑" pitchFamily="34" charset="-122"/>
                <a:ea typeface="微软雅黑" pitchFamily="34" charset="-122"/>
              </a:rPr>
              <a:t>即必须调用云端数据</a:t>
            </a:r>
            <a:endParaRPr lang="id-ID" sz="1400" b="1" dirty="0">
              <a:solidFill>
                <a:schemeClr val="tx1">
                  <a:lumMod val="65000"/>
                  <a:lumOff val="35000"/>
                </a:schemeClr>
              </a:solidFill>
              <a:latin typeface="微软雅黑" pitchFamily="34" charset="-122"/>
              <a:ea typeface="微软雅黑" pitchFamily="34" charset="-122"/>
            </a:endParaRPr>
          </a:p>
        </p:txBody>
      </p:sp>
      <p:pic>
        <p:nvPicPr>
          <p:cNvPr id="52" name="图片 51"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53" name="TextBox 52"/>
          <p:cNvSpPr txBox="1"/>
          <p:nvPr/>
        </p:nvSpPr>
        <p:spPr>
          <a:xfrm>
            <a:off x="3483477" y="680759"/>
            <a:ext cx="4801314" cy="707886"/>
          </a:xfrm>
          <a:prstGeom prst="rect">
            <a:avLst/>
          </a:prstGeom>
          <a:noFill/>
        </p:spPr>
        <p:txBody>
          <a:bodyPr wrap="none" rtlCol="0">
            <a:spAutoFit/>
          </a:bodyPr>
          <a:lstStyle/>
          <a:p>
            <a:pPr algn="ctr"/>
            <a:r>
              <a:rPr lang="zh-CN" altLang="en-US" sz="4000" dirty="0" smtClean="0">
                <a:solidFill>
                  <a:srgbClr val="C00000"/>
                </a:solidFill>
                <a:latin typeface="微软雅黑" pitchFamily="34" charset="-122"/>
                <a:ea typeface="微软雅黑" pitchFamily="34" charset="-122"/>
              </a:rPr>
              <a:t>一卡通未来建设方向</a:t>
            </a:r>
            <a:endParaRPr lang="en-US" altLang="en-US" sz="4000" dirty="0">
              <a:solidFill>
                <a:srgbClr val="C00000"/>
              </a:solidFill>
              <a:latin typeface="微软雅黑" pitchFamily="34" charset="-122"/>
              <a:ea typeface="微软雅黑" pitchFamily="34" charset="-122"/>
            </a:endParaRPr>
          </a:p>
        </p:txBody>
      </p:sp>
      <p:sp>
        <p:nvSpPr>
          <p:cNvPr id="54" name="TextBox 53"/>
          <p:cNvSpPr txBox="1"/>
          <p:nvPr/>
        </p:nvSpPr>
        <p:spPr>
          <a:xfrm>
            <a:off x="5173229" y="1417488"/>
            <a:ext cx="1415773"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虚账管理</a:t>
            </a:r>
            <a:endParaRPr lang="en-US" altLang="en-US" sz="2400" dirty="0">
              <a:solidFill>
                <a:schemeClr val="bg1">
                  <a:lumMod val="65000"/>
                </a:schemeClr>
              </a:solidFill>
              <a:latin typeface="微软雅黑" pitchFamily="34" charset="-122"/>
              <a:ea typeface="微软雅黑" pitchFamily="34" charset="-122"/>
            </a:endParaRPr>
          </a:p>
        </p:txBody>
      </p:sp>
      <p:sp>
        <p:nvSpPr>
          <p:cNvPr id="55" name="KSO_Shape"/>
          <p:cNvSpPr/>
          <p:nvPr/>
        </p:nvSpPr>
        <p:spPr>
          <a:xfrm>
            <a:off x="2640368" y="2934268"/>
            <a:ext cx="553208" cy="532831"/>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6" name="KSO_Shape"/>
          <p:cNvSpPr>
            <a:spLocks/>
          </p:cNvSpPr>
          <p:nvPr/>
        </p:nvSpPr>
        <p:spPr bwMode="auto">
          <a:xfrm>
            <a:off x="4722766" y="2320119"/>
            <a:ext cx="709043" cy="623579"/>
          </a:xfrm>
          <a:custGeom>
            <a:avLst/>
            <a:gdLst>
              <a:gd name="T0" fmla="*/ 1441147 w 3909"/>
              <a:gd name="T1" fmla="*/ 1741638 h 3818"/>
              <a:gd name="T2" fmla="*/ 1082357 w 3909"/>
              <a:gd name="T3" fmla="*/ 1382347 h 3818"/>
              <a:gd name="T4" fmla="*/ 1441147 w 3909"/>
              <a:gd name="T5" fmla="*/ 1023057 h 3818"/>
              <a:gd name="T6" fmla="*/ 1800397 w 3909"/>
              <a:gd name="T7" fmla="*/ 1382347 h 3818"/>
              <a:gd name="T8" fmla="*/ 1441147 w 3909"/>
              <a:gd name="T9" fmla="*/ 1741638 h 3818"/>
              <a:gd name="T10" fmla="*/ 1635971 w 3909"/>
              <a:gd name="T11" fmla="*/ 1502571 h 3818"/>
              <a:gd name="T12" fmla="*/ 1536947 w 3909"/>
              <a:gd name="T13" fmla="*/ 1421040 h 3818"/>
              <a:gd name="T14" fmla="*/ 1496416 w 3909"/>
              <a:gd name="T15" fmla="*/ 1411367 h 3818"/>
              <a:gd name="T16" fmla="*/ 1472005 w 3909"/>
              <a:gd name="T17" fmla="*/ 1206848 h 3818"/>
              <a:gd name="T18" fmla="*/ 1249086 w 3909"/>
              <a:gd name="T19" fmla="*/ 1216521 h 3818"/>
              <a:gd name="T20" fmla="*/ 1208094 w 3909"/>
              <a:gd name="T21" fmla="*/ 1329836 h 3818"/>
              <a:gd name="T22" fmla="*/ 1258758 w 3909"/>
              <a:gd name="T23" fmla="*/ 1439465 h 3818"/>
              <a:gd name="T24" fmla="*/ 1372521 w 3909"/>
              <a:gd name="T25" fmla="*/ 1480922 h 3818"/>
              <a:gd name="T26" fmla="*/ 1464636 w 3909"/>
              <a:gd name="T27" fmla="*/ 1445453 h 3818"/>
              <a:gd name="T28" fmla="*/ 1478453 w 3909"/>
              <a:gd name="T29" fmla="*/ 1485067 h 3818"/>
              <a:gd name="T30" fmla="*/ 1577478 w 3909"/>
              <a:gd name="T31" fmla="*/ 1566599 h 3818"/>
              <a:gd name="T32" fmla="*/ 1638734 w 3909"/>
              <a:gd name="T33" fmla="*/ 1563835 h 3818"/>
              <a:gd name="T34" fmla="*/ 1635971 w 3909"/>
              <a:gd name="T35" fmla="*/ 1502571 h 3818"/>
              <a:gd name="T36" fmla="*/ 1301592 w 3909"/>
              <a:gd name="T37" fmla="*/ 1392481 h 3818"/>
              <a:gd name="T38" fmla="*/ 1296065 w 3909"/>
              <a:gd name="T39" fmla="*/ 1259359 h 3818"/>
              <a:gd name="T40" fmla="*/ 1429172 w 3909"/>
              <a:gd name="T41" fmla="*/ 1253832 h 3818"/>
              <a:gd name="T42" fmla="*/ 1459570 w 3909"/>
              <a:gd name="T43" fmla="*/ 1319241 h 3818"/>
              <a:gd name="T44" fmla="*/ 1435159 w 3909"/>
              <a:gd name="T45" fmla="*/ 1386954 h 3818"/>
              <a:gd name="T46" fmla="*/ 1301592 w 3909"/>
              <a:gd name="T47" fmla="*/ 1392481 h 3818"/>
              <a:gd name="T48" fmla="*/ 723106 w 3909"/>
              <a:gd name="T49" fmla="*/ 1148808 h 3818"/>
              <a:gd name="T50" fmla="*/ 148766 w 3909"/>
              <a:gd name="T51" fmla="*/ 574404 h 3818"/>
              <a:gd name="T52" fmla="*/ 723106 w 3909"/>
              <a:gd name="T53" fmla="*/ 0 h 3818"/>
              <a:gd name="T54" fmla="*/ 1297446 w 3909"/>
              <a:gd name="T55" fmla="*/ 574404 h 3818"/>
              <a:gd name="T56" fmla="*/ 723106 w 3909"/>
              <a:gd name="T57" fmla="*/ 1148808 h 3818"/>
              <a:gd name="T58" fmla="*/ 628688 w 3909"/>
              <a:gd name="T59" fmla="*/ 156153 h 3818"/>
              <a:gd name="T60" fmla="*/ 282795 w 3909"/>
              <a:gd name="T61" fmla="*/ 574404 h 3818"/>
              <a:gd name="T62" fmla="*/ 723106 w 3909"/>
              <a:gd name="T63" fmla="*/ 1014765 h 3818"/>
              <a:gd name="T64" fmla="*/ 1163418 w 3909"/>
              <a:gd name="T65" fmla="*/ 574404 h 3818"/>
              <a:gd name="T66" fmla="*/ 628688 w 3909"/>
              <a:gd name="T67" fmla="*/ 156153 h 3818"/>
              <a:gd name="T68" fmla="*/ 366159 w 3909"/>
              <a:gd name="T69" fmla="*/ 1184737 h 3818"/>
              <a:gd name="T70" fmla="*/ 1019258 w 3909"/>
              <a:gd name="T71" fmla="*/ 1184737 h 3818"/>
              <a:gd name="T72" fmla="*/ 974121 w 3909"/>
              <a:gd name="T73" fmla="*/ 1383268 h 3818"/>
              <a:gd name="T74" fmla="*/ 1163879 w 3909"/>
              <a:gd name="T75" fmla="*/ 1758681 h 3818"/>
              <a:gd name="T76" fmla="*/ 0 w 3909"/>
              <a:gd name="T77" fmla="*/ 1758681 h 3818"/>
              <a:gd name="T78" fmla="*/ 184692 w 3909"/>
              <a:gd name="T79" fmla="*/ 1327993 h 3818"/>
              <a:gd name="T80" fmla="*/ 366159 w 3909"/>
              <a:gd name="T81" fmla="*/ 1184737 h 38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09" h="3818">
                <a:moveTo>
                  <a:pt x="3129" y="3781"/>
                </a:moveTo>
                <a:cubicBezTo>
                  <a:pt x="2698" y="3781"/>
                  <a:pt x="2350" y="3432"/>
                  <a:pt x="2350" y="3001"/>
                </a:cubicBezTo>
                <a:cubicBezTo>
                  <a:pt x="2350" y="2571"/>
                  <a:pt x="2698" y="2221"/>
                  <a:pt x="3129" y="2221"/>
                </a:cubicBezTo>
                <a:cubicBezTo>
                  <a:pt x="3560" y="2221"/>
                  <a:pt x="3909" y="2571"/>
                  <a:pt x="3909" y="3001"/>
                </a:cubicBezTo>
                <a:cubicBezTo>
                  <a:pt x="3909" y="3432"/>
                  <a:pt x="3560" y="3781"/>
                  <a:pt x="3129" y="3781"/>
                </a:cubicBezTo>
                <a:close/>
                <a:moveTo>
                  <a:pt x="3552" y="3262"/>
                </a:moveTo>
                <a:cubicBezTo>
                  <a:pt x="3337" y="3085"/>
                  <a:pt x="3337" y="3085"/>
                  <a:pt x="3337" y="3085"/>
                </a:cubicBezTo>
                <a:cubicBezTo>
                  <a:pt x="3312" y="3063"/>
                  <a:pt x="3279" y="3056"/>
                  <a:pt x="3249" y="3064"/>
                </a:cubicBezTo>
                <a:cubicBezTo>
                  <a:pt x="3342" y="2926"/>
                  <a:pt x="3323" y="2736"/>
                  <a:pt x="3196" y="2620"/>
                </a:cubicBezTo>
                <a:cubicBezTo>
                  <a:pt x="3057" y="2493"/>
                  <a:pt x="2840" y="2502"/>
                  <a:pt x="2712" y="2641"/>
                </a:cubicBezTo>
                <a:cubicBezTo>
                  <a:pt x="2650" y="2708"/>
                  <a:pt x="2619" y="2796"/>
                  <a:pt x="2623" y="2887"/>
                </a:cubicBezTo>
                <a:cubicBezTo>
                  <a:pt x="2627" y="2979"/>
                  <a:pt x="2666" y="3063"/>
                  <a:pt x="2733" y="3125"/>
                </a:cubicBezTo>
                <a:cubicBezTo>
                  <a:pt x="2801" y="3187"/>
                  <a:pt x="2888" y="3218"/>
                  <a:pt x="2980" y="3215"/>
                </a:cubicBezTo>
                <a:cubicBezTo>
                  <a:pt x="3054" y="3211"/>
                  <a:pt x="3124" y="3185"/>
                  <a:pt x="3180" y="3138"/>
                </a:cubicBezTo>
                <a:cubicBezTo>
                  <a:pt x="3175" y="3169"/>
                  <a:pt x="3185" y="3202"/>
                  <a:pt x="3210" y="3224"/>
                </a:cubicBezTo>
                <a:cubicBezTo>
                  <a:pt x="3425" y="3401"/>
                  <a:pt x="3425" y="3401"/>
                  <a:pt x="3425" y="3401"/>
                </a:cubicBezTo>
                <a:cubicBezTo>
                  <a:pt x="3463" y="3436"/>
                  <a:pt x="3523" y="3433"/>
                  <a:pt x="3558" y="3395"/>
                </a:cubicBezTo>
                <a:cubicBezTo>
                  <a:pt x="3593" y="3357"/>
                  <a:pt x="3591" y="3297"/>
                  <a:pt x="3552" y="3262"/>
                </a:cubicBezTo>
                <a:close/>
                <a:moveTo>
                  <a:pt x="2826" y="3023"/>
                </a:moveTo>
                <a:cubicBezTo>
                  <a:pt x="2743" y="2947"/>
                  <a:pt x="2737" y="2817"/>
                  <a:pt x="2814" y="2734"/>
                </a:cubicBezTo>
                <a:cubicBezTo>
                  <a:pt x="2890" y="2651"/>
                  <a:pt x="3020" y="2645"/>
                  <a:pt x="3103" y="2722"/>
                </a:cubicBezTo>
                <a:cubicBezTo>
                  <a:pt x="3143" y="2759"/>
                  <a:pt x="3167" y="2809"/>
                  <a:pt x="3169" y="2864"/>
                </a:cubicBezTo>
                <a:cubicBezTo>
                  <a:pt x="3171" y="2918"/>
                  <a:pt x="3152" y="2971"/>
                  <a:pt x="3116" y="3011"/>
                </a:cubicBezTo>
                <a:cubicBezTo>
                  <a:pt x="3039" y="3094"/>
                  <a:pt x="2909" y="3100"/>
                  <a:pt x="2826" y="3023"/>
                </a:cubicBezTo>
                <a:close/>
                <a:moveTo>
                  <a:pt x="1570" y="2494"/>
                </a:moveTo>
                <a:cubicBezTo>
                  <a:pt x="881" y="2494"/>
                  <a:pt x="323" y="1936"/>
                  <a:pt x="323" y="1247"/>
                </a:cubicBezTo>
                <a:cubicBezTo>
                  <a:pt x="323" y="558"/>
                  <a:pt x="881" y="0"/>
                  <a:pt x="1570" y="0"/>
                </a:cubicBezTo>
                <a:cubicBezTo>
                  <a:pt x="2259" y="0"/>
                  <a:pt x="2817" y="558"/>
                  <a:pt x="2817" y="1247"/>
                </a:cubicBezTo>
                <a:cubicBezTo>
                  <a:pt x="2817" y="1936"/>
                  <a:pt x="2259" y="2494"/>
                  <a:pt x="1570" y="2494"/>
                </a:cubicBezTo>
                <a:close/>
                <a:moveTo>
                  <a:pt x="1365" y="339"/>
                </a:moveTo>
                <a:cubicBezTo>
                  <a:pt x="983" y="476"/>
                  <a:pt x="1451" y="962"/>
                  <a:pt x="614" y="1247"/>
                </a:cubicBezTo>
                <a:cubicBezTo>
                  <a:pt x="614" y="1775"/>
                  <a:pt x="1042" y="2203"/>
                  <a:pt x="1570" y="2203"/>
                </a:cubicBezTo>
                <a:cubicBezTo>
                  <a:pt x="2098" y="2203"/>
                  <a:pt x="2526" y="1775"/>
                  <a:pt x="2526" y="1247"/>
                </a:cubicBezTo>
                <a:cubicBezTo>
                  <a:pt x="2039" y="846"/>
                  <a:pt x="1221" y="1031"/>
                  <a:pt x="1365" y="339"/>
                </a:cubicBezTo>
                <a:close/>
                <a:moveTo>
                  <a:pt x="795" y="2572"/>
                </a:moveTo>
                <a:cubicBezTo>
                  <a:pt x="2213" y="2572"/>
                  <a:pt x="2213" y="2572"/>
                  <a:pt x="2213" y="2572"/>
                </a:cubicBezTo>
                <a:cubicBezTo>
                  <a:pt x="2151" y="2703"/>
                  <a:pt x="2115" y="2849"/>
                  <a:pt x="2115" y="3003"/>
                </a:cubicBezTo>
                <a:cubicBezTo>
                  <a:pt x="2115" y="3338"/>
                  <a:pt x="2278" y="3633"/>
                  <a:pt x="2527" y="3818"/>
                </a:cubicBezTo>
                <a:cubicBezTo>
                  <a:pt x="0" y="3818"/>
                  <a:pt x="0" y="3818"/>
                  <a:pt x="0" y="3818"/>
                </a:cubicBezTo>
                <a:cubicBezTo>
                  <a:pt x="401" y="2883"/>
                  <a:pt x="401" y="2883"/>
                  <a:pt x="401" y="2883"/>
                </a:cubicBezTo>
                <a:cubicBezTo>
                  <a:pt x="401" y="2883"/>
                  <a:pt x="487" y="2572"/>
                  <a:pt x="795" y="257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7" name="KSO_Shape"/>
          <p:cNvSpPr/>
          <p:nvPr/>
        </p:nvSpPr>
        <p:spPr>
          <a:xfrm>
            <a:off x="8819297" y="2347415"/>
            <a:ext cx="897909" cy="507929"/>
          </a:xfrm>
          <a:custGeom>
            <a:avLst/>
            <a:gdLst/>
            <a:ahLst/>
            <a:cxnLst/>
            <a:rect l="l" t="t" r="r" b="b"/>
            <a:pathLst>
              <a:path w="2263730" h="1265688">
                <a:moveTo>
                  <a:pt x="905551" y="0"/>
                </a:moveTo>
                <a:cubicBezTo>
                  <a:pt x="964955" y="0"/>
                  <a:pt x="1021809" y="12275"/>
                  <a:pt x="1073606" y="36122"/>
                </a:cubicBezTo>
                <a:cubicBezTo>
                  <a:pt x="867772" y="107015"/>
                  <a:pt x="717264" y="277397"/>
                  <a:pt x="695253" y="481416"/>
                </a:cubicBezTo>
                <a:cubicBezTo>
                  <a:pt x="659529" y="464587"/>
                  <a:pt x="621677" y="456871"/>
                  <a:pt x="584749" y="459054"/>
                </a:cubicBezTo>
                <a:cubicBezTo>
                  <a:pt x="568316" y="460025"/>
                  <a:pt x="552067" y="462956"/>
                  <a:pt x="536229" y="467989"/>
                </a:cubicBezTo>
                <a:cubicBezTo>
                  <a:pt x="461080" y="491867"/>
                  <a:pt x="412084" y="557684"/>
                  <a:pt x="398547" y="640069"/>
                </a:cubicBezTo>
                <a:cubicBezTo>
                  <a:pt x="252469" y="690186"/>
                  <a:pt x="150529" y="805213"/>
                  <a:pt x="150529" y="939037"/>
                </a:cubicBezTo>
                <a:cubicBezTo>
                  <a:pt x="150529" y="1060859"/>
                  <a:pt x="235005" y="1167106"/>
                  <a:pt x="360867" y="1221858"/>
                </a:cubicBezTo>
                <a:cubicBezTo>
                  <a:pt x="258008" y="1163330"/>
                  <a:pt x="191624" y="1067577"/>
                  <a:pt x="191624" y="959585"/>
                </a:cubicBezTo>
                <a:cubicBezTo>
                  <a:pt x="191624" y="825761"/>
                  <a:pt x="293564" y="710734"/>
                  <a:pt x="439642" y="660617"/>
                </a:cubicBezTo>
                <a:cubicBezTo>
                  <a:pt x="453179" y="578232"/>
                  <a:pt x="502175" y="512415"/>
                  <a:pt x="577324" y="488537"/>
                </a:cubicBezTo>
                <a:cubicBezTo>
                  <a:pt x="593162" y="483504"/>
                  <a:pt x="609411" y="480573"/>
                  <a:pt x="625844" y="479602"/>
                </a:cubicBezTo>
                <a:cubicBezTo>
                  <a:pt x="662772" y="477419"/>
                  <a:pt x="700624" y="485135"/>
                  <a:pt x="736348" y="501964"/>
                </a:cubicBezTo>
                <a:cubicBezTo>
                  <a:pt x="765500" y="231754"/>
                  <a:pt x="1020053" y="20548"/>
                  <a:pt x="1329741" y="20548"/>
                </a:cubicBezTo>
                <a:cubicBezTo>
                  <a:pt x="1659087" y="20548"/>
                  <a:pt x="1926075" y="259418"/>
                  <a:pt x="1926075" y="554079"/>
                </a:cubicBezTo>
                <a:cubicBezTo>
                  <a:pt x="1926075" y="582788"/>
                  <a:pt x="1923540" y="610967"/>
                  <a:pt x="1917927" y="638343"/>
                </a:cubicBezTo>
                <a:cubicBezTo>
                  <a:pt x="2114194" y="662993"/>
                  <a:pt x="2263730" y="797503"/>
                  <a:pt x="2263730" y="959585"/>
                </a:cubicBezTo>
                <a:cubicBezTo>
                  <a:pt x="2263730" y="1100449"/>
                  <a:pt x="2150783" y="1220487"/>
                  <a:pt x="1992071" y="1265207"/>
                </a:cubicBezTo>
                <a:lnTo>
                  <a:pt x="1990321" y="1265688"/>
                </a:lnTo>
                <a:lnTo>
                  <a:pt x="465245" y="1265688"/>
                </a:lnTo>
                <a:lnTo>
                  <a:pt x="370547" y="1265688"/>
                </a:lnTo>
                <a:lnTo>
                  <a:pt x="351179" y="1263493"/>
                </a:lnTo>
                <a:cubicBezTo>
                  <a:pt x="343976" y="1265446"/>
                  <a:pt x="336631" y="1265688"/>
                  <a:pt x="329229" y="1265688"/>
                </a:cubicBezTo>
                <a:cubicBezTo>
                  <a:pt x="147401" y="1265688"/>
                  <a:pt x="0" y="1119441"/>
                  <a:pt x="0" y="939037"/>
                </a:cubicBezTo>
                <a:cubicBezTo>
                  <a:pt x="0" y="805213"/>
                  <a:pt x="81109" y="690186"/>
                  <a:pt x="197338" y="640069"/>
                </a:cubicBezTo>
                <a:cubicBezTo>
                  <a:pt x="208108" y="557684"/>
                  <a:pt x="247093" y="491867"/>
                  <a:pt x="306885" y="467989"/>
                </a:cubicBezTo>
                <a:cubicBezTo>
                  <a:pt x="319486" y="462956"/>
                  <a:pt x="332415" y="460025"/>
                  <a:pt x="345490" y="459054"/>
                </a:cubicBezTo>
                <a:cubicBezTo>
                  <a:pt x="374873" y="456871"/>
                  <a:pt x="404990" y="464587"/>
                  <a:pt x="433414" y="481416"/>
                </a:cubicBezTo>
                <a:cubicBezTo>
                  <a:pt x="456609" y="211206"/>
                  <a:pt x="659145" y="0"/>
                  <a:pt x="905551" y="0"/>
                </a:cubicBez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KSO_Shape"/>
          <p:cNvSpPr>
            <a:spLocks noChangeArrowheads="1"/>
          </p:cNvSpPr>
          <p:nvPr/>
        </p:nvSpPr>
        <p:spPr bwMode="auto">
          <a:xfrm>
            <a:off x="6826724" y="2838735"/>
            <a:ext cx="747784" cy="740984"/>
          </a:xfrm>
          <a:custGeom>
            <a:avLst/>
            <a:gdLst>
              <a:gd name="T0" fmla="*/ 564805 w 3025775"/>
              <a:gd name="T1" fmla="*/ 2324854 h 2514600"/>
              <a:gd name="T2" fmla="*/ 1007608 w 3025775"/>
              <a:gd name="T3" fmla="*/ 1525217 h 2514600"/>
              <a:gd name="T4" fmla="*/ 1078496 w 3025775"/>
              <a:gd name="T5" fmla="*/ 1380572 h 2514600"/>
              <a:gd name="T6" fmla="*/ 1007608 w 3025775"/>
              <a:gd name="T7" fmla="*/ 1235926 h 2514600"/>
              <a:gd name="T8" fmla="*/ 710569 w 3025775"/>
              <a:gd name="T9" fmla="*/ 612921 h 2514600"/>
              <a:gd name="T10" fmla="*/ 570116 w 3025775"/>
              <a:gd name="T11" fmla="*/ 716579 h 2514600"/>
              <a:gd name="T12" fmla="*/ 553982 w 3025775"/>
              <a:gd name="T13" fmla="*/ 873652 h 2514600"/>
              <a:gd name="T14" fmla="*/ 671422 w 3025775"/>
              <a:gd name="T15" fmla="*/ 993970 h 2514600"/>
              <a:gd name="T16" fmla="*/ 947037 w 3025775"/>
              <a:gd name="T17" fmla="*/ 472771 h 2514600"/>
              <a:gd name="T18" fmla="*/ 1100185 w 3025775"/>
              <a:gd name="T19" fmla="*/ 540466 h 2514600"/>
              <a:gd name="T20" fmla="*/ 1208368 w 3025775"/>
              <a:gd name="T21" fmla="*/ 649148 h 2514600"/>
              <a:gd name="T22" fmla="*/ 1256243 w 3025775"/>
              <a:gd name="T23" fmla="*/ 786389 h 2514600"/>
              <a:gd name="T24" fmla="*/ 1034852 w 3025775"/>
              <a:gd name="T25" fmla="*/ 693573 h 2514600"/>
              <a:gd name="T26" fmla="*/ 878530 w 3025775"/>
              <a:gd name="T27" fmla="*/ 604194 h 2514600"/>
              <a:gd name="T28" fmla="*/ 1036439 w 3025775"/>
              <a:gd name="T29" fmla="*/ 1074357 h 2514600"/>
              <a:gd name="T30" fmla="*/ 1166047 w 3025775"/>
              <a:gd name="T31" fmla="*/ 1166380 h 2514600"/>
              <a:gd name="T32" fmla="*/ 1242753 w 3025775"/>
              <a:gd name="T33" fmla="*/ 1292251 h 2514600"/>
              <a:gd name="T34" fmla="*/ 1250953 w 3025775"/>
              <a:gd name="T35" fmla="*/ 1437689 h 2514600"/>
              <a:gd name="T36" fmla="*/ 1188265 w 3025775"/>
              <a:gd name="T37" fmla="*/ 1569642 h 2514600"/>
              <a:gd name="T38" fmla="*/ 1068973 w 3025775"/>
              <a:gd name="T39" fmla="*/ 1670127 h 2514600"/>
              <a:gd name="T40" fmla="*/ 908419 w 3025775"/>
              <a:gd name="T41" fmla="*/ 1727509 h 2514600"/>
              <a:gd name="T42" fmla="*/ 627514 w 3025775"/>
              <a:gd name="T43" fmla="*/ 1705296 h 2514600"/>
              <a:gd name="T44" fmla="*/ 485475 w 3025775"/>
              <a:gd name="T45" fmla="*/ 1624908 h 2514600"/>
              <a:gd name="T46" fmla="*/ 392633 w 3025775"/>
              <a:gd name="T47" fmla="*/ 1507235 h 2514600"/>
              <a:gd name="T48" fmla="*/ 541814 w 3025775"/>
              <a:gd name="T49" fmla="*/ 1389827 h 2514600"/>
              <a:gd name="T50" fmla="*/ 620108 w 3025775"/>
              <a:gd name="T51" fmla="*/ 1531828 h 2514600"/>
              <a:gd name="T52" fmla="*/ 702633 w 3025775"/>
              <a:gd name="T53" fmla="*/ 1156068 h 2514600"/>
              <a:gd name="T54" fmla="*/ 543930 w 3025775"/>
              <a:gd name="T55" fmla="*/ 1096041 h 2514600"/>
              <a:gd name="T56" fmla="*/ 427284 w 3025775"/>
              <a:gd name="T57" fmla="*/ 993441 h 2514600"/>
              <a:gd name="T58" fmla="*/ 368563 w 3025775"/>
              <a:gd name="T59" fmla="*/ 860431 h 2514600"/>
              <a:gd name="T60" fmla="*/ 380995 w 3025775"/>
              <a:gd name="T61" fmla="*/ 715257 h 2514600"/>
              <a:gd name="T62" fmla="*/ 460611 w 3025775"/>
              <a:gd name="T63" fmla="*/ 590708 h 2514600"/>
              <a:gd name="T64" fmla="*/ 592864 w 3025775"/>
              <a:gd name="T65" fmla="*/ 500801 h 2514600"/>
              <a:gd name="T66" fmla="*/ 142657 w 3025775"/>
              <a:gd name="T67" fmla="*/ 168575 h 2514600"/>
              <a:gd name="T68" fmla="*/ 2952420 w 3025775"/>
              <a:gd name="T69" fmla="*/ 101075 h 2514600"/>
              <a:gd name="T70" fmla="*/ 3024978 w 3025775"/>
              <a:gd name="T71" fmla="*/ 221216 h 2514600"/>
              <a:gd name="T72" fmla="*/ 2982719 w 3025775"/>
              <a:gd name="T73" fmla="*/ 1603101 h 2514600"/>
              <a:gd name="T74" fmla="*/ 2790825 w 3025775"/>
              <a:gd name="T75" fmla="*/ 1657350 h 2514600"/>
              <a:gd name="T76" fmla="*/ 2047448 w 3025775"/>
              <a:gd name="T77" fmla="*/ 1624536 h 2514600"/>
              <a:gd name="T78" fmla="*/ 1981200 w 3025775"/>
              <a:gd name="T79" fmla="*/ 1500690 h 2514600"/>
              <a:gd name="T80" fmla="*/ 2213863 w 3025775"/>
              <a:gd name="T81" fmla="*/ 1000280 h 2514600"/>
              <a:gd name="T82" fmla="*/ 2263151 w 3025775"/>
              <a:gd name="T83" fmla="*/ 570260 h 2514600"/>
              <a:gd name="T84" fmla="*/ 2208298 w 3025775"/>
              <a:gd name="T85" fmla="*/ 454353 h 2514600"/>
              <a:gd name="T86" fmla="*/ 1981995 w 3025775"/>
              <a:gd name="T87" fmla="*/ 221216 h 2514600"/>
              <a:gd name="T88" fmla="*/ 2053808 w 3025775"/>
              <a:gd name="T89" fmla="*/ 101075 h 2514600"/>
              <a:gd name="T90" fmla="*/ 1490620 w 3025775"/>
              <a:gd name="T91" fmla="*/ 3440 h 2514600"/>
              <a:gd name="T92" fmla="*/ 1602840 w 3025775"/>
              <a:gd name="T93" fmla="*/ 86537 h 2514600"/>
              <a:gd name="T94" fmla="*/ 1788503 w 3025775"/>
              <a:gd name="T95" fmla="*/ 578518 h 2514600"/>
              <a:gd name="T96" fmla="*/ 1848535 w 3025775"/>
              <a:gd name="T97" fmla="*/ 507488 h 2514600"/>
              <a:gd name="T98" fmla="*/ 2102942 w 3025775"/>
              <a:gd name="T99" fmla="*/ 505633 h 2514600"/>
              <a:gd name="T100" fmla="*/ 2166675 w 3025775"/>
              <a:gd name="T101" fmla="*/ 576133 h 2514600"/>
              <a:gd name="T102" fmla="*/ 2155304 w 3025775"/>
              <a:gd name="T103" fmla="*/ 907692 h 2514600"/>
              <a:gd name="T104" fmla="*/ 2076496 w 3025775"/>
              <a:gd name="T105" fmla="*/ 960700 h 2514600"/>
              <a:gd name="T106" fmla="*/ 1824998 w 3025775"/>
              <a:gd name="T107" fmla="*/ 936316 h 2514600"/>
              <a:gd name="T108" fmla="*/ 1784008 w 3025775"/>
              <a:gd name="T109" fmla="*/ 849119 h 2514600"/>
              <a:gd name="T110" fmla="*/ 1579549 w 3025775"/>
              <a:gd name="T111" fmla="*/ 2460349 h 2514600"/>
              <a:gd name="T112" fmla="*/ 165154 w 3025775"/>
              <a:gd name="T113" fmla="*/ 2514600 h 2514600"/>
              <a:gd name="T114" fmla="*/ 37848 w 3025775"/>
              <a:gd name="T115" fmla="*/ 2454527 h 2514600"/>
              <a:gd name="T116" fmla="*/ 2117 w 3025775"/>
              <a:gd name="T117" fmla="*/ 139994 h 2514600"/>
              <a:gd name="T118" fmla="*/ 79666 w 3025775"/>
              <a:gd name="T119" fmla="*/ 24082 h 251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25775" h="2514600">
                <a:moveTo>
                  <a:pt x="747713" y="2141537"/>
                </a:moveTo>
                <a:lnTo>
                  <a:pt x="871538" y="2141537"/>
                </a:lnTo>
                <a:lnTo>
                  <a:pt x="871538" y="2263775"/>
                </a:lnTo>
                <a:lnTo>
                  <a:pt x="747713" y="2263775"/>
                </a:lnTo>
                <a:lnTo>
                  <a:pt x="747713" y="2141537"/>
                </a:lnTo>
                <a:close/>
                <a:moveTo>
                  <a:pt x="1057885" y="2079269"/>
                </a:moveTo>
                <a:lnTo>
                  <a:pt x="1057885" y="2324854"/>
                </a:lnTo>
                <a:lnTo>
                  <a:pt x="1303498" y="2324854"/>
                </a:lnTo>
                <a:lnTo>
                  <a:pt x="1303498" y="2079269"/>
                </a:lnTo>
                <a:lnTo>
                  <a:pt x="1057885" y="2079269"/>
                </a:lnTo>
                <a:close/>
                <a:moveTo>
                  <a:pt x="687876" y="2079269"/>
                </a:moveTo>
                <a:lnTo>
                  <a:pt x="687876" y="2324854"/>
                </a:lnTo>
                <a:lnTo>
                  <a:pt x="933225" y="2324854"/>
                </a:lnTo>
                <a:lnTo>
                  <a:pt x="933225" y="2079269"/>
                </a:lnTo>
                <a:lnTo>
                  <a:pt x="687876" y="2079269"/>
                </a:lnTo>
                <a:close/>
                <a:moveTo>
                  <a:pt x="319191" y="2079269"/>
                </a:moveTo>
                <a:lnTo>
                  <a:pt x="319191" y="2324854"/>
                </a:lnTo>
                <a:lnTo>
                  <a:pt x="564805" y="2324854"/>
                </a:lnTo>
                <a:lnTo>
                  <a:pt x="564805" y="2079269"/>
                </a:lnTo>
                <a:lnTo>
                  <a:pt x="319191" y="2079269"/>
                </a:lnTo>
                <a:close/>
                <a:moveTo>
                  <a:pt x="878530" y="1174049"/>
                </a:moveTo>
                <a:lnTo>
                  <a:pt x="878530" y="1587359"/>
                </a:lnTo>
                <a:lnTo>
                  <a:pt x="889374" y="1584979"/>
                </a:lnTo>
                <a:lnTo>
                  <a:pt x="899955" y="1582070"/>
                </a:lnTo>
                <a:lnTo>
                  <a:pt x="910270" y="1579161"/>
                </a:lnTo>
                <a:lnTo>
                  <a:pt x="920322" y="1575724"/>
                </a:lnTo>
                <a:lnTo>
                  <a:pt x="930108" y="1572022"/>
                </a:lnTo>
                <a:lnTo>
                  <a:pt x="939895" y="1567791"/>
                </a:lnTo>
                <a:lnTo>
                  <a:pt x="949417" y="1563560"/>
                </a:lnTo>
                <a:lnTo>
                  <a:pt x="958410" y="1559064"/>
                </a:lnTo>
                <a:lnTo>
                  <a:pt x="967403" y="1553776"/>
                </a:lnTo>
                <a:lnTo>
                  <a:pt x="975868" y="1548487"/>
                </a:lnTo>
                <a:lnTo>
                  <a:pt x="984332" y="1543198"/>
                </a:lnTo>
                <a:lnTo>
                  <a:pt x="992531" y="1537381"/>
                </a:lnTo>
                <a:lnTo>
                  <a:pt x="1000202" y="1531563"/>
                </a:lnTo>
                <a:lnTo>
                  <a:pt x="1007608" y="1525217"/>
                </a:lnTo>
                <a:lnTo>
                  <a:pt x="1014750" y="1518871"/>
                </a:lnTo>
                <a:lnTo>
                  <a:pt x="1021627" y="1512260"/>
                </a:lnTo>
                <a:lnTo>
                  <a:pt x="1027975" y="1505384"/>
                </a:lnTo>
                <a:lnTo>
                  <a:pt x="1034323" y="1497980"/>
                </a:lnTo>
                <a:lnTo>
                  <a:pt x="1040142" y="1490841"/>
                </a:lnTo>
                <a:lnTo>
                  <a:pt x="1045697" y="1483172"/>
                </a:lnTo>
                <a:lnTo>
                  <a:pt x="1050723" y="1475503"/>
                </a:lnTo>
                <a:lnTo>
                  <a:pt x="1055219" y="1467835"/>
                </a:lnTo>
                <a:lnTo>
                  <a:pt x="1059451" y="1459637"/>
                </a:lnTo>
                <a:lnTo>
                  <a:pt x="1063419" y="1451176"/>
                </a:lnTo>
                <a:lnTo>
                  <a:pt x="1066857" y="1442978"/>
                </a:lnTo>
                <a:lnTo>
                  <a:pt x="1069767" y="1434516"/>
                </a:lnTo>
                <a:lnTo>
                  <a:pt x="1072412" y="1425790"/>
                </a:lnTo>
                <a:lnTo>
                  <a:pt x="1074528" y="1417064"/>
                </a:lnTo>
                <a:lnTo>
                  <a:pt x="1076115" y="1408337"/>
                </a:lnTo>
                <a:lnTo>
                  <a:pt x="1077438" y="1399082"/>
                </a:lnTo>
                <a:lnTo>
                  <a:pt x="1078231" y="1389827"/>
                </a:lnTo>
                <a:lnTo>
                  <a:pt x="1078496" y="1380572"/>
                </a:lnTo>
                <a:lnTo>
                  <a:pt x="1078231" y="1371581"/>
                </a:lnTo>
                <a:lnTo>
                  <a:pt x="1077438" y="1362326"/>
                </a:lnTo>
                <a:lnTo>
                  <a:pt x="1076115" y="1353071"/>
                </a:lnTo>
                <a:lnTo>
                  <a:pt x="1074528" y="1344344"/>
                </a:lnTo>
                <a:lnTo>
                  <a:pt x="1072412" y="1335618"/>
                </a:lnTo>
                <a:lnTo>
                  <a:pt x="1069767" y="1326892"/>
                </a:lnTo>
                <a:lnTo>
                  <a:pt x="1066857" y="1318430"/>
                </a:lnTo>
                <a:lnTo>
                  <a:pt x="1063419" y="1309968"/>
                </a:lnTo>
                <a:lnTo>
                  <a:pt x="1059451" y="1301506"/>
                </a:lnTo>
                <a:lnTo>
                  <a:pt x="1055219" y="1293573"/>
                </a:lnTo>
                <a:lnTo>
                  <a:pt x="1050723" y="1285640"/>
                </a:lnTo>
                <a:lnTo>
                  <a:pt x="1045697" y="1277971"/>
                </a:lnTo>
                <a:lnTo>
                  <a:pt x="1040142" y="1270567"/>
                </a:lnTo>
                <a:lnTo>
                  <a:pt x="1034323" y="1263428"/>
                </a:lnTo>
                <a:lnTo>
                  <a:pt x="1027975" y="1256023"/>
                </a:lnTo>
                <a:lnTo>
                  <a:pt x="1021627" y="1249148"/>
                </a:lnTo>
                <a:lnTo>
                  <a:pt x="1014750" y="1242537"/>
                </a:lnTo>
                <a:lnTo>
                  <a:pt x="1007608" y="1235926"/>
                </a:lnTo>
                <a:lnTo>
                  <a:pt x="1000202" y="1229845"/>
                </a:lnTo>
                <a:lnTo>
                  <a:pt x="992531" y="1224027"/>
                </a:lnTo>
                <a:lnTo>
                  <a:pt x="984332" y="1218209"/>
                </a:lnTo>
                <a:lnTo>
                  <a:pt x="975868" y="1212656"/>
                </a:lnTo>
                <a:lnTo>
                  <a:pt x="967403" y="1207632"/>
                </a:lnTo>
                <a:lnTo>
                  <a:pt x="958410" y="1202343"/>
                </a:lnTo>
                <a:lnTo>
                  <a:pt x="949417" y="1197848"/>
                </a:lnTo>
                <a:lnTo>
                  <a:pt x="939895" y="1193617"/>
                </a:lnTo>
                <a:lnTo>
                  <a:pt x="930108" y="1189386"/>
                </a:lnTo>
                <a:lnTo>
                  <a:pt x="920322" y="1185684"/>
                </a:lnTo>
                <a:lnTo>
                  <a:pt x="910270" y="1182246"/>
                </a:lnTo>
                <a:lnTo>
                  <a:pt x="899955" y="1179338"/>
                </a:lnTo>
                <a:lnTo>
                  <a:pt x="889374" y="1176429"/>
                </a:lnTo>
                <a:lnTo>
                  <a:pt x="878530" y="1174049"/>
                </a:lnTo>
                <a:close/>
                <a:moveTo>
                  <a:pt x="742309" y="604459"/>
                </a:moveTo>
                <a:lnTo>
                  <a:pt x="731465" y="606839"/>
                </a:lnTo>
                <a:lnTo>
                  <a:pt x="720884" y="609748"/>
                </a:lnTo>
                <a:lnTo>
                  <a:pt x="710569" y="612921"/>
                </a:lnTo>
                <a:lnTo>
                  <a:pt x="700517" y="616358"/>
                </a:lnTo>
                <a:lnTo>
                  <a:pt x="690731" y="620060"/>
                </a:lnTo>
                <a:lnTo>
                  <a:pt x="680944" y="624291"/>
                </a:lnTo>
                <a:lnTo>
                  <a:pt x="671422" y="628522"/>
                </a:lnTo>
                <a:lnTo>
                  <a:pt x="662429" y="633018"/>
                </a:lnTo>
                <a:lnTo>
                  <a:pt x="653436" y="638042"/>
                </a:lnTo>
                <a:lnTo>
                  <a:pt x="644971" y="643066"/>
                </a:lnTo>
                <a:lnTo>
                  <a:pt x="636507" y="648619"/>
                </a:lnTo>
                <a:lnTo>
                  <a:pt x="628308" y="654437"/>
                </a:lnTo>
                <a:lnTo>
                  <a:pt x="620637" y="660254"/>
                </a:lnTo>
                <a:lnTo>
                  <a:pt x="613231" y="666865"/>
                </a:lnTo>
                <a:lnTo>
                  <a:pt x="606089" y="673212"/>
                </a:lnTo>
                <a:lnTo>
                  <a:pt x="599212" y="679822"/>
                </a:lnTo>
                <a:lnTo>
                  <a:pt x="592864" y="686698"/>
                </a:lnTo>
                <a:lnTo>
                  <a:pt x="586516" y="693837"/>
                </a:lnTo>
                <a:lnTo>
                  <a:pt x="580697" y="700977"/>
                </a:lnTo>
                <a:lnTo>
                  <a:pt x="575142" y="708646"/>
                </a:lnTo>
                <a:lnTo>
                  <a:pt x="570116" y="716579"/>
                </a:lnTo>
                <a:lnTo>
                  <a:pt x="565620" y="724247"/>
                </a:lnTo>
                <a:lnTo>
                  <a:pt x="561388" y="732445"/>
                </a:lnTo>
                <a:lnTo>
                  <a:pt x="557420" y="740642"/>
                </a:lnTo>
                <a:lnTo>
                  <a:pt x="553982" y="748840"/>
                </a:lnTo>
                <a:lnTo>
                  <a:pt x="551072" y="757301"/>
                </a:lnTo>
                <a:lnTo>
                  <a:pt x="548427" y="766292"/>
                </a:lnTo>
                <a:lnTo>
                  <a:pt x="546311" y="775019"/>
                </a:lnTo>
                <a:lnTo>
                  <a:pt x="544724" y="783745"/>
                </a:lnTo>
                <a:lnTo>
                  <a:pt x="543401" y="792736"/>
                </a:lnTo>
                <a:lnTo>
                  <a:pt x="542608" y="801991"/>
                </a:lnTo>
                <a:lnTo>
                  <a:pt x="542343" y="811510"/>
                </a:lnTo>
                <a:lnTo>
                  <a:pt x="542608" y="820501"/>
                </a:lnTo>
                <a:lnTo>
                  <a:pt x="543401" y="829756"/>
                </a:lnTo>
                <a:lnTo>
                  <a:pt x="544724" y="838747"/>
                </a:lnTo>
                <a:lnTo>
                  <a:pt x="546311" y="847473"/>
                </a:lnTo>
                <a:lnTo>
                  <a:pt x="548427" y="856200"/>
                </a:lnTo>
                <a:lnTo>
                  <a:pt x="551072" y="865190"/>
                </a:lnTo>
                <a:lnTo>
                  <a:pt x="553982" y="873652"/>
                </a:lnTo>
                <a:lnTo>
                  <a:pt x="557420" y="882114"/>
                </a:lnTo>
                <a:lnTo>
                  <a:pt x="561388" y="890312"/>
                </a:lnTo>
                <a:lnTo>
                  <a:pt x="565620" y="898245"/>
                </a:lnTo>
                <a:lnTo>
                  <a:pt x="570116" y="905913"/>
                </a:lnTo>
                <a:lnTo>
                  <a:pt x="575142" y="913846"/>
                </a:lnTo>
                <a:lnTo>
                  <a:pt x="580697" y="921515"/>
                </a:lnTo>
                <a:lnTo>
                  <a:pt x="586516" y="928655"/>
                </a:lnTo>
                <a:lnTo>
                  <a:pt x="592864" y="935794"/>
                </a:lnTo>
                <a:lnTo>
                  <a:pt x="599212" y="942670"/>
                </a:lnTo>
                <a:lnTo>
                  <a:pt x="606089" y="949280"/>
                </a:lnTo>
                <a:lnTo>
                  <a:pt x="613231" y="955891"/>
                </a:lnTo>
                <a:lnTo>
                  <a:pt x="620637" y="962238"/>
                </a:lnTo>
                <a:lnTo>
                  <a:pt x="628308" y="968055"/>
                </a:lnTo>
                <a:lnTo>
                  <a:pt x="636507" y="973873"/>
                </a:lnTo>
                <a:lnTo>
                  <a:pt x="644971" y="979426"/>
                </a:lnTo>
                <a:lnTo>
                  <a:pt x="653436" y="984450"/>
                </a:lnTo>
                <a:lnTo>
                  <a:pt x="662429" y="989474"/>
                </a:lnTo>
                <a:lnTo>
                  <a:pt x="671422" y="993970"/>
                </a:lnTo>
                <a:lnTo>
                  <a:pt x="680944" y="998201"/>
                </a:lnTo>
                <a:lnTo>
                  <a:pt x="690731" y="1002432"/>
                </a:lnTo>
                <a:lnTo>
                  <a:pt x="700517" y="1006134"/>
                </a:lnTo>
                <a:lnTo>
                  <a:pt x="710569" y="1009836"/>
                </a:lnTo>
                <a:lnTo>
                  <a:pt x="720884" y="1012744"/>
                </a:lnTo>
                <a:lnTo>
                  <a:pt x="731465" y="1015653"/>
                </a:lnTo>
                <a:lnTo>
                  <a:pt x="742309" y="1018033"/>
                </a:lnTo>
                <a:lnTo>
                  <a:pt x="742309" y="604459"/>
                </a:lnTo>
                <a:close/>
                <a:moveTo>
                  <a:pt x="742309" y="403225"/>
                </a:moveTo>
                <a:lnTo>
                  <a:pt x="878530" y="403225"/>
                </a:lnTo>
                <a:lnTo>
                  <a:pt x="878530" y="459814"/>
                </a:lnTo>
                <a:lnTo>
                  <a:pt x="888845" y="461136"/>
                </a:lnTo>
                <a:lnTo>
                  <a:pt x="898632" y="462722"/>
                </a:lnTo>
                <a:lnTo>
                  <a:pt x="908419" y="464573"/>
                </a:lnTo>
                <a:lnTo>
                  <a:pt x="918206" y="466425"/>
                </a:lnTo>
                <a:lnTo>
                  <a:pt x="927992" y="468276"/>
                </a:lnTo>
                <a:lnTo>
                  <a:pt x="937514" y="470391"/>
                </a:lnTo>
                <a:lnTo>
                  <a:pt x="947037" y="472771"/>
                </a:lnTo>
                <a:lnTo>
                  <a:pt x="956559" y="475151"/>
                </a:lnTo>
                <a:lnTo>
                  <a:pt x="965816" y="477795"/>
                </a:lnTo>
                <a:lnTo>
                  <a:pt x="975074" y="480704"/>
                </a:lnTo>
                <a:lnTo>
                  <a:pt x="984067" y="483613"/>
                </a:lnTo>
                <a:lnTo>
                  <a:pt x="993325" y="486786"/>
                </a:lnTo>
                <a:lnTo>
                  <a:pt x="1002318" y="489959"/>
                </a:lnTo>
                <a:lnTo>
                  <a:pt x="1011047" y="493397"/>
                </a:lnTo>
                <a:lnTo>
                  <a:pt x="1019511" y="496834"/>
                </a:lnTo>
                <a:lnTo>
                  <a:pt x="1028240" y="500536"/>
                </a:lnTo>
                <a:lnTo>
                  <a:pt x="1036704" y="504503"/>
                </a:lnTo>
                <a:lnTo>
                  <a:pt x="1045168" y="508469"/>
                </a:lnTo>
                <a:lnTo>
                  <a:pt x="1053368" y="512965"/>
                </a:lnTo>
                <a:lnTo>
                  <a:pt x="1061567" y="517196"/>
                </a:lnTo>
                <a:lnTo>
                  <a:pt x="1069502" y="521691"/>
                </a:lnTo>
                <a:lnTo>
                  <a:pt x="1077173" y="526187"/>
                </a:lnTo>
                <a:lnTo>
                  <a:pt x="1084844" y="530682"/>
                </a:lnTo>
                <a:lnTo>
                  <a:pt x="1092779" y="535442"/>
                </a:lnTo>
                <a:lnTo>
                  <a:pt x="1100185" y="540466"/>
                </a:lnTo>
                <a:lnTo>
                  <a:pt x="1107591" y="545490"/>
                </a:lnTo>
                <a:lnTo>
                  <a:pt x="1114733" y="550779"/>
                </a:lnTo>
                <a:lnTo>
                  <a:pt x="1121610" y="556068"/>
                </a:lnTo>
                <a:lnTo>
                  <a:pt x="1128487" y="561621"/>
                </a:lnTo>
                <a:lnTo>
                  <a:pt x="1135364" y="567174"/>
                </a:lnTo>
                <a:lnTo>
                  <a:pt x="1141977" y="572991"/>
                </a:lnTo>
                <a:lnTo>
                  <a:pt x="1148590" y="578544"/>
                </a:lnTo>
                <a:lnTo>
                  <a:pt x="1154673" y="584362"/>
                </a:lnTo>
                <a:lnTo>
                  <a:pt x="1160757" y="590444"/>
                </a:lnTo>
                <a:lnTo>
                  <a:pt x="1166840" y="596526"/>
                </a:lnTo>
                <a:lnTo>
                  <a:pt x="1172395" y="602608"/>
                </a:lnTo>
                <a:lnTo>
                  <a:pt x="1178214" y="608954"/>
                </a:lnTo>
                <a:lnTo>
                  <a:pt x="1183504" y="615565"/>
                </a:lnTo>
                <a:lnTo>
                  <a:pt x="1188794" y="622176"/>
                </a:lnTo>
                <a:lnTo>
                  <a:pt x="1194084" y="628787"/>
                </a:lnTo>
                <a:lnTo>
                  <a:pt x="1199110" y="635398"/>
                </a:lnTo>
                <a:lnTo>
                  <a:pt x="1203871" y="642273"/>
                </a:lnTo>
                <a:lnTo>
                  <a:pt x="1208368" y="649148"/>
                </a:lnTo>
                <a:lnTo>
                  <a:pt x="1212600" y="656023"/>
                </a:lnTo>
                <a:lnTo>
                  <a:pt x="1216832" y="663428"/>
                </a:lnTo>
                <a:lnTo>
                  <a:pt x="1220799" y="670567"/>
                </a:lnTo>
                <a:lnTo>
                  <a:pt x="1224767" y="677707"/>
                </a:lnTo>
                <a:lnTo>
                  <a:pt x="1228206" y="684847"/>
                </a:lnTo>
                <a:lnTo>
                  <a:pt x="1231644" y="692251"/>
                </a:lnTo>
                <a:lnTo>
                  <a:pt x="1234818" y="699655"/>
                </a:lnTo>
                <a:lnTo>
                  <a:pt x="1237728" y="707324"/>
                </a:lnTo>
                <a:lnTo>
                  <a:pt x="1240637" y="714992"/>
                </a:lnTo>
                <a:lnTo>
                  <a:pt x="1243547" y="722661"/>
                </a:lnTo>
                <a:lnTo>
                  <a:pt x="1245927" y="730329"/>
                </a:lnTo>
                <a:lnTo>
                  <a:pt x="1248043" y="738262"/>
                </a:lnTo>
                <a:lnTo>
                  <a:pt x="1249895" y="746195"/>
                </a:lnTo>
                <a:lnTo>
                  <a:pt x="1251747" y="753864"/>
                </a:lnTo>
                <a:lnTo>
                  <a:pt x="1253069" y="762326"/>
                </a:lnTo>
                <a:lnTo>
                  <a:pt x="1254392" y="770259"/>
                </a:lnTo>
                <a:lnTo>
                  <a:pt x="1255450" y="778192"/>
                </a:lnTo>
                <a:lnTo>
                  <a:pt x="1256243" y="786389"/>
                </a:lnTo>
                <a:lnTo>
                  <a:pt x="1257037" y="794587"/>
                </a:lnTo>
                <a:lnTo>
                  <a:pt x="1257301" y="802784"/>
                </a:lnTo>
                <a:lnTo>
                  <a:pt x="1257301" y="811510"/>
                </a:lnTo>
                <a:lnTo>
                  <a:pt x="1079289" y="811510"/>
                </a:lnTo>
                <a:lnTo>
                  <a:pt x="1079025" y="801991"/>
                </a:lnTo>
                <a:lnTo>
                  <a:pt x="1078231" y="792736"/>
                </a:lnTo>
                <a:lnTo>
                  <a:pt x="1076909" y="783745"/>
                </a:lnTo>
                <a:lnTo>
                  <a:pt x="1075322" y="775019"/>
                </a:lnTo>
                <a:lnTo>
                  <a:pt x="1073206" y="766028"/>
                </a:lnTo>
                <a:lnTo>
                  <a:pt x="1070560" y="757301"/>
                </a:lnTo>
                <a:lnTo>
                  <a:pt x="1067651" y="748840"/>
                </a:lnTo>
                <a:lnTo>
                  <a:pt x="1064212" y="740378"/>
                </a:lnTo>
                <a:lnTo>
                  <a:pt x="1060245" y="732180"/>
                </a:lnTo>
                <a:lnTo>
                  <a:pt x="1056013" y="724247"/>
                </a:lnTo>
                <a:lnTo>
                  <a:pt x="1051252" y="716314"/>
                </a:lnTo>
                <a:lnTo>
                  <a:pt x="1046226" y="708381"/>
                </a:lnTo>
                <a:lnTo>
                  <a:pt x="1040936" y="700713"/>
                </a:lnTo>
                <a:lnTo>
                  <a:pt x="1034852" y="693573"/>
                </a:lnTo>
                <a:lnTo>
                  <a:pt x="1028769" y="686433"/>
                </a:lnTo>
                <a:lnTo>
                  <a:pt x="1022156" y="679558"/>
                </a:lnTo>
                <a:lnTo>
                  <a:pt x="1015279" y="672947"/>
                </a:lnTo>
                <a:lnTo>
                  <a:pt x="1008137" y="666601"/>
                </a:lnTo>
                <a:lnTo>
                  <a:pt x="1000731" y="659990"/>
                </a:lnTo>
                <a:lnTo>
                  <a:pt x="993060" y="654172"/>
                </a:lnTo>
                <a:lnTo>
                  <a:pt x="984596" y="648355"/>
                </a:lnTo>
                <a:lnTo>
                  <a:pt x="976132" y="642802"/>
                </a:lnTo>
                <a:lnTo>
                  <a:pt x="967668" y="637778"/>
                </a:lnTo>
                <a:lnTo>
                  <a:pt x="958675" y="632753"/>
                </a:lnTo>
                <a:lnTo>
                  <a:pt x="949682" y="628258"/>
                </a:lnTo>
                <a:lnTo>
                  <a:pt x="940159" y="624027"/>
                </a:lnTo>
                <a:lnTo>
                  <a:pt x="930373" y="619796"/>
                </a:lnTo>
                <a:lnTo>
                  <a:pt x="920322" y="616094"/>
                </a:lnTo>
                <a:lnTo>
                  <a:pt x="910270" y="612656"/>
                </a:lnTo>
                <a:lnTo>
                  <a:pt x="899955" y="609483"/>
                </a:lnTo>
                <a:lnTo>
                  <a:pt x="889639" y="606574"/>
                </a:lnTo>
                <a:lnTo>
                  <a:pt x="878530" y="604194"/>
                </a:lnTo>
                <a:lnTo>
                  <a:pt x="878530" y="1029404"/>
                </a:lnTo>
                <a:lnTo>
                  <a:pt x="888845" y="1030726"/>
                </a:lnTo>
                <a:lnTo>
                  <a:pt x="898632" y="1032313"/>
                </a:lnTo>
                <a:lnTo>
                  <a:pt x="908419" y="1033899"/>
                </a:lnTo>
                <a:lnTo>
                  <a:pt x="918206" y="1035750"/>
                </a:lnTo>
                <a:lnTo>
                  <a:pt x="927728" y="1037866"/>
                </a:lnTo>
                <a:lnTo>
                  <a:pt x="937250" y="1039981"/>
                </a:lnTo>
                <a:lnTo>
                  <a:pt x="947037" y="1042361"/>
                </a:lnTo>
                <a:lnTo>
                  <a:pt x="956294" y="1044741"/>
                </a:lnTo>
                <a:lnTo>
                  <a:pt x="965552" y="1047385"/>
                </a:lnTo>
                <a:lnTo>
                  <a:pt x="974810" y="1050294"/>
                </a:lnTo>
                <a:lnTo>
                  <a:pt x="983803" y="1053203"/>
                </a:lnTo>
                <a:lnTo>
                  <a:pt x="993060" y="1056376"/>
                </a:lnTo>
                <a:lnTo>
                  <a:pt x="1002054" y="1059814"/>
                </a:lnTo>
                <a:lnTo>
                  <a:pt x="1010782" y="1063251"/>
                </a:lnTo>
                <a:lnTo>
                  <a:pt x="1019246" y="1066689"/>
                </a:lnTo>
                <a:lnTo>
                  <a:pt x="1027975" y="1070391"/>
                </a:lnTo>
                <a:lnTo>
                  <a:pt x="1036439" y="1074357"/>
                </a:lnTo>
                <a:lnTo>
                  <a:pt x="1044903" y="1078324"/>
                </a:lnTo>
                <a:lnTo>
                  <a:pt x="1053103" y="1082555"/>
                </a:lnTo>
                <a:lnTo>
                  <a:pt x="1061038" y="1086786"/>
                </a:lnTo>
                <a:lnTo>
                  <a:pt x="1068973" y="1091017"/>
                </a:lnTo>
                <a:lnTo>
                  <a:pt x="1076909" y="1095777"/>
                </a:lnTo>
                <a:lnTo>
                  <a:pt x="1084579" y="1100272"/>
                </a:lnTo>
                <a:lnTo>
                  <a:pt x="1092250" y="1105032"/>
                </a:lnTo>
                <a:lnTo>
                  <a:pt x="1099656" y="1110320"/>
                </a:lnTo>
                <a:lnTo>
                  <a:pt x="1107062" y="1115345"/>
                </a:lnTo>
                <a:lnTo>
                  <a:pt x="1114204" y="1120633"/>
                </a:lnTo>
                <a:lnTo>
                  <a:pt x="1121081" y="1125922"/>
                </a:lnTo>
                <a:lnTo>
                  <a:pt x="1127958" y="1131211"/>
                </a:lnTo>
                <a:lnTo>
                  <a:pt x="1134835" y="1136764"/>
                </a:lnTo>
                <a:lnTo>
                  <a:pt x="1141448" y="1142317"/>
                </a:lnTo>
                <a:lnTo>
                  <a:pt x="1147796" y="1148134"/>
                </a:lnTo>
                <a:lnTo>
                  <a:pt x="1154144" y="1153952"/>
                </a:lnTo>
                <a:lnTo>
                  <a:pt x="1160228" y="1160298"/>
                </a:lnTo>
                <a:lnTo>
                  <a:pt x="1166047" y="1166380"/>
                </a:lnTo>
                <a:lnTo>
                  <a:pt x="1171866" y="1172462"/>
                </a:lnTo>
                <a:lnTo>
                  <a:pt x="1177421" y="1178809"/>
                </a:lnTo>
                <a:lnTo>
                  <a:pt x="1182975" y="1185155"/>
                </a:lnTo>
                <a:lnTo>
                  <a:pt x="1188265" y="1191766"/>
                </a:lnTo>
                <a:lnTo>
                  <a:pt x="1193555" y="1198377"/>
                </a:lnTo>
                <a:lnTo>
                  <a:pt x="1198317" y="1204988"/>
                </a:lnTo>
                <a:lnTo>
                  <a:pt x="1203078" y="1211863"/>
                </a:lnTo>
                <a:lnTo>
                  <a:pt x="1207574" y="1218738"/>
                </a:lnTo>
                <a:lnTo>
                  <a:pt x="1212071" y="1225878"/>
                </a:lnTo>
                <a:lnTo>
                  <a:pt x="1216038" y="1232753"/>
                </a:lnTo>
                <a:lnTo>
                  <a:pt x="1220006" y="1239893"/>
                </a:lnTo>
                <a:lnTo>
                  <a:pt x="1223974" y="1247033"/>
                </a:lnTo>
                <a:lnTo>
                  <a:pt x="1227412" y="1254437"/>
                </a:lnTo>
                <a:lnTo>
                  <a:pt x="1230851" y="1262105"/>
                </a:lnTo>
                <a:lnTo>
                  <a:pt x="1234025" y="1269510"/>
                </a:lnTo>
                <a:lnTo>
                  <a:pt x="1236934" y="1276914"/>
                </a:lnTo>
                <a:lnTo>
                  <a:pt x="1239844" y="1284582"/>
                </a:lnTo>
                <a:lnTo>
                  <a:pt x="1242753" y="1292251"/>
                </a:lnTo>
                <a:lnTo>
                  <a:pt x="1245134" y="1299919"/>
                </a:lnTo>
                <a:lnTo>
                  <a:pt x="1247250" y="1307852"/>
                </a:lnTo>
                <a:lnTo>
                  <a:pt x="1249101" y="1315785"/>
                </a:lnTo>
                <a:lnTo>
                  <a:pt x="1250953" y="1323718"/>
                </a:lnTo>
                <a:lnTo>
                  <a:pt x="1252276" y="1331651"/>
                </a:lnTo>
                <a:lnTo>
                  <a:pt x="1253598" y="1339584"/>
                </a:lnTo>
                <a:lnTo>
                  <a:pt x="1254656" y="1347517"/>
                </a:lnTo>
                <a:lnTo>
                  <a:pt x="1255450" y="1355715"/>
                </a:lnTo>
                <a:lnTo>
                  <a:pt x="1255979" y="1364177"/>
                </a:lnTo>
                <a:lnTo>
                  <a:pt x="1256508" y="1372374"/>
                </a:lnTo>
                <a:lnTo>
                  <a:pt x="1256508" y="1380572"/>
                </a:lnTo>
                <a:lnTo>
                  <a:pt x="1256508" y="1389034"/>
                </a:lnTo>
                <a:lnTo>
                  <a:pt x="1255979" y="1397231"/>
                </a:lnTo>
                <a:lnTo>
                  <a:pt x="1255450" y="1405428"/>
                </a:lnTo>
                <a:lnTo>
                  <a:pt x="1254656" y="1413626"/>
                </a:lnTo>
                <a:lnTo>
                  <a:pt x="1253598" y="1421823"/>
                </a:lnTo>
                <a:lnTo>
                  <a:pt x="1252276" y="1429756"/>
                </a:lnTo>
                <a:lnTo>
                  <a:pt x="1250953" y="1437689"/>
                </a:lnTo>
                <a:lnTo>
                  <a:pt x="1249101" y="1445622"/>
                </a:lnTo>
                <a:lnTo>
                  <a:pt x="1247250" y="1453555"/>
                </a:lnTo>
                <a:lnTo>
                  <a:pt x="1245134" y="1461488"/>
                </a:lnTo>
                <a:lnTo>
                  <a:pt x="1242753" y="1469157"/>
                </a:lnTo>
                <a:lnTo>
                  <a:pt x="1239844" y="1476826"/>
                </a:lnTo>
                <a:lnTo>
                  <a:pt x="1236934" y="1484494"/>
                </a:lnTo>
                <a:lnTo>
                  <a:pt x="1234025" y="1491898"/>
                </a:lnTo>
                <a:lnTo>
                  <a:pt x="1230851" y="1499302"/>
                </a:lnTo>
                <a:lnTo>
                  <a:pt x="1227412" y="1506971"/>
                </a:lnTo>
                <a:lnTo>
                  <a:pt x="1223974" y="1514111"/>
                </a:lnTo>
                <a:lnTo>
                  <a:pt x="1220006" y="1521515"/>
                </a:lnTo>
                <a:lnTo>
                  <a:pt x="1216038" y="1528655"/>
                </a:lnTo>
                <a:lnTo>
                  <a:pt x="1212071" y="1535530"/>
                </a:lnTo>
                <a:lnTo>
                  <a:pt x="1207574" y="1542405"/>
                </a:lnTo>
                <a:lnTo>
                  <a:pt x="1203078" y="1549280"/>
                </a:lnTo>
                <a:lnTo>
                  <a:pt x="1198317" y="1556420"/>
                </a:lnTo>
                <a:lnTo>
                  <a:pt x="1193555" y="1563031"/>
                </a:lnTo>
                <a:lnTo>
                  <a:pt x="1188265" y="1569642"/>
                </a:lnTo>
                <a:lnTo>
                  <a:pt x="1182975" y="1576253"/>
                </a:lnTo>
                <a:lnTo>
                  <a:pt x="1177421" y="1582599"/>
                </a:lnTo>
                <a:lnTo>
                  <a:pt x="1171866" y="1588681"/>
                </a:lnTo>
                <a:lnTo>
                  <a:pt x="1166047" y="1595027"/>
                </a:lnTo>
                <a:lnTo>
                  <a:pt x="1160228" y="1601109"/>
                </a:lnTo>
                <a:lnTo>
                  <a:pt x="1154144" y="1607191"/>
                </a:lnTo>
                <a:lnTo>
                  <a:pt x="1147796" y="1613273"/>
                </a:lnTo>
                <a:lnTo>
                  <a:pt x="1141448" y="1618826"/>
                </a:lnTo>
                <a:lnTo>
                  <a:pt x="1134835" y="1624644"/>
                </a:lnTo>
                <a:lnTo>
                  <a:pt x="1127958" y="1630197"/>
                </a:lnTo>
                <a:lnTo>
                  <a:pt x="1121081" y="1635486"/>
                </a:lnTo>
                <a:lnTo>
                  <a:pt x="1114204" y="1640774"/>
                </a:lnTo>
                <a:lnTo>
                  <a:pt x="1107062" y="1646063"/>
                </a:lnTo>
                <a:lnTo>
                  <a:pt x="1099656" y="1651087"/>
                </a:lnTo>
                <a:lnTo>
                  <a:pt x="1092250" y="1656112"/>
                </a:lnTo>
                <a:lnTo>
                  <a:pt x="1084579" y="1661136"/>
                </a:lnTo>
                <a:lnTo>
                  <a:pt x="1076909" y="1665631"/>
                </a:lnTo>
                <a:lnTo>
                  <a:pt x="1068973" y="1670127"/>
                </a:lnTo>
                <a:lnTo>
                  <a:pt x="1061038" y="1674622"/>
                </a:lnTo>
                <a:lnTo>
                  <a:pt x="1053103" y="1678853"/>
                </a:lnTo>
                <a:lnTo>
                  <a:pt x="1044903" y="1683084"/>
                </a:lnTo>
                <a:lnTo>
                  <a:pt x="1036439" y="1687050"/>
                </a:lnTo>
                <a:lnTo>
                  <a:pt x="1027975" y="1690752"/>
                </a:lnTo>
                <a:lnTo>
                  <a:pt x="1019246" y="1694455"/>
                </a:lnTo>
                <a:lnTo>
                  <a:pt x="1010782" y="1698157"/>
                </a:lnTo>
                <a:lnTo>
                  <a:pt x="1002054" y="1701594"/>
                </a:lnTo>
                <a:lnTo>
                  <a:pt x="993060" y="1705032"/>
                </a:lnTo>
                <a:lnTo>
                  <a:pt x="983803" y="1708205"/>
                </a:lnTo>
                <a:lnTo>
                  <a:pt x="974810" y="1711114"/>
                </a:lnTo>
                <a:lnTo>
                  <a:pt x="965552" y="1714023"/>
                </a:lnTo>
                <a:lnTo>
                  <a:pt x="956294" y="1716667"/>
                </a:lnTo>
                <a:lnTo>
                  <a:pt x="947037" y="1719047"/>
                </a:lnTo>
                <a:lnTo>
                  <a:pt x="937250" y="1721427"/>
                </a:lnTo>
                <a:lnTo>
                  <a:pt x="927728" y="1723542"/>
                </a:lnTo>
                <a:lnTo>
                  <a:pt x="918206" y="1725658"/>
                </a:lnTo>
                <a:lnTo>
                  <a:pt x="908419" y="1727509"/>
                </a:lnTo>
                <a:lnTo>
                  <a:pt x="898632" y="1729095"/>
                </a:lnTo>
                <a:lnTo>
                  <a:pt x="888845" y="1730682"/>
                </a:lnTo>
                <a:lnTo>
                  <a:pt x="878530" y="1732004"/>
                </a:lnTo>
                <a:lnTo>
                  <a:pt x="878530" y="1804988"/>
                </a:lnTo>
                <a:lnTo>
                  <a:pt x="742309" y="1804988"/>
                </a:lnTo>
                <a:lnTo>
                  <a:pt x="742309" y="1732004"/>
                </a:lnTo>
                <a:lnTo>
                  <a:pt x="731994" y="1730682"/>
                </a:lnTo>
                <a:lnTo>
                  <a:pt x="722207" y="1729360"/>
                </a:lnTo>
                <a:lnTo>
                  <a:pt x="712420" y="1727509"/>
                </a:lnTo>
                <a:lnTo>
                  <a:pt x="702633" y="1725658"/>
                </a:lnTo>
                <a:lnTo>
                  <a:pt x="692847" y="1723807"/>
                </a:lnTo>
                <a:lnTo>
                  <a:pt x="683060" y="1721691"/>
                </a:lnTo>
                <a:lnTo>
                  <a:pt x="673802" y="1719311"/>
                </a:lnTo>
                <a:lnTo>
                  <a:pt x="664280" y="1716931"/>
                </a:lnTo>
                <a:lnTo>
                  <a:pt x="655023" y="1714287"/>
                </a:lnTo>
                <a:lnTo>
                  <a:pt x="645765" y="1711378"/>
                </a:lnTo>
                <a:lnTo>
                  <a:pt x="636772" y="1708470"/>
                </a:lnTo>
                <a:lnTo>
                  <a:pt x="627514" y="1705296"/>
                </a:lnTo>
                <a:lnTo>
                  <a:pt x="618521" y="1701859"/>
                </a:lnTo>
                <a:lnTo>
                  <a:pt x="609792" y="1698421"/>
                </a:lnTo>
                <a:lnTo>
                  <a:pt x="601064" y="1694719"/>
                </a:lnTo>
                <a:lnTo>
                  <a:pt x="592599" y="1691017"/>
                </a:lnTo>
                <a:lnTo>
                  <a:pt x="584135" y="1687315"/>
                </a:lnTo>
                <a:lnTo>
                  <a:pt x="575671" y="1683348"/>
                </a:lnTo>
                <a:lnTo>
                  <a:pt x="567471" y="1679117"/>
                </a:lnTo>
                <a:lnTo>
                  <a:pt x="559272" y="1674886"/>
                </a:lnTo>
                <a:lnTo>
                  <a:pt x="551337" y="1670391"/>
                </a:lnTo>
                <a:lnTo>
                  <a:pt x="543666" y="1665896"/>
                </a:lnTo>
                <a:lnTo>
                  <a:pt x="535731" y="1661400"/>
                </a:lnTo>
                <a:lnTo>
                  <a:pt x="528060" y="1656376"/>
                </a:lnTo>
                <a:lnTo>
                  <a:pt x="520654" y="1651352"/>
                </a:lnTo>
                <a:lnTo>
                  <a:pt x="513248" y="1646328"/>
                </a:lnTo>
                <a:lnTo>
                  <a:pt x="506106" y="1641039"/>
                </a:lnTo>
                <a:lnTo>
                  <a:pt x="499229" y="1635750"/>
                </a:lnTo>
                <a:lnTo>
                  <a:pt x="492352" y="1630462"/>
                </a:lnTo>
                <a:lnTo>
                  <a:pt x="485475" y="1624908"/>
                </a:lnTo>
                <a:lnTo>
                  <a:pt x="478862" y="1619091"/>
                </a:lnTo>
                <a:lnTo>
                  <a:pt x="472249" y="1613538"/>
                </a:lnTo>
                <a:lnTo>
                  <a:pt x="466166" y="1607456"/>
                </a:lnTo>
                <a:lnTo>
                  <a:pt x="460082" y="1601374"/>
                </a:lnTo>
                <a:lnTo>
                  <a:pt x="453999" y="1595292"/>
                </a:lnTo>
                <a:lnTo>
                  <a:pt x="448180" y="1588945"/>
                </a:lnTo>
                <a:lnTo>
                  <a:pt x="442625" y="1582864"/>
                </a:lnTo>
                <a:lnTo>
                  <a:pt x="437335" y="1576517"/>
                </a:lnTo>
                <a:lnTo>
                  <a:pt x="432045" y="1569906"/>
                </a:lnTo>
                <a:lnTo>
                  <a:pt x="426755" y="1563295"/>
                </a:lnTo>
                <a:lnTo>
                  <a:pt x="421729" y="1556685"/>
                </a:lnTo>
                <a:lnTo>
                  <a:pt x="416968" y="1549545"/>
                </a:lnTo>
                <a:lnTo>
                  <a:pt x="412471" y="1542670"/>
                </a:lnTo>
                <a:lnTo>
                  <a:pt x="408239" y="1535794"/>
                </a:lnTo>
                <a:lnTo>
                  <a:pt x="404007" y="1528655"/>
                </a:lnTo>
                <a:lnTo>
                  <a:pt x="400040" y="1521515"/>
                </a:lnTo>
                <a:lnTo>
                  <a:pt x="396072" y="1514375"/>
                </a:lnTo>
                <a:lnTo>
                  <a:pt x="392633" y="1507235"/>
                </a:lnTo>
                <a:lnTo>
                  <a:pt x="389195" y="1499567"/>
                </a:lnTo>
                <a:lnTo>
                  <a:pt x="386021" y="1492163"/>
                </a:lnTo>
                <a:lnTo>
                  <a:pt x="383111" y="1484494"/>
                </a:lnTo>
                <a:lnTo>
                  <a:pt x="380202" y="1477090"/>
                </a:lnTo>
                <a:lnTo>
                  <a:pt x="377292" y="1469421"/>
                </a:lnTo>
                <a:lnTo>
                  <a:pt x="374912" y="1461753"/>
                </a:lnTo>
                <a:lnTo>
                  <a:pt x="372796" y="1453555"/>
                </a:lnTo>
                <a:lnTo>
                  <a:pt x="370944" y="1445622"/>
                </a:lnTo>
                <a:lnTo>
                  <a:pt x="369092" y="1437954"/>
                </a:lnTo>
                <a:lnTo>
                  <a:pt x="367770" y="1429756"/>
                </a:lnTo>
                <a:lnTo>
                  <a:pt x="366447" y="1421823"/>
                </a:lnTo>
                <a:lnTo>
                  <a:pt x="365389" y="1413890"/>
                </a:lnTo>
                <a:lnTo>
                  <a:pt x="364596" y="1405428"/>
                </a:lnTo>
                <a:lnTo>
                  <a:pt x="363802" y="1397231"/>
                </a:lnTo>
                <a:lnTo>
                  <a:pt x="363538" y="1389034"/>
                </a:lnTo>
                <a:lnTo>
                  <a:pt x="363538" y="1380572"/>
                </a:lnTo>
                <a:lnTo>
                  <a:pt x="541550" y="1380572"/>
                </a:lnTo>
                <a:lnTo>
                  <a:pt x="541814" y="1389827"/>
                </a:lnTo>
                <a:lnTo>
                  <a:pt x="542608" y="1399082"/>
                </a:lnTo>
                <a:lnTo>
                  <a:pt x="543930" y="1408337"/>
                </a:lnTo>
                <a:lnTo>
                  <a:pt x="545517" y="1417064"/>
                </a:lnTo>
                <a:lnTo>
                  <a:pt x="547633" y="1426054"/>
                </a:lnTo>
                <a:lnTo>
                  <a:pt x="550279" y="1434516"/>
                </a:lnTo>
                <a:lnTo>
                  <a:pt x="553188" y="1442978"/>
                </a:lnTo>
                <a:lnTo>
                  <a:pt x="556627" y="1451440"/>
                </a:lnTo>
                <a:lnTo>
                  <a:pt x="560594" y="1459902"/>
                </a:lnTo>
                <a:lnTo>
                  <a:pt x="564826" y="1467835"/>
                </a:lnTo>
                <a:lnTo>
                  <a:pt x="569587" y="1475768"/>
                </a:lnTo>
                <a:lnTo>
                  <a:pt x="574613" y="1483436"/>
                </a:lnTo>
                <a:lnTo>
                  <a:pt x="579903" y="1491105"/>
                </a:lnTo>
                <a:lnTo>
                  <a:pt x="585987" y="1498245"/>
                </a:lnTo>
                <a:lnTo>
                  <a:pt x="592070" y="1505649"/>
                </a:lnTo>
                <a:lnTo>
                  <a:pt x="598683" y="1512524"/>
                </a:lnTo>
                <a:lnTo>
                  <a:pt x="605560" y="1519135"/>
                </a:lnTo>
                <a:lnTo>
                  <a:pt x="612702" y="1525481"/>
                </a:lnTo>
                <a:lnTo>
                  <a:pt x="620108" y="1531828"/>
                </a:lnTo>
                <a:lnTo>
                  <a:pt x="627779" y="1537645"/>
                </a:lnTo>
                <a:lnTo>
                  <a:pt x="636243" y="1543463"/>
                </a:lnTo>
                <a:lnTo>
                  <a:pt x="644707" y="1549016"/>
                </a:lnTo>
                <a:lnTo>
                  <a:pt x="653171" y="1554040"/>
                </a:lnTo>
                <a:lnTo>
                  <a:pt x="662164" y="1559329"/>
                </a:lnTo>
                <a:lnTo>
                  <a:pt x="671157" y="1563824"/>
                </a:lnTo>
                <a:lnTo>
                  <a:pt x="680680" y="1568055"/>
                </a:lnTo>
                <a:lnTo>
                  <a:pt x="690466" y="1572286"/>
                </a:lnTo>
                <a:lnTo>
                  <a:pt x="700517" y="1575988"/>
                </a:lnTo>
                <a:lnTo>
                  <a:pt x="710569" y="1579161"/>
                </a:lnTo>
                <a:lnTo>
                  <a:pt x="720884" y="1582335"/>
                </a:lnTo>
                <a:lnTo>
                  <a:pt x="731200" y="1584979"/>
                </a:lnTo>
                <a:lnTo>
                  <a:pt x="742309" y="1587623"/>
                </a:lnTo>
                <a:lnTo>
                  <a:pt x="742309" y="1162678"/>
                </a:lnTo>
                <a:lnTo>
                  <a:pt x="731994" y="1161356"/>
                </a:lnTo>
                <a:lnTo>
                  <a:pt x="722207" y="1159770"/>
                </a:lnTo>
                <a:lnTo>
                  <a:pt x="712420" y="1158183"/>
                </a:lnTo>
                <a:lnTo>
                  <a:pt x="702633" y="1156068"/>
                </a:lnTo>
                <a:lnTo>
                  <a:pt x="693111" y="1153952"/>
                </a:lnTo>
                <a:lnTo>
                  <a:pt x="683325" y="1151837"/>
                </a:lnTo>
                <a:lnTo>
                  <a:pt x="673802" y="1149457"/>
                </a:lnTo>
                <a:lnTo>
                  <a:pt x="664545" y="1147077"/>
                </a:lnTo>
                <a:lnTo>
                  <a:pt x="655287" y="1144432"/>
                </a:lnTo>
                <a:lnTo>
                  <a:pt x="646029" y="1141524"/>
                </a:lnTo>
                <a:lnTo>
                  <a:pt x="637036" y="1138615"/>
                </a:lnTo>
                <a:lnTo>
                  <a:pt x="627779" y="1135442"/>
                </a:lnTo>
                <a:lnTo>
                  <a:pt x="618785" y="1132268"/>
                </a:lnTo>
                <a:lnTo>
                  <a:pt x="610057" y="1128831"/>
                </a:lnTo>
                <a:lnTo>
                  <a:pt x="601593" y="1125393"/>
                </a:lnTo>
                <a:lnTo>
                  <a:pt x="592864" y="1121691"/>
                </a:lnTo>
                <a:lnTo>
                  <a:pt x="584400" y="1117725"/>
                </a:lnTo>
                <a:lnTo>
                  <a:pt x="575936" y="1113758"/>
                </a:lnTo>
                <a:lnTo>
                  <a:pt x="567736" y="1109527"/>
                </a:lnTo>
                <a:lnTo>
                  <a:pt x="559801" y="1105032"/>
                </a:lnTo>
                <a:lnTo>
                  <a:pt x="551866" y="1100801"/>
                </a:lnTo>
                <a:lnTo>
                  <a:pt x="543930" y="1096041"/>
                </a:lnTo>
                <a:lnTo>
                  <a:pt x="536260" y="1091546"/>
                </a:lnTo>
                <a:lnTo>
                  <a:pt x="528589" y="1086786"/>
                </a:lnTo>
                <a:lnTo>
                  <a:pt x="521183" y="1081762"/>
                </a:lnTo>
                <a:lnTo>
                  <a:pt x="513777" y="1076737"/>
                </a:lnTo>
                <a:lnTo>
                  <a:pt x="506635" y="1071449"/>
                </a:lnTo>
                <a:lnTo>
                  <a:pt x="499758" y="1066160"/>
                </a:lnTo>
                <a:lnTo>
                  <a:pt x="492881" y="1060871"/>
                </a:lnTo>
                <a:lnTo>
                  <a:pt x="486004" y="1055054"/>
                </a:lnTo>
                <a:lnTo>
                  <a:pt x="479391" y="1049501"/>
                </a:lnTo>
                <a:lnTo>
                  <a:pt x="473043" y="1043683"/>
                </a:lnTo>
                <a:lnTo>
                  <a:pt x="466695" y="1037866"/>
                </a:lnTo>
                <a:lnTo>
                  <a:pt x="460611" y="1031784"/>
                </a:lnTo>
                <a:lnTo>
                  <a:pt x="454792" y="1025702"/>
                </a:lnTo>
                <a:lnTo>
                  <a:pt x="448973" y="1019620"/>
                </a:lnTo>
                <a:lnTo>
                  <a:pt x="443418" y="1013273"/>
                </a:lnTo>
                <a:lnTo>
                  <a:pt x="437864" y="1006662"/>
                </a:lnTo>
                <a:lnTo>
                  <a:pt x="432574" y="1000052"/>
                </a:lnTo>
                <a:lnTo>
                  <a:pt x="427284" y="993441"/>
                </a:lnTo>
                <a:lnTo>
                  <a:pt x="422523" y="986830"/>
                </a:lnTo>
                <a:lnTo>
                  <a:pt x="417761" y="980219"/>
                </a:lnTo>
                <a:lnTo>
                  <a:pt x="413265" y="973344"/>
                </a:lnTo>
                <a:lnTo>
                  <a:pt x="408768" y="966204"/>
                </a:lnTo>
                <a:lnTo>
                  <a:pt x="404801" y="959329"/>
                </a:lnTo>
                <a:lnTo>
                  <a:pt x="400833" y="951925"/>
                </a:lnTo>
                <a:lnTo>
                  <a:pt x="396866" y="944785"/>
                </a:lnTo>
                <a:lnTo>
                  <a:pt x="393427" y="937381"/>
                </a:lnTo>
                <a:lnTo>
                  <a:pt x="389988" y="929977"/>
                </a:lnTo>
                <a:lnTo>
                  <a:pt x="386814" y="922573"/>
                </a:lnTo>
                <a:lnTo>
                  <a:pt x="383640" y="915168"/>
                </a:lnTo>
                <a:lnTo>
                  <a:pt x="380995" y="907235"/>
                </a:lnTo>
                <a:lnTo>
                  <a:pt x="378086" y="899567"/>
                </a:lnTo>
                <a:lnTo>
                  <a:pt x="375705" y="891898"/>
                </a:lnTo>
                <a:lnTo>
                  <a:pt x="373589" y="884230"/>
                </a:lnTo>
                <a:lnTo>
                  <a:pt x="371738" y="876297"/>
                </a:lnTo>
                <a:lnTo>
                  <a:pt x="369886" y="868364"/>
                </a:lnTo>
                <a:lnTo>
                  <a:pt x="368563" y="860431"/>
                </a:lnTo>
                <a:lnTo>
                  <a:pt x="367241" y="852233"/>
                </a:lnTo>
                <a:lnTo>
                  <a:pt x="366183" y="844300"/>
                </a:lnTo>
                <a:lnTo>
                  <a:pt x="365389" y="836103"/>
                </a:lnTo>
                <a:lnTo>
                  <a:pt x="364860" y="827905"/>
                </a:lnTo>
                <a:lnTo>
                  <a:pt x="364331" y="819708"/>
                </a:lnTo>
                <a:lnTo>
                  <a:pt x="364331" y="811510"/>
                </a:lnTo>
                <a:lnTo>
                  <a:pt x="364331" y="802784"/>
                </a:lnTo>
                <a:lnTo>
                  <a:pt x="364860" y="794587"/>
                </a:lnTo>
                <a:lnTo>
                  <a:pt x="365389" y="786389"/>
                </a:lnTo>
                <a:lnTo>
                  <a:pt x="366183" y="778456"/>
                </a:lnTo>
                <a:lnTo>
                  <a:pt x="367241" y="770259"/>
                </a:lnTo>
                <a:lnTo>
                  <a:pt x="368563" y="762326"/>
                </a:lnTo>
                <a:lnTo>
                  <a:pt x="369886" y="754128"/>
                </a:lnTo>
                <a:lnTo>
                  <a:pt x="371738" y="746195"/>
                </a:lnTo>
                <a:lnTo>
                  <a:pt x="373589" y="738262"/>
                </a:lnTo>
                <a:lnTo>
                  <a:pt x="375705" y="730594"/>
                </a:lnTo>
                <a:lnTo>
                  <a:pt x="378086" y="722925"/>
                </a:lnTo>
                <a:lnTo>
                  <a:pt x="380995" y="715257"/>
                </a:lnTo>
                <a:lnTo>
                  <a:pt x="383640" y="707324"/>
                </a:lnTo>
                <a:lnTo>
                  <a:pt x="386814" y="699919"/>
                </a:lnTo>
                <a:lnTo>
                  <a:pt x="389988" y="692515"/>
                </a:lnTo>
                <a:lnTo>
                  <a:pt x="393427" y="685111"/>
                </a:lnTo>
                <a:lnTo>
                  <a:pt x="396866" y="677707"/>
                </a:lnTo>
                <a:lnTo>
                  <a:pt x="400833" y="670567"/>
                </a:lnTo>
                <a:lnTo>
                  <a:pt x="404801" y="663428"/>
                </a:lnTo>
                <a:lnTo>
                  <a:pt x="408768" y="656288"/>
                </a:lnTo>
                <a:lnTo>
                  <a:pt x="413265" y="649413"/>
                </a:lnTo>
                <a:lnTo>
                  <a:pt x="417761" y="642537"/>
                </a:lnTo>
                <a:lnTo>
                  <a:pt x="422523" y="635662"/>
                </a:lnTo>
                <a:lnTo>
                  <a:pt x="427284" y="629051"/>
                </a:lnTo>
                <a:lnTo>
                  <a:pt x="432574" y="622440"/>
                </a:lnTo>
                <a:lnTo>
                  <a:pt x="437864" y="615830"/>
                </a:lnTo>
                <a:lnTo>
                  <a:pt x="443418" y="609219"/>
                </a:lnTo>
                <a:lnTo>
                  <a:pt x="448973" y="602872"/>
                </a:lnTo>
                <a:lnTo>
                  <a:pt x="454792" y="596790"/>
                </a:lnTo>
                <a:lnTo>
                  <a:pt x="460611" y="590708"/>
                </a:lnTo>
                <a:lnTo>
                  <a:pt x="466695" y="584891"/>
                </a:lnTo>
                <a:lnTo>
                  <a:pt x="473043" y="578809"/>
                </a:lnTo>
                <a:lnTo>
                  <a:pt x="479391" y="573256"/>
                </a:lnTo>
                <a:lnTo>
                  <a:pt x="486004" y="567438"/>
                </a:lnTo>
                <a:lnTo>
                  <a:pt x="492881" y="561885"/>
                </a:lnTo>
                <a:lnTo>
                  <a:pt x="499758" y="556332"/>
                </a:lnTo>
                <a:lnTo>
                  <a:pt x="506635" y="551043"/>
                </a:lnTo>
                <a:lnTo>
                  <a:pt x="513777" y="545755"/>
                </a:lnTo>
                <a:lnTo>
                  <a:pt x="521183" y="540730"/>
                </a:lnTo>
                <a:lnTo>
                  <a:pt x="528589" y="535971"/>
                </a:lnTo>
                <a:lnTo>
                  <a:pt x="536260" y="530946"/>
                </a:lnTo>
                <a:lnTo>
                  <a:pt x="543930" y="526451"/>
                </a:lnTo>
                <a:lnTo>
                  <a:pt x="551866" y="521956"/>
                </a:lnTo>
                <a:lnTo>
                  <a:pt x="559801" y="517460"/>
                </a:lnTo>
                <a:lnTo>
                  <a:pt x="567736" y="513229"/>
                </a:lnTo>
                <a:lnTo>
                  <a:pt x="575936" y="508734"/>
                </a:lnTo>
                <a:lnTo>
                  <a:pt x="584400" y="504767"/>
                </a:lnTo>
                <a:lnTo>
                  <a:pt x="592864" y="500801"/>
                </a:lnTo>
                <a:lnTo>
                  <a:pt x="601593" y="497099"/>
                </a:lnTo>
                <a:lnTo>
                  <a:pt x="610057" y="493661"/>
                </a:lnTo>
                <a:lnTo>
                  <a:pt x="618785" y="490224"/>
                </a:lnTo>
                <a:lnTo>
                  <a:pt x="627779" y="487050"/>
                </a:lnTo>
                <a:lnTo>
                  <a:pt x="637036" y="483877"/>
                </a:lnTo>
                <a:lnTo>
                  <a:pt x="646029" y="480968"/>
                </a:lnTo>
                <a:lnTo>
                  <a:pt x="655287" y="478060"/>
                </a:lnTo>
                <a:lnTo>
                  <a:pt x="664545" y="475415"/>
                </a:lnTo>
                <a:lnTo>
                  <a:pt x="673802" y="473035"/>
                </a:lnTo>
                <a:lnTo>
                  <a:pt x="683325" y="470655"/>
                </a:lnTo>
                <a:lnTo>
                  <a:pt x="693111" y="468540"/>
                </a:lnTo>
                <a:lnTo>
                  <a:pt x="702633" y="466425"/>
                </a:lnTo>
                <a:lnTo>
                  <a:pt x="712420" y="464573"/>
                </a:lnTo>
                <a:lnTo>
                  <a:pt x="722207" y="462987"/>
                </a:lnTo>
                <a:lnTo>
                  <a:pt x="731994" y="461136"/>
                </a:lnTo>
                <a:lnTo>
                  <a:pt x="742309" y="459814"/>
                </a:lnTo>
                <a:lnTo>
                  <a:pt x="742309" y="403225"/>
                </a:lnTo>
                <a:close/>
                <a:moveTo>
                  <a:pt x="142657" y="168575"/>
                </a:moveTo>
                <a:lnTo>
                  <a:pt x="142657" y="1998818"/>
                </a:lnTo>
                <a:lnTo>
                  <a:pt x="1480298" y="1998818"/>
                </a:lnTo>
                <a:lnTo>
                  <a:pt x="1480298" y="168575"/>
                </a:lnTo>
                <a:lnTo>
                  <a:pt x="142657" y="168575"/>
                </a:lnTo>
                <a:close/>
                <a:moveTo>
                  <a:pt x="2790825" y="73025"/>
                </a:moveTo>
                <a:lnTo>
                  <a:pt x="2859662" y="73025"/>
                </a:lnTo>
                <a:lnTo>
                  <a:pt x="2868433" y="73290"/>
                </a:lnTo>
                <a:lnTo>
                  <a:pt x="2876938" y="73819"/>
                </a:lnTo>
                <a:lnTo>
                  <a:pt x="2885177" y="74877"/>
                </a:lnTo>
                <a:lnTo>
                  <a:pt x="2893151" y="76200"/>
                </a:lnTo>
                <a:lnTo>
                  <a:pt x="2901124" y="78053"/>
                </a:lnTo>
                <a:lnTo>
                  <a:pt x="2909098" y="80434"/>
                </a:lnTo>
                <a:lnTo>
                  <a:pt x="2916805" y="82816"/>
                </a:lnTo>
                <a:lnTo>
                  <a:pt x="2924513" y="85992"/>
                </a:lnTo>
                <a:lnTo>
                  <a:pt x="2931689" y="89167"/>
                </a:lnTo>
                <a:lnTo>
                  <a:pt x="2938865" y="92872"/>
                </a:lnTo>
                <a:lnTo>
                  <a:pt x="2945775" y="96841"/>
                </a:lnTo>
                <a:lnTo>
                  <a:pt x="2952420" y="101075"/>
                </a:lnTo>
                <a:lnTo>
                  <a:pt x="2958799" y="105574"/>
                </a:lnTo>
                <a:lnTo>
                  <a:pt x="2965177" y="110337"/>
                </a:lnTo>
                <a:lnTo>
                  <a:pt x="2971290" y="115895"/>
                </a:lnTo>
                <a:lnTo>
                  <a:pt x="2977137" y="121452"/>
                </a:lnTo>
                <a:lnTo>
                  <a:pt x="2982719" y="127009"/>
                </a:lnTo>
                <a:lnTo>
                  <a:pt x="2987769" y="133095"/>
                </a:lnTo>
                <a:lnTo>
                  <a:pt x="2992553" y="139182"/>
                </a:lnTo>
                <a:lnTo>
                  <a:pt x="2997337" y="145533"/>
                </a:lnTo>
                <a:lnTo>
                  <a:pt x="3001589" y="152413"/>
                </a:lnTo>
                <a:lnTo>
                  <a:pt x="3005576" y="159029"/>
                </a:lnTo>
                <a:lnTo>
                  <a:pt x="3009297" y="166438"/>
                </a:lnTo>
                <a:lnTo>
                  <a:pt x="3012486" y="173848"/>
                </a:lnTo>
                <a:lnTo>
                  <a:pt x="3015410" y="181258"/>
                </a:lnTo>
                <a:lnTo>
                  <a:pt x="3018068" y="188932"/>
                </a:lnTo>
                <a:lnTo>
                  <a:pt x="3020460" y="196606"/>
                </a:lnTo>
                <a:lnTo>
                  <a:pt x="3022320" y="204545"/>
                </a:lnTo>
                <a:lnTo>
                  <a:pt x="3023915" y="212748"/>
                </a:lnTo>
                <a:lnTo>
                  <a:pt x="3024978" y="221216"/>
                </a:lnTo>
                <a:lnTo>
                  <a:pt x="3025509" y="229420"/>
                </a:lnTo>
                <a:lnTo>
                  <a:pt x="3025775" y="237888"/>
                </a:lnTo>
                <a:lnTo>
                  <a:pt x="3025775" y="1492222"/>
                </a:lnTo>
                <a:lnTo>
                  <a:pt x="3025509" y="1500690"/>
                </a:lnTo>
                <a:lnTo>
                  <a:pt x="3024978" y="1509158"/>
                </a:lnTo>
                <a:lnTo>
                  <a:pt x="3023915" y="1517362"/>
                </a:lnTo>
                <a:lnTo>
                  <a:pt x="3022320" y="1525565"/>
                </a:lnTo>
                <a:lnTo>
                  <a:pt x="3020460" y="1533504"/>
                </a:lnTo>
                <a:lnTo>
                  <a:pt x="3018068" y="1541178"/>
                </a:lnTo>
                <a:lnTo>
                  <a:pt x="3015410" y="1548853"/>
                </a:lnTo>
                <a:lnTo>
                  <a:pt x="3012486" y="1556527"/>
                </a:lnTo>
                <a:lnTo>
                  <a:pt x="3009297" y="1563936"/>
                </a:lnTo>
                <a:lnTo>
                  <a:pt x="3005576" y="1570817"/>
                </a:lnTo>
                <a:lnTo>
                  <a:pt x="3001589" y="1577697"/>
                </a:lnTo>
                <a:lnTo>
                  <a:pt x="2997337" y="1584577"/>
                </a:lnTo>
                <a:lnTo>
                  <a:pt x="2992553" y="1590928"/>
                </a:lnTo>
                <a:lnTo>
                  <a:pt x="2987769" y="1597015"/>
                </a:lnTo>
                <a:lnTo>
                  <a:pt x="2982719" y="1603101"/>
                </a:lnTo>
                <a:lnTo>
                  <a:pt x="2977137" y="1608923"/>
                </a:lnTo>
                <a:lnTo>
                  <a:pt x="2971290" y="1614480"/>
                </a:lnTo>
                <a:lnTo>
                  <a:pt x="2965177" y="1619773"/>
                </a:lnTo>
                <a:lnTo>
                  <a:pt x="2958799" y="1624536"/>
                </a:lnTo>
                <a:lnTo>
                  <a:pt x="2952420" y="1629035"/>
                </a:lnTo>
                <a:lnTo>
                  <a:pt x="2945775" y="1633269"/>
                </a:lnTo>
                <a:lnTo>
                  <a:pt x="2938865" y="1637238"/>
                </a:lnTo>
                <a:lnTo>
                  <a:pt x="2931689" y="1640943"/>
                </a:lnTo>
                <a:lnTo>
                  <a:pt x="2924513" y="1644118"/>
                </a:lnTo>
                <a:lnTo>
                  <a:pt x="2916805" y="1647294"/>
                </a:lnTo>
                <a:lnTo>
                  <a:pt x="2909098" y="1649676"/>
                </a:lnTo>
                <a:lnTo>
                  <a:pt x="2901124" y="1652057"/>
                </a:lnTo>
                <a:lnTo>
                  <a:pt x="2893151" y="1653910"/>
                </a:lnTo>
                <a:lnTo>
                  <a:pt x="2885177" y="1655497"/>
                </a:lnTo>
                <a:lnTo>
                  <a:pt x="2876938" y="1656556"/>
                </a:lnTo>
                <a:lnTo>
                  <a:pt x="2868433" y="1657085"/>
                </a:lnTo>
                <a:lnTo>
                  <a:pt x="2859662" y="1657350"/>
                </a:lnTo>
                <a:lnTo>
                  <a:pt x="2790825" y="1657350"/>
                </a:lnTo>
                <a:lnTo>
                  <a:pt x="2790825" y="73025"/>
                </a:lnTo>
                <a:close/>
                <a:moveTo>
                  <a:pt x="2146290" y="73025"/>
                </a:moveTo>
                <a:lnTo>
                  <a:pt x="2668588" y="73025"/>
                </a:lnTo>
                <a:lnTo>
                  <a:pt x="2668588" y="1657350"/>
                </a:lnTo>
                <a:lnTo>
                  <a:pt x="2146290" y="1657350"/>
                </a:lnTo>
                <a:lnTo>
                  <a:pt x="2137810" y="1657085"/>
                </a:lnTo>
                <a:lnTo>
                  <a:pt x="2129595" y="1656556"/>
                </a:lnTo>
                <a:lnTo>
                  <a:pt x="2121381" y="1655497"/>
                </a:lnTo>
                <a:lnTo>
                  <a:pt x="2113166" y="1653910"/>
                </a:lnTo>
                <a:lnTo>
                  <a:pt x="2104951" y="1652057"/>
                </a:lnTo>
                <a:lnTo>
                  <a:pt x="2097266" y="1649676"/>
                </a:lnTo>
                <a:lnTo>
                  <a:pt x="2089582" y="1647294"/>
                </a:lnTo>
                <a:lnTo>
                  <a:pt x="2082162" y="1644118"/>
                </a:lnTo>
                <a:lnTo>
                  <a:pt x="2074742" y="1640943"/>
                </a:lnTo>
                <a:lnTo>
                  <a:pt x="2067852" y="1637238"/>
                </a:lnTo>
                <a:lnTo>
                  <a:pt x="2060963" y="1633269"/>
                </a:lnTo>
                <a:lnTo>
                  <a:pt x="2053808" y="1629035"/>
                </a:lnTo>
                <a:lnTo>
                  <a:pt x="2047448" y="1624536"/>
                </a:lnTo>
                <a:lnTo>
                  <a:pt x="2041353" y="1619773"/>
                </a:lnTo>
                <a:lnTo>
                  <a:pt x="2035258" y="1614480"/>
                </a:lnTo>
                <a:lnTo>
                  <a:pt x="2029694" y="1608923"/>
                </a:lnTo>
                <a:lnTo>
                  <a:pt x="2024129" y="1603101"/>
                </a:lnTo>
                <a:lnTo>
                  <a:pt x="2018829" y="1597015"/>
                </a:lnTo>
                <a:lnTo>
                  <a:pt x="2014059" y="1590928"/>
                </a:lnTo>
                <a:lnTo>
                  <a:pt x="2009554" y="1584577"/>
                </a:lnTo>
                <a:lnTo>
                  <a:pt x="2005314" y="1577697"/>
                </a:lnTo>
                <a:lnTo>
                  <a:pt x="2001074" y="1570817"/>
                </a:lnTo>
                <a:lnTo>
                  <a:pt x="1997365" y="1563936"/>
                </a:lnTo>
                <a:lnTo>
                  <a:pt x="1993920" y="1556527"/>
                </a:lnTo>
                <a:lnTo>
                  <a:pt x="1991005" y="1548853"/>
                </a:lnTo>
                <a:lnTo>
                  <a:pt x="1988620" y="1541178"/>
                </a:lnTo>
                <a:lnTo>
                  <a:pt x="1986235" y="1533504"/>
                </a:lnTo>
                <a:lnTo>
                  <a:pt x="1984380" y="1525565"/>
                </a:lnTo>
                <a:lnTo>
                  <a:pt x="1983055" y="1517362"/>
                </a:lnTo>
                <a:lnTo>
                  <a:pt x="1981995" y="1509158"/>
                </a:lnTo>
                <a:lnTo>
                  <a:pt x="1981200" y="1500690"/>
                </a:lnTo>
                <a:lnTo>
                  <a:pt x="1981200" y="1492222"/>
                </a:lnTo>
                <a:lnTo>
                  <a:pt x="1981200" y="1039180"/>
                </a:lnTo>
                <a:lnTo>
                  <a:pt x="2112901" y="1039180"/>
                </a:lnTo>
                <a:lnTo>
                  <a:pt x="2120586" y="1039180"/>
                </a:lnTo>
                <a:lnTo>
                  <a:pt x="2128005" y="1038386"/>
                </a:lnTo>
                <a:lnTo>
                  <a:pt x="2135425" y="1037592"/>
                </a:lnTo>
                <a:lnTo>
                  <a:pt x="2142845" y="1036269"/>
                </a:lnTo>
                <a:lnTo>
                  <a:pt x="2150265" y="1034681"/>
                </a:lnTo>
                <a:lnTo>
                  <a:pt x="2157419" y="1032564"/>
                </a:lnTo>
                <a:lnTo>
                  <a:pt x="2164574" y="1030183"/>
                </a:lnTo>
                <a:lnTo>
                  <a:pt x="2171199" y="1027536"/>
                </a:lnTo>
                <a:lnTo>
                  <a:pt x="2177824" y="1024625"/>
                </a:lnTo>
                <a:lnTo>
                  <a:pt x="2184449" y="1021185"/>
                </a:lnTo>
                <a:lnTo>
                  <a:pt x="2190543" y="1017745"/>
                </a:lnTo>
                <a:lnTo>
                  <a:pt x="2196638" y="1013776"/>
                </a:lnTo>
                <a:lnTo>
                  <a:pt x="2202468" y="1009542"/>
                </a:lnTo>
                <a:lnTo>
                  <a:pt x="2208298" y="1004778"/>
                </a:lnTo>
                <a:lnTo>
                  <a:pt x="2213863" y="1000280"/>
                </a:lnTo>
                <a:lnTo>
                  <a:pt x="2218898" y="995252"/>
                </a:lnTo>
                <a:lnTo>
                  <a:pt x="2223932" y="989959"/>
                </a:lnTo>
                <a:lnTo>
                  <a:pt x="2228702" y="984667"/>
                </a:lnTo>
                <a:lnTo>
                  <a:pt x="2233207" y="979109"/>
                </a:lnTo>
                <a:lnTo>
                  <a:pt x="2237182" y="973288"/>
                </a:lnTo>
                <a:lnTo>
                  <a:pt x="2241157" y="967201"/>
                </a:lnTo>
                <a:lnTo>
                  <a:pt x="2244867" y="960850"/>
                </a:lnTo>
                <a:lnTo>
                  <a:pt x="2248047" y="954234"/>
                </a:lnTo>
                <a:lnTo>
                  <a:pt x="2250962" y="947619"/>
                </a:lnTo>
                <a:lnTo>
                  <a:pt x="2253612" y="940738"/>
                </a:lnTo>
                <a:lnTo>
                  <a:pt x="2255996" y="933858"/>
                </a:lnTo>
                <a:lnTo>
                  <a:pt x="2258381" y="926713"/>
                </a:lnTo>
                <a:lnTo>
                  <a:pt x="2259971" y="919568"/>
                </a:lnTo>
                <a:lnTo>
                  <a:pt x="2261296" y="912159"/>
                </a:lnTo>
                <a:lnTo>
                  <a:pt x="2262356" y="904484"/>
                </a:lnTo>
                <a:lnTo>
                  <a:pt x="2262886" y="896810"/>
                </a:lnTo>
                <a:lnTo>
                  <a:pt x="2263151" y="889136"/>
                </a:lnTo>
                <a:lnTo>
                  <a:pt x="2263151" y="570260"/>
                </a:lnTo>
                <a:lnTo>
                  <a:pt x="2262886" y="562586"/>
                </a:lnTo>
                <a:lnTo>
                  <a:pt x="2262356" y="554647"/>
                </a:lnTo>
                <a:lnTo>
                  <a:pt x="2261296" y="547237"/>
                </a:lnTo>
                <a:lnTo>
                  <a:pt x="2259971" y="540092"/>
                </a:lnTo>
                <a:lnTo>
                  <a:pt x="2258381" y="532683"/>
                </a:lnTo>
                <a:lnTo>
                  <a:pt x="2255996" y="525538"/>
                </a:lnTo>
                <a:lnTo>
                  <a:pt x="2253612" y="518658"/>
                </a:lnTo>
                <a:lnTo>
                  <a:pt x="2250962" y="512042"/>
                </a:lnTo>
                <a:lnTo>
                  <a:pt x="2248047" y="505162"/>
                </a:lnTo>
                <a:lnTo>
                  <a:pt x="2244867" y="498546"/>
                </a:lnTo>
                <a:lnTo>
                  <a:pt x="2241157" y="492459"/>
                </a:lnTo>
                <a:lnTo>
                  <a:pt x="2237182" y="486373"/>
                </a:lnTo>
                <a:lnTo>
                  <a:pt x="2233207" y="480551"/>
                </a:lnTo>
                <a:lnTo>
                  <a:pt x="2228702" y="474729"/>
                </a:lnTo>
                <a:lnTo>
                  <a:pt x="2223932" y="469437"/>
                </a:lnTo>
                <a:lnTo>
                  <a:pt x="2218898" y="464144"/>
                </a:lnTo>
                <a:lnTo>
                  <a:pt x="2213863" y="459116"/>
                </a:lnTo>
                <a:lnTo>
                  <a:pt x="2208298" y="454353"/>
                </a:lnTo>
                <a:lnTo>
                  <a:pt x="2202468" y="449854"/>
                </a:lnTo>
                <a:lnTo>
                  <a:pt x="2196638" y="445620"/>
                </a:lnTo>
                <a:lnTo>
                  <a:pt x="2190543" y="441916"/>
                </a:lnTo>
                <a:lnTo>
                  <a:pt x="2184449" y="438211"/>
                </a:lnTo>
                <a:lnTo>
                  <a:pt x="2177824" y="435035"/>
                </a:lnTo>
                <a:lnTo>
                  <a:pt x="2171199" y="431860"/>
                </a:lnTo>
                <a:lnTo>
                  <a:pt x="2164574" y="429214"/>
                </a:lnTo>
                <a:lnTo>
                  <a:pt x="2157419" y="426832"/>
                </a:lnTo>
                <a:lnTo>
                  <a:pt x="2150265" y="424979"/>
                </a:lnTo>
                <a:lnTo>
                  <a:pt x="2142845" y="423127"/>
                </a:lnTo>
                <a:lnTo>
                  <a:pt x="2135425" y="421804"/>
                </a:lnTo>
                <a:lnTo>
                  <a:pt x="2128005" y="421010"/>
                </a:lnTo>
                <a:lnTo>
                  <a:pt x="2120586" y="420481"/>
                </a:lnTo>
                <a:lnTo>
                  <a:pt x="2112901" y="420216"/>
                </a:lnTo>
                <a:lnTo>
                  <a:pt x="1981200" y="420216"/>
                </a:lnTo>
                <a:lnTo>
                  <a:pt x="1981200" y="237888"/>
                </a:lnTo>
                <a:lnTo>
                  <a:pt x="1981200" y="229420"/>
                </a:lnTo>
                <a:lnTo>
                  <a:pt x="1981995" y="221216"/>
                </a:lnTo>
                <a:lnTo>
                  <a:pt x="1983055" y="212748"/>
                </a:lnTo>
                <a:lnTo>
                  <a:pt x="1984380" y="204545"/>
                </a:lnTo>
                <a:lnTo>
                  <a:pt x="1986235" y="196606"/>
                </a:lnTo>
                <a:lnTo>
                  <a:pt x="1988620" y="188932"/>
                </a:lnTo>
                <a:lnTo>
                  <a:pt x="1991005" y="181258"/>
                </a:lnTo>
                <a:lnTo>
                  <a:pt x="1993920" y="173848"/>
                </a:lnTo>
                <a:lnTo>
                  <a:pt x="1997365" y="166438"/>
                </a:lnTo>
                <a:lnTo>
                  <a:pt x="2001074" y="159029"/>
                </a:lnTo>
                <a:lnTo>
                  <a:pt x="2005314" y="152413"/>
                </a:lnTo>
                <a:lnTo>
                  <a:pt x="2009554" y="145533"/>
                </a:lnTo>
                <a:lnTo>
                  <a:pt x="2014059" y="139182"/>
                </a:lnTo>
                <a:lnTo>
                  <a:pt x="2018829" y="133095"/>
                </a:lnTo>
                <a:lnTo>
                  <a:pt x="2024129" y="127009"/>
                </a:lnTo>
                <a:lnTo>
                  <a:pt x="2029694" y="121452"/>
                </a:lnTo>
                <a:lnTo>
                  <a:pt x="2035258" y="115895"/>
                </a:lnTo>
                <a:lnTo>
                  <a:pt x="2041353" y="110337"/>
                </a:lnTo>
                <a:lnTo>
                  <a:pt x="2047448" y="105574"/>
                </a:lnTo>
                <a:lnTo>
                  <a:pt x="2053808" y="101075"/>
                </a:lnTo>
                <a:lnTo>
                  <a:pt x="2060963" y="96841"/>
                </a:lnTo>
                <a:lnTo>
                  <a:pt x="2067852" y="92872"/>
                </a:lnTo>
                <a:lnTo>
                  <a:pt x="2074742" y="89167"/>
                </a:lnTo>
                <a:lnTo>
                  <a:pt x="2082162" y="85992"/>
                </a:lnTo>
                <a:lnTo>
                  <a:pt x="2089582" y="82816"/>
                </a:lnTo>
                <a:lnTo>
                  <a:pt x="2097266" y="80434"/>
                </a:lnTo>
                <a:lnTo>
                  <a:pt x="2104951" y="78053"/>
                </a:lnTo>
                <a:lnTo>
                  <a:pt x="2113166" y="76200"/>
                </a:lnTo>
                <a:lnTo>
                  <a:pt x="2121381" y="74877"/>
                </a:lnTo>
                <a:lnTo>
                  <a:pt x="2129595" y="73819"/>
                </a:lnTo>
                <a:lnTo>
                  <a:pt x="2137810" y="73290"/>
                </a:lnTo>
                <a:lnTo>
                  <a:pt x="2146290" y="73025"/>
                </a:lnTo>
                <a:close/>
                <a:moveTo>
                  <a:pt x="165154" y="0"/>
                </a:moveTo>
                <a:lnTo>
                  <a:pt x="1457536" y="0"/>
                </a:lnTo>
                <a:lnTo>
                  <a:pt x="1466005" y="265"/>
                </a:lnTo>
                <a:lnTo>
                  <a:pt x="1474210" y="1058"/>
                </a:lnTo>
                <a:lnTo>
                  <a:pt x="1482680" y="2117"/>
                </a:lnTo>
                <a:lnTo>
                  <a:pt x="1490620" y="3440"/>
                </a:lnTo>
                <a:lnTo>
                  <a:pt x="1498824" y="5293"/>
                </a:lnTo>
                <a:lnTo>
                  <a:pt x="1506765" y="7410"/>
                </a:lnTo>
                <a:lnTo>
                  <a:pt x="1514175" y="10056"/>
                </a:lnTo>
                <a:lnTo>
                  <a:pt x="1521851" y="12967"/>
                </a:lnTo>
                <a:lnTo>
                  <a:pt x="1528997" y="16672"/>
                </a:lnTo>
                <a:lnTo>
                  <a:pt x="1536143" y="20112"/>
                </a:lnTo>
                <a:lnTo>
                  <a:pt x="1543024" y="24082"/>
                </a:lnTo>
                <a:lnTo>
                  <a:pt x="1549906" y="28316"/>
                </a:lnTo>
                <a:lnTo>
                  <a:pt x="1556258" y="33080"/>
                </a:lnTo>
                <a:lnTo>
                  <a:pt x="1562610" y="37843"/>
                </a:lnTo>
                <a:lnTo>
                  <a:pt x="1568433" y="43136"/>
                </a:lnTo>
                <a:lnTo>
                  <a:pt x="1574255" y="48429"/>
                </a:lnTo>
                <a:lnTo>
                  <a:pt x="1579549" y="54251"/>
                </a:lnTo>
                <a:lnTo>
                  <a:pt x="1584842" y="60073"/>
                </a:lnTo>
                <a:lnTo>
                  <a:pt x="1589606" y="66689"/>
                </a:lnTo>
                <a:lnTo>
                  <a:pt x="1594370" y="73040"/>
                </a:lnTo>
                <a:lnTo>
                  <a:pt x="1598605" y="79656"/>
                </a:lnTo>
                <a:lnTo>
                  <a:pt x="1602840" y="86537"/>
                </a:lnTo>
                <a:lnTo>
                  <a:pt x="1606280" y="93682"/>
                </a:lnTo>
                <a:lnTo>
                  <a:pt x="1609721" y="100827"/>
                </a:lnTo>
                <a:lnTo>
                  <a:pt x="1612632" y="108237"/>
                </a:lnTo>
                <a:lnTo>
                  <a:pt x="1615279" y="116176"/>
                </a:lnTo>
                <a:lnTo>
                  <a:pt x="1617396" y="124116"/>
                </a:lnTo>
                <a:lnTo>
                  <a:pt x="1619249" y="132055"/>
                </a:lnTo>
                <a:lnTo>
                  <a:pt x="1620572" y="139994"/>
                </a:lnTo>
                <a:lnTo>
                  <a:pt x="1621631" y="148198"/>
                </a:lnTo>
                <a:lnTo>
                  <a:pt x="1622425" y="156666"/>
                </a:lnTo>
                <a:lnTo>
                  <a:pt x="1622425" y="165399"/>
                </a:lnTo>
                <a:lnTo>
                  <a:pt x="1622425" y="605759"/>
                </a:lnTo>
                <a:lnTo>
                  <a:pt x="1622425" y="605817"/>
                </a:lnTo>
                <a:lnTo>
                  <a:pt x="1784272" y="605817"/>
                </a:lnTo>
                <a:lnTo>
                  <a:pt x="1784537" y="599986"/>
                </a:lnTo>
                <a:lnTo>
                  <a:pt x="1785330" y="594685"/>
                </a:lnTo>
                <a:lnTo>
                  <a:pt x="1786123" y="589119"/>
                </a:lnTo>
                <a:lnTo>
                  <a:pt x="1787181" y="583819"/>
                </a:lnTo>
                <a:lnTo>
                  <a:pt x="1788503" y="578518"/>
                </a:lnTo>
                <a:lnTo>
                  <a:pt x="1790090" y="573482"/>
                </a:lnTo>
                <a:lnTo>
                  <a:pt x="1791941" y="568447"/>
                </a:lnTo>
                <a:lnTo>
                  <a:pt x="1794057" y="563411"/>
                </a:lnTo>
                <a:lnTo>
                  <a:pt x="1796437" y="558375"/>
                </a:lnTo>
                <a:lnTo>
                  <a:pt x="1798817" y="553605"/>
                </a:lnTo>
                <a:lnTo>
                  <a:pt x="1801462" y="549099"/>
                </a:lnTo>
                <a:lnTo>
                  <a:pt x="1804900" y="544858"/>
                </a:lnTo>
                <a:lnTo>
                  <a:pt x="1807809" y="540618"/>
                </a:lnTo>
                <a:lnTo>
                  <a:pt x="1811247" y="536377"/>
                </a:lnTo>
                <a:lnTo>
                  <a:pt x="1814685" y="532667"/>
                </a:lnTo>
                <a:lnTo>
                  <a:pt x="1818387" y="528691"/>
                </a:lnTo>
                <a:lnTo>
                  <a:pt x="1822354" y="525246"/>
                </a:lnTo>
                <a:lnTo>
                  <a:pt x="1826321" y="521800"/>
                </a:lnTo>
                <a:lnTo>
                  <a:pt x="1830552" y="518620"/>
                </a:lnTo>
                <a:lnTo>
                  <a:pt x="1834783" y="515704"/>
                </a:lnTo>
                <a:lnTo>
                  <a:pt x="1839279" y="512789"/>
                </a:lnTo>
                <a:lnTo>
                  <a:pt x="1843775" y="509874"/>
                </a:lnTo>
                <a:lnTo>
                  <a:pt x="1848535" y="507488"/>
                </a:lnTo>
                <a:lnTo>
                  <a:pt x="1853824" y="505368"/>
                </a:lnTo>
                <a:lnTo>
                  <a:pt x="1858849" y="503513"/>
                </a:lnTo>
                <a:lnTo>
                  <a:pt x="1863873" y="501658"/>
                </a:lnTo>
                <a:lnTo>
                  <a:pt x="1869163" y="500332"/>
                </a:lnTo>
                <a:lnTo>
                  <a:pt x="1874452" y="499007"/>
                </a:lnTo>
                <a:lnTo>
                  <a:pt x="1879741" y="498212"/>
                </a:lnTo>
                <a:lnTo>
                  <a:pt x="1885294" y="497417"/>
                </a:lnTo>
                <a:lnTo>
                  <a:pt x="1890848" y="497152"/>
                </a:lnTo>
                <a:lnTo>
                  <a:pt x="1896402" y="496887"/>
                </a:lnTo>
                <a:lnTo>
                  <a:pt x="2059306" y="496887"/>
                </a:lnTo>
                <a:lnTo>
                  <a:pt x="2065124" y="497152"/>
                </a:lnTo>
                <a:lnTo>
                  <a:pt x="2070942" y="497417"/>
                </a:lnTo>
                <a:lnTo>
                  <a:pt x="2076496" y="498212"/>
                </a:lnTo>
                <a:lnTo>
                  <a:pt x="2082050" y="499272"/>
                </a:lnTo>
                <a:lnTo>
                  <a:pt x="2087339" y="500332"/>
                </a:lnTo>
                <a:lnTo>
                  <a:pt x="2092628" y="501923"/>
                </a:lnTo>
                <a:lnTo>
                  <a:pt x="2097917" y="503778"/>
                </a:lnTo>
                <a:lnTo>
                  <a:pt x="2102942" y="505633"/>
                </a:lnTo>
                <a:lnTo>
                  <a:pt x="2108231" y="508018"/>
                </a:lnTo>
                <a:lnTo>
                  <a:pt x="2112991" y="510404"/>
                </a:lnTo>
                <a:lnTo>
                  <a:pt x="2117751" y="513319"/>
                </a:lnTo>
                <a:lnTo>
                  <a:pt x="2122247" y="516234"/>
                </a:lnTo>
                <a:lnTo>
                  <a:pt x="2126478" y="519415"/>
                </a:lnTo>
                <a:lnTo>
                  <a:pt x="2130709" y="522860"/>
                </a:lnTo>
                <a:lnTo>
                  <a:pt x="2134941" y="526306"/>
                </a:lnTo>
                <a:lnTo>
                  <a:pt x="2138643" y="530016"/>
                </a:lnTo>
                <a:lnTo>
                  <a:pt x="2142346" y="533992"/>
                </a:lnTo>
                <a:lnTo>
                  <a:pt x="2146048" y="537967"/>
                </a:lnTo>
                <a:lnTo>
                  <a:pt x="2149221" y="542208"/>
                </a:lnTo>
                <a:lnTo>
                  <a:pt x="2152395" y="546714"/>
                </a:lnTo>
                <a:lnTo>
                  <a:pt x="2155304" y="551219"/>
                </a:lnTo>
                <a:lnTo>
                  <a:pt x="2158213" y="555725"/>
                </a:lnTo>
                <a:lnTo>
                  <a:pt x="2160857" y="560761"/>
                </a:lnTo>
                <a:lnTo>
                  <a:pt x="2162973" y="565796"/>
                </a:lnTo>
                <a:lnTo>
                  <a:pt x="2165089" y="571097"/>
                </a:lnTo>
                <a:lnTo>
                  <a:pt x="2166675" y="576133"/>
                </a:lnTo>
                <a:lnTo>
                  <a:pt x="2168262" y="581433"/>
                </a:lnTo>
                <a:lnTo>
                  <a:pt x="2169585" y="586999"/>
                </a:lnTo>
                <a:lnTo>
                  <a:pt x="2170378" y="592565"/>
                </a:lnTo>
                <a:lnTo>
                  <a:pt x="2171171" y="598131"/>
                </a:lnTo>
                <a:lnTo>
                  <a:pt x="2171700" y="603696"/>
                </a:lnTo>
                <a:lnTo>
                  <a:pt x="2171700" y="609527"/>
                </a:lnTo>
                <a:lnTo>
                  <a:pt x="2171700" y="849119"/>
                </a:lnTo>
                <a:lnTo>
                  <a:pt x="2171700" y="854950"/>
                </a:lnTo>
                <a:lnTo>
                  <a:pt x="2171171" y="861046"/>
                </a:lnTo>
                <a:lnTo>
                  <a:pt x="2170378" y="866612"/>
                </a:lnTo>
                <a:lnTo>
                  <a:pt x="2169585" y="872178"/>
                </a:lnTo>
                <a:lnTo>
                  <a:pt x="2168262" y="877478"/>
                </a:lnTo>
                <a:lnTo>
                  <a:pt x="2166675" y="882779"/>
                </a:lnTo>
                <a:lnTo>
                  <a:pt x="2165089" y="888080"/>
                </a:lnTo>
                <a:lnTo>
                  <a:pt x="2162973" y="893115"/>
                </a:lnTo>
                <a:lnTo>
                  <a:pt x="2160857" y="898151"/>
                </a:lnTo>
                <a:lnTo>
                  <a:pt x="2158213" y="902922"/>
                </a:lnTo>
                <a:lnTo>
                  <a:pt x="2155304" y="907692"/>
                </a:lnTo>
                <a:lnTo>
                  <a:pt x="2152395" y="912463"/>
                </a:lnTo>
                <a:lnTo>
                  <a:pt x="2149221" y="916704"/>
                </a:lnTo>
                <a:lnTo>
                  <a:pt x="2146048" y="920944"/>
                </a:lnTo>
                <a:lnTo>
                  <a:pt x="2142346" y="925185"/>
                </a:lnTo>
                <a:lnTo>
                  <a:pt x="2138643" y="928895"/>
                </a:lnTo>
                <a:lnTo>
                  <a:pt x="2134941" y="932606"/>
                </a:lnTo>
                <a:lnTo>
                  <a:pt x="2130709" y="936316"/>
                </a:lnTo>
                <a:lnTo>
                  <a:pt x="2126478" y="939497"/>
                </a:lnTo>
                <a:lnTo>
                  <a:pt x="2122247" y="942677"/>
                </a:lnTo>
                <a:lnTo>
                  <a:pt x="2117751" y="945593"/>
                </a:lnTo>
                <a:lnTo>
                  <a:pt x="2112991" y="948243"/>
                </a:lnTo>
                <a:lnTo>
                  <a:pt x="2108231" y="950893"/>
                </a:lnTo>
                <a:lnTo>
                  <a:pt x="2102942" y="953014"/>
                </a:lnTo>
                <a:lnTo>
                  <a:pt x="2097917" y="955134"/>
                </a:lnTo>
                <a:lnTo>
                  <a:pt x="2092628" y="956724"/>
                </a:lnTo>
                <a:lnTo>
                  <a:pt x="2087339" y="958314"/>
                </a:lnTo>
                <a:lnTo>
                  <a:pt x="2082050" y="959904"/>
                </a:lnTo>
                <a:lnTo>
                  <a:pt x="2076496" y="960700"/>
                </a:lnTo>
                <a:lnTo>
                  <a:pt x="2070942" y="961495"/>
                </a:lnTo>
                <a:lnTo>
                  <a:pt x="2065124" y="962025"/>
                </a:lnTo>
                <a:lnTo>
                  <a:pt x="2059306" y="962025"/>
                </a:lnTo>
                <a:lnTo>
                  <a:pt x="1896402" y="962025"/>
                </a:lnTo>
                <a:lnTo>
                  <a:pt x="1890583" y="962025"/>
                </a:lnTo>
                <a:lnTo>
                  <a:pt x="1885030" y="961495"/>
                </a:lnTo>
                <a:lnTo>
                  <a:pt x="1879476" y="960700"/>
                </a:lnTo>
                <a:lnTo>
                  <a:pt x="1873923" y="959904"/>
                </a:lnTo>
                <a:lnTo>
                  <a:pt x="1868369" y="958314"/>
                </a:lnTo>
                <a:lnTo>
                  <a:pt x="1863080" y="956724"/>
                </a:lnTo>
                <a:lnTo>
                  <a:pt x="1858055" y="955134"/>
                </a:lnTo>
                <a:lnTo>
                  <a:pt x="1852766" y="953014"/>
                </a:lnTo>
                <a:lnTo>
                  <a:pt x="1847742" y="950893"/>
                </a:lnTo>
                <a:lnTo>
                  <a:pt x="1842717" y="948243"/>
                </a:lnTo>
                <a:lnTo>
                  <a:pt x="1838221" y="945593"/>
                </a:lnTo>
                <a:lnTo>
                  <a:pt x="1833725" y="942677"/>
                </a:lnTo>
                <a:lnTo>
                  <a:pt x="1829230" y="939497"/>
                </a:lnTo>
                <a:lnTo>
                  <a:pt x="1824998" y="936316"/>
                </a:lnTo>
                <a:lnTo>
                  <a:pt x="1821032" y="932606"/>
                </a:lnTo>
                <a:lnTo>
                  <a:pt x="1817065" y="928895"/>
                </a:lnTo>
                <a:lnTo>
                  <a:pt x="1813362" y="925185"/>
                </a:lnTo>
                <a:lnTo>
                  <a:pt x="1809924" y="920944"/>
                </a:lnTo>
                <a:lnTo>
                  <a:pt x="1806486" y="916704"/>
                </a:lnTo>
                <a:lnTo>
                  <a:pt x="1803313" y="912463"/>
                </a:lnTo>
                <a:lnTo>
                  <a:pt x="1800140" y="907692"/>
                </a:lnTo>
                <a:lnTo>
                  <a:pt x="1797495" y="902922"/>
                </a:lnTo>
                <a:lnTo>
                  <a:pt x="1795115" y="898151"/>
                </a:lnTo>
                <a:lnTo>
                  <a:pt x="1792735" y="893115"/>
                </a:lnTo>
                <a:lnTo>
                  <a:pt x="1790884" y="888080"/>
                </a:lnTo>
                <a:lnTo>
                  <a:pt x="1789032" y="882779"/>
                </a:lnTo>
                <a:lnTo>
                  <a:pt x="1787446" y="877478"/>
                </a:lnTo>
                <a:lnTo>
                  <a:pt x="1786388" y="872178"/>
                </a:lnTo>
                <a:lnTo>
                  <a:pt x="1785330" y="866612"/>
                </a:lnTo>
                <a:lnTo>
                  <a:pt x="1784537" y="861046"/>
                </a:lnTo>
                <a:lnTo>
                  <a:pt x="1784272" y="854950"/>
                </a:lnTo>
                <a:lnTo>
                  <a:pt x="1784008" y="849119"/>
                </a:lnTo>
                <a:lnTo>
                  <a:pt x="1784008" y="729588"/>
                </a:lnTo>
                <a:lnTo>
                  <a:pt x="1622425" y="729588"/>
                </a:lnTo>
                <a:lnTo>
                  <a:pt x="1622425" y="2349201"/>
                </a:lnTo>
                <a:lnTo>
                  <a:pt x="1622425" y="2357934"/>
                </a:lnTo>
                <a:lnTo>
                  <a:pt x="1621631" y="2366402"/>
                </a:lnTo>
                <a:lnTo>
                  <a:pt x="1620572" y="2374606"/>
                </a:lnTo>
                <a:lnTo>
                  <a:pt x="1619249" y="2382545"/>
                </a:lnTo>
                <a:lnTo>
                  <a:pt x="1617396" y="2390484"/>
                </a:lnTo>
                <a:lnTo>
                  <a:pt x="1615279" y="2398424"/>
                </a:lnTo>
                <a:lnTo>
                  <a:pt x="1612632" y="2406363"/>
                </a:lnTo>
                <a:lnTo>
                  <a:pt x="1609721" y="2413773"/>
                </a:lnTo>
                <a:lnTo>
                  <a:pt x="1606280" y="2420918"/>
                </a:lnTo>
                <a:lnTo>
                  <a:pt x="1602840" y="2428063"/>
                </a:lnTo>
                <a:lnTo>
                  <a:pt x="1598605" y="2434944"/>
                </a:lnTo>
                <a:lnTo>
                  <a:pt x="1594370" y="2441560"/>
                </a:lnTo>
                <a:lnTo>
                  <a:pt x="1589606" y="2448176"/>
                </a:lnTo>
                <a:lnTo>
                  <a:pt x="1584842" y="2454527"/>
                </a:lnTo>
                <a:lnTo>
                  <a:pt x="1579549" y="2460349"/>
                </a:lnTo>
                <a:lnTo>
                  <a:pt x="1574255" y="2466171"/>
                </a:lnTo>
                <a:lnTo>
                  <a:pt x="1568433" y="2471729"/>
                </a:lnTo>
                <a:lnTo>
                  <a:pt x="1562610" y="2476757"/>
                </a:lnTo>
                <a:lnTo>
                  <a:pt x="1556258" y="2481520"/>
                </a:lnTo>
                <a:lnTo>
                  <a:pt x="1549906" y="2486284"/>
                </a:lnTo>
                <a:lnTo>
                  <a:pt x="1543024" y="2490518"/>
                </a:lnTo>
                <a:lnTo>
                  <a:pt x="1536143" y="2494488"/>
                </a:lnTo>
                <a:lnTo>
                  <a:pt x="1528997" y="2498193"/>
                </a:lnTo>
                <a:lnTo>
                  <a:pt x="1521851" y="2501633"/>
                </a:lnTo>
                <a:lnTo>
                  <a:pt x="1514175" y="2504544"/>
                </a:lnTo>
                <a:lnTo>
                  <a:pt x="1506765" y="2507190"/>
                </a:lnTo>
                <a:lnTo>
                  <a:pt x="1498824" y="2509307"/>
                </a:lnTo>
                <a:lnTo>
                  <a:pt x="1490620" y="2511160"/>
                </a:lnTo>
                <a:lnTo>
                  <a:pt x="1482680" y="2512748"/>
                </a:lnTo>
                <a:lnTo>
                  <a:pt x="1474210" y="2513542"/>
                </a:lnTo>
                <a:lnTo>
                  <a:pt x="1466005" y="2514335"/>
                </a:lnTo>
                <a:lnTo>
                  <a:pt x="1457536" y="2514600"/>
                </a:lnTo>
                <a:lnTo>
                  <a:pt x="165154" y="2514600"/>
                </a:lnTo>
                <a:lnTo>
                  <a:pt x="156684" y="2514335"/>
                </a:lnTo>
                <a:lnTo>
                  <a:pt x="148480" y="2513542"/>
                </a:lnTo>
                <a:lnTo>
                  <a:pt x="140010" y="2512748"/>
                </a:lnTo>
                <a:lnTo>
                  <a:pt x="132070" y="2511160"/>
                </a:lnTo>
                <a:lnTo>
                  <a:pt x="123865" y="2509307"/>
                </a:lnTo>
                <a:lnTo>
                  <a:pt x="115925" y="2507190"/>
                </a:lnTo>
                <a:lnTo>
                  <a:pt x="108514" y="2504544"/>
                </a:lnTo>
                <a:lnTo>
                  <a:pt x="100839" y="2501633"/>
                </a:lnTo>
                <a:lnTo>
                  <a:pt x="93693" y="2498193"/>
                </a:lnTo>
                <a:lnTo>
                  <a:pt x="86547" y="2494488"/>
                </a:lnTo>
                <a:lnTo>
                  <a:pt x="79666" y="2490518"/>
                </a:lnTo>
                <a:lnTo>
                  <a:pt x="72784" y="2486284"/>
                </a:lnTo>
                <a:lnTo>
                  <a:pt x="66432" y="2481520"/>
                </a:lnTo>
                <a:lnTo>
                  <a:pt x="60080" y="2476757"/>
                </a:lnTo>
                <a:lnTo>
                  <a:pt x="54257" y="2471729"/>
                </a:lnTo>
                <a:lnTo>
                  <a:pt x="48435" y="2466171"/>
                </a:lnTo>
                <a:lnTo>
                  <a:pt x="43141" y="2460349"/>
                </a:lnTo>
                <a:lnTo>
                  <a:pt x="37848" y="2454527"/>
                </a:lnTo>
                <a:lnTo>
                  <a:pt x="33084" y="2448176"/>
                </a:lnTo>
                <a:lnTo>
                  <a:pt x="28320" y="2441560"/>
                </a:lnTo>
                <a:lnTo>
                  <a:pt x="23820" y="2434944"/>
                </a:lnTo>
                <a:lnTo>
                  <a:pt x="19850" y="2428063"/>
                </a:lnTo>
                <a:lnTo>
                  <a:pt x="16409" y="2420918"/>
                </a:lnTo>
                <a:lnTo>
                  <a:pt x="12969" y="2413773"/>
                </a:lnTo>
                <a:lnTo>
                  <a:pt x="10058" y="2406363"/>
                </a:lnTo>
                <a:lnTo>
                  <a:pt x="7411" y="2398424"/>
                </a:lnTo>
                <a:lnTo>
                  <a:pt x="5293" y="2390484"/>
                </a:lnTo>
                <a:lnTo>
                  <a:pt x="3441" y="2382545"/>
                </a:lnTo>
                <a:lnTo>
                  <a:pt x="2117" y="2374606"/>
                </a:lnTo>
                <a:lnTo>
                  <a:pt x="1059" y="2366402"/>
                </a:lnTo>
                <a:lnTo>
                  <a:pt x="265" y="2357934"/>
                </a:lnTo>
                <a:lnTo>
                  <a:pt x="0" y="2349201"/>
                </a:lnTo>
                <a:lnTo>
                  <a:pt x="0" y="165399"/>
                </a:lnTo>
                <a:lnTo>
                  <a:pt x="265" y="156666"/>
                </a:lnTo>
                <a:lnTo>
                  <a:pt x="1059" y="148198"/>
                </a:lnTo>
                <a:lnTo>
                  <a:pt x="2117" y="139994"/>
                </a:lnTo>
                <a:lnTo>
                  <a:pt x="3441" y="132055"/>
                </a:lnTo>
                <a:lnTo>
                  <a:pt x="5293" y="124116"/>
                </a:lnTo>
                <a:lnTo>
                  <a:pt x="7411" y="116176"/>
                </a:lnTo>
                <a:lnTo>
                  <a:pt x="10058" y="108237"/>
                </a:lnTo>
                <a:lnTo>
                  <a:pt x="12969" y="100827"/>
                </a:lnTo>
                <a:lnTo>
                  <a:pt x="16409" y="93682"/>
                </a:lnTo>
                <a:lnTo>
                  <a:pt x="19850" y="86537"/>
                </a:lnTo>
                <a:lnTo>
                  <a:pt x="23820" y="79656"/>
                </a:lnTo>
                <a:lnTo>
                  <a:pt x="28320" y="73040"/>
                </a:lnTo>
                <a:lnTo>
                  <a:pt x="33084" y="66689"/>
                </a:lnTo>
                <a:lnTo>
                  <a:pt x="37848" y="60073"/>
                </a:lnTo>
                <a:lnTo>
                  <a:pt x="43141" y="54251"/>
                </a:lnTo>
                <a:lnTo>
                  <a:pt x="48435" y="48429"/>
                </a:lnTo>
                <a:lnTo>
                  <a:pt x="54257" y="43136"/>
                </a:lnTo>
                <a:lnTo>
                  <a:pt x="60080" y="37843"/>
                </a:lnTo>
                <a:lnTo>
                  <a:pt x="66432" y="33080"/>
                </a:lnTo>
                <a:lnTo>
                  <a:pt x="72784" y="28316"/>
                </a:lnTo>
                <a:lnTo>
                  <a:pt x="79666" y="24082"/>
                </a:lnTo>
                <a:lnTo>
                  <a:pt x="86547" y="20112"/>
                </a:lnTo>
                <a:lnTo>
                  <a:pt x="93693" y="16672"/>
                </a:lnTo>
                <a:lnTo>
                  <a:pt x="100839" y="12967"/>
                </a:lnTo>
                <a:lnTo>
                  <a:pt x="108514" y="10056"/>
                </a:lnTo>
                <a:lnTo>
                  <a:pt x="115925" y="7410"/>
                </a:lnTo>
                <a:lnTo>
                  <a:pt x="123865" y="5293"/>
                </a:lnTo>
                <a:lnTo>
                  <a:pt x="132070" y="3440"/>
                </a:lnTo>
                <a:lnTo>
                  <a:pt x="140010" y="2117"/>
                </a:lnTo>
                <a:lnTo>
                  <a:pt x="148480" y="1058"/>
                </a:lnTo>
                <a:lnTo>
                  <a:pt x="156684" y="265"/>
                </a:lnTo>
                <a:lnTo>
                  <a:pt x="165154"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3556484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500"/>
                                        <p:tgtEl>
                                          <p:spTgt spid="73"/>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anim calcmode="lin" valueType="num">
                                      <p:cBhvr>
                                        <p:cTn id="16" dur="1000" fill="hold"/>
                                        <p:tgtEl>
                                          <p:spTgt spid="83"/>
                                        </p:tgtEl>
                                        <p:attrNameLst>
                                          <p:attrName>ppt_x</p:attrName>
                                        </p:attrNameLst>
                                      </p:cBhvr>
                                      <p:tavLst>
                                        <p:tav tm="0">
                                          <p:val>
                                            <p:strVal val="#ppt_x"/>
                                          </p:val>
                                        </p:tav>
                                        <p:tav tm="100000">
                                          <p:val>
                                            <p:strVal val="#ppt_x"/>
                                          </p:val>
                                        </p:tav>
                                      </p:tavLst>
                                    </p:anim>
                                    <p:anim calcmode="lin" valueType="num">
                                      <p:cBhvr>
                                        <p:cTn id="17" dur="1000" fill="hold"/>
                                        <p:tgtEl>
                                          <p:spTgt spid="8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down)">
                                      <p:cBhvr>
                                        <p:cTn id="21" dur="500"/>
                                        <p:tgtEl>
                                          <p:spTgt spid="74"/>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1000"/>
                                        <p:tgtEl>
                                          <p:spTgt spid="84"/>
                                        </p:tgtEl>
                                      </p:cBhvr>
                                    </p:animEffect>
                                    <p:anim calcmode="lin" valueType="num">
                                      <p:cBhvr>
                                        <p:cTn id="25" dur="1000" fill="hold"/>
                                        <p:tgtEl>
                                          <p:spTgt spid="84"/>
                                        </p:tgtEl>
                                        <p:attrNameLst>
                                          <p:attrName>ppt_x</p:attrName>
                                        </p:attrNameLst>
                                      </p:cBhvr>
                                      <p:tavLst>
                                        <p:tav tm="0">
                                          <p:val>
                                            <p:strVal val="#ppt_x"/>
                                          </p:val>
                                        </p:tav>
                                        <p:tav tm="100000">
                                          <p:val>
                                            <p:strVal val="#ppt_x"/>
                                          </p:val>
                                        </p:tav>
                                      </p:tavLst>
                                    </p:anim>
                                    <p:anim calcmode="lin" valueType="num">
                                      <p:cBhvr>
                                        <p:cTn id="26" dur="1000" fill="hold"/>
                                        <p:tgtEl>
                                          <p:spTgt spid="84"/>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par>
                                <p:cTn id="31" presetID="47"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1000"/>
                                        <p:tgtEl>
                                          <p:spTgt spid="85"/>
                                        </p:tgtEl>
                                      </p:cBhvr>
                                    </p:animEffect>
                                    <p:anim calcmode="lin" valueType="num">
                                      <p:cBhvr>
                                        <p:cTn id="34" dur="1000" fill="hold"/>
                                        <p:tgtEl>
                                          <p:spTgt spid="85"/>
                                        </p:tgtEl>
                                        <p:attrNameLst>
                                          <p:attrName>ppt_x</p:attrName>
                                        </p:attrNameLst>
                                      </p:cBhvr>
                                      <p:tavLst>
                                        <p:tav tm="0">
                                          <p:val>
                                            <p:strVal val="#ppt_x"/>
                                          </p:val>
                                        </p:tav>
                                        <p:tav tm="100000">
                                          <p:val>
                                            <p:strVal val="#ppt_x"/>
                                          </p:val>
                                        </p:tav>
                                      </p:tavLst>
                                    </p:anim>
                                    <p:anim calcmode="lin" valueType="num">
                                      <p:cBhvr>
                                        <p:cTn id="35" dur="1000" fill="hold"/>
                                        <p:tgtEl>
                                          <p:spTgt spid="85"/>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down)">
                                      <p:cBhvr>
                                        <p:cTn id="39" dur="500"/>
                                        <p:tgtEl>
                                          <p:spTgt spid="81"/>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000"/>
                                        <p:tgtEl>
                                          <p:spTgt spid="86"/>
                                        </p:tgtEl>
                                      </p:cBhvr>
                                    </p:animEffect>
                                    <p:anim calcmode="lin" valueType="num">
                                      <p:cBhvr>
                                        <p:cTn id="43" dur="1000" fill="hold"/>
                                        <p:tgtEl>
                                          <p:spTgt spid="86"/>
                                        </p:tgtEl>
                                        <p:attrNameLst>
                                          <p:attrName>ppt_x</p:attrName>
                                        </p:attrNameLst>
                                      </p:cBhvr>
                                      <p:tavLst>
                                        <p:tav tm="0">
                                          <p:val>
                                            <p:strVal val="#ppt_x"/>
                                          </p:val>
                                        </p:tav>
                                        <p:tav tm="100000">
                                          <p:val>
                                            <p:strVal val="#ppt_x"/>
                                          </p:val>
                                        </p:tav>
                                      </p:tavLst>
                                    </p:anim>
                                    <p:anim calcmode="lin" valueType="num">
                                      <p:cBhvr>
                                        <p:cTn id="44" dur="1000" fill="hold"/>
                                        <p:tgtEl>
                                          <p:spTgt spid="86"/>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7" presetClass="entr" presetSubtype="0"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anim calcmode="lin" valueType="num">
                                      <p:cBhvr>
                                        <p:cTn id="49" dur="500" fill="hold"/>
                                        <p:tgtEl>
                                          <p:spTgt spid="53"/>
                                        </p:tgtEl>
                                        <p:attrNameLst>
                                          <p:attrName>ppt_x</p:attrName>
                                        </p:attrNameLst>
                                      </p:cBhvr>
                                      <p:tavLst>
                                        <p:tav tm="0">
                                          <p:val>
                                            <p:strVal val="#ppt_x"/>
                                          </p:val>
                                        </p:tav>
                                        <p:tav tm="100000">
                                          <p:val>
                                            <p:strVal val="#ppt_x"/>
                                          </p:val>
                                        </p:tav>
                                      </p:tavLst>
                                    </p:anim>
                                    <p:anim calcmode="lin" valueType="num">
                                      <p:cBhvr>
                                        <p:cTn id="50" dur="500" fill="hold"/>
                                        <p:tgtEl>
                                          <p:spTgt spid="5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anim calcmode="lin" valueType="num">
                                      <p:cBhvr>
                                        <p:cTn id="54" dur="500" fill="hold"/>
                                        <p:tgtEl>
                                          <p:spTgt spid="54"/>
                                        </p:tgtEl>
                                        <p:attrNameLst>
                                          <p:attrName>ppt_x</p:attrName>
                                        </p:attrNameLst>
                                      </p:cBhvr>
                                      <p:tavLst>
                                        <p:tav tm="0">
                                          <p:val>
                                            <p:strVal val="#ppt_x"/>
                                          </p:val>
                                        </p:tav>
                                        <p:tav tm="100000">
                                          <p:val>
                                            <p:strVal val="#ppt_x"/>
                                          </p:val>
                                        </p:tav>
                                      </p:tavLst>
                                    </p:anim>
                                    <p:anim calcmode="lin" valueType="num">
                                      <p:cBhvr>
                                        <p:cTn id="55"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53"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pic>
        <p:nvPicPr>
          <p:cNvPr id="150530" name="Picture 2" descr="http://images.forwallpaper.com/files/images/c/c4dc/c4dc5f30/480591/bright-lights-big-city.jpg"/>
          <p:cNvPicPr>
            <a:picLocks noChangeAspect="1" noChangeArrowheads="1"/>
          </p:cNvPicPr>
          <p:nvPr/>
        </p:nvPicPr>
        <p:blipFill>
          <a:blip r:embed="rId4"/>
          <a:srcRect/>
          <a:stretch>
            <a:fillRect/>
          </a:stretch>
        </p:blipFill>
        <p:spPr bwMode="auto">
          <a:xfrm>
            <a:off x="0" y="0"/>
            <a:ext cx="12192000" cy="6858000"/>
          </a:xfrm>
          <a:prstGeom prst="rect">
            <a:avLst/>
          </a:prstGeom>
          <a:noFill/>
        </p:spPr>
      </p:pic>
      <p:sp>
        <p:nvSpPr>
          <p:cNvPr id="164" name="矩形 163"/>
          <p:cNvSpPr/>
          <p:nvPr/>
        </p:nvSpPr>
        <p:spPr>
          <a:xfrm>
            <a:off x="2606723" y="0"/>
            <a:ext cx="5036024" cy="685800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5" name="TextBox 164"/>
          <p:cNvSpPr txBox="1"/>
          <p:nvPr/>
        </p:nvSpPr>
        <p:spPr>
          <a:xfrm>
            <a:off x="2893325" y="409433"/>
            <a:ext cx="4599296" cy="6206635"/>
          </a:xfrm>
          <a:prstGeom prst="rect">
            <a:avLst/>
          </a:prstGeom>
          <a:noFill/>
        </p:spPr>
        <p:txBody>
          <a:bodyPr wrap="square" rtlCol="0">
            <a:spAutoFit/>
          </a:bodyPr>
          <a:lstStyle/>
          <a:p>
            <a:pPr>
              <a:lnSpc>
                <a:spcPct val="250000"/>
              </a:lnSpc>
            </a:pPr>
            <a:r>
              <a:rPr lang="zh-CN" altLang="en-US" dirty="0" smtClean="0">
                <a:solidFill>
                  <a:schemeClr val="bg1"/>
                </a:solidFill>
                <a:latin typeface="微软雅黑" pitchFamily="34" charset="-122"/>
                <a:ea typeface="微软雅黑" pitchFamily="34" charset="-122"/>
              </a:rPr>
              <a:t>       作为国家级经济开发区，目前漳州招商局经济技术开发区正努力将自身建设成为一个集知识经济、科学管理、可持续发展为一体的，环境优美、经济繁荣、功能完善的宜居、宜业的滨海新城区。</a:t>
            </a:r>
            <a:endParaRPr lang="en-US" altLang="zh-CN" dirty="0" smtClean="0">
              <a:solidFill>
                <a:schemeClr val="bg1"/>
              </a:solidFill>
              <a:latin typeface="微软雅黑" pitchFamily="34" charset="-122"/>
              <a:ea typeface="微软雅黑" pitchFamily="34" charset="-122"/>
            </a:endParaRPr>
          </a:p>
          <a:p>
            <a:pPr>
              <a:lnSpc>
                <a:spcPct val="250000"/>
              </a:lnSpc>
            </a:pPr>
            <a:r>
              <a:rPr lang="zh-CN" altLang="en-US" dirty="0" smtClean="0">
                <a:solidFill>
                  <a:schemeClr val="bg1"/>
                </a:solidFill>
                <a:latin typeface="微软雅黑" pitchFamily="34" charset="-122"/>
                <a:ea typeface="微软雅黑" pitchFamily="34" charset="-122"/>
              </a:rPr>
              <a:t>       同时，漳州开发区也正在加紧规划和开展智慧城市的整体建设。而“城市一卡通”作为其中的重要组成部分，在智慧城市的建设中发挥着至关重要的作用。</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3529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813"/>
            <a:ext cx="12192000" cy="4117976"/>
          </a:xfrm>
          <a:prstGeom prst="rect">
            <a:avLst/>
          </a:prstGeom>
          <a:solidFill>
            <a:srgbClr val="16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2"/>
          <p:cNvSpPr>
            <a:spLocks noGrp="1"/>
          </p:cNvSpPr>
          <p:nvPr>
            <p:ph type="pic" sz="quarter" idx="11"/>
          </p:nvPr>
        </p:nvSpPr>
        <p:spPr>
          <a:xfrm>
            <a:off x="0" y="-23813"/>
            <a:ext cx="12192000" cy="4117976"/>
          </a:xfrm>
        </p:spPr>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87975" y="3"/>
            <a:ext cx="6504023" cy="6963305"/>
          </a:xfrm>
          <a:prstGeom prst="rect">
            <a:avLst/>
          </a:prstGeom>
          <a:effectLst>
            <a:outerShdw blurRad="177800" dist="228600" dir="4680000" sx="99000" sy="99000" algn="t" rotWithShape="0">
              <a:prstClr val="black">
                <a:alpha val="11000"/>
              </a:prstClr>
            </a:outerShdw>
          </a:effectLst>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812715" y="263107"/>
            <a:ext cx="1840996" cy="1743460"/>
          </a:xfrm>
          <a:prstGeom prst="rect">
            <a:avLst/>
          </a:prstGeom>
        </p:spPr>
      </p:pic>
      <p:sp>
        <p:nvSpPr>
          <p:cNvPr id="54" name="TextBox 53"/>
          <p:cNvSpPr txBox="1"/>
          <p:nvPr/>
        </p:nvSpPr>
        <p:spPr>
          <a:xfrm>
            <a:off x="1885423" y="1109310"/>
            <a:ext cx="4033305" cy="707886"/>
          </a:xfrm>
          <a:prstGeom prst="rect">
            <a:avLst/>
          </a:prstGeom>
          <a:noFill/>
        </p:spPr>
        <p:txBody>
          <a:bodyPr wrap="square" rtlCol="0">
            <a:spAutoFit/>
          </a:bodyPr>
          <a:lstStyle/>
          <a:p>
            <a:pPr algn="r"/>
            <a:r>
              <a:rPr lang="zh-CN" altLang="en-US" sz="4000" b="1" dirty="0" smtClean="0">
                <a:solidFill>
                  <a:schemeClr val="accent2"/>
                </a:solidFill>
                <a:latin typeface="微软雅黑" pitchFamily="34" charset="-122"/>
                <a:ea typeface="微软雅黑" pitchFamily="34" charset="-122"/>
              </a:rPr>
              <a:t>信用透支功能</a:t>
            </a:r>
            <a:endParaRPr lang="id-ID" sz="4000" b="1" dirty="0">
              <a:solidFill>
                <a:schemeClr val="accent2"/>
              </a:solidFill>
              <a:latin typeface="微软雅黑" pitchFamily="34" charset="-122"/>
              <a:ea typeface="微软雅黑" pitchFamily="34" charset="-122"/>
            </a:endParaRPr>
          </a:p>
        </p:txBody>
      </p:sp>
      <p:sp>
        <p:nvSpPr>
          <p:cNvPr id="55" name="Rectangle 54"/>
          <p:cNvSpPr/>
          <p:nvPr/>
        </p:nvSpPr>
        <p:spPr>
          <a:xfrm>
            <a:off x="1277923" y="1958484"/>
            <a:ext cx="4640805" cy="1987852"/>
          </a:xfrm>
          <a:prstGeom prst="rect">
            <a:avLst/>
          </a:prstGeom>
        </p:spPr>
        <p:txBody>
          <a:bodyPr wrap="square">
            <a:spAutoFit/>
          </a:bodyPr>
          <a:lstStyle/>
          <a:p>
            <a:pPr algn="r">
              <a:lnSpc>
                <a:spcPct val="200000"/>
              </a:lnSpc>
            </a:pPr>
            <a:r>
              <a:rPr lang="zh-CN" altLang="en-US" sz="1600" dirty="0" smtClean="0">
                <a:solidFill>
                  <a:schemeClr val="bg1"/>
                </a:solidFill>
                <a:latin typeface="微软雅黑" pitchFamily="34" charset="-122"/>
                <a:ea typeface="微软雅黑" pitchFamily="34" charset="-122"/>
              </a:rPr>
              <a:t>每月为用户提供一定的信用额度</a:t>
            </a:r>
            <a:endParaRPr lang="en-US" altLang="zh-CN" sz="1600" dirty="0" smtClean="0">
              <a:solidFill>
                <a:schemeClr val="bg1"/>
              </a:solidFill>
              <a:latin typeface="微软雅黑" pitchFamily="34" charset="-122"/>
              <a:ea typeface="微软雅黑" pitchFamily="34" charset="-122"/>
            </a:endParaRPr>
          </a:p>
          <a:p>
            <a:pPr algn="r">
              <a:lnSpc>
                <a:spcPct val="200000"/>
              </a:lnSpc>
            </a:pPr>
            <a:r>
              <a:rPr lang="zh-CN" altLang="en-US" sz="1600" dirty="0" smtClean="0">
                <a:solidFill>
                  <a:schemeClr val="bg1"/>
                </a:solidFill>
                <a:latin typeface="微软雅黑" pitchFamily="34" charset="-122"/>
                <a:ea typeface="微软雅黑" pitchFamily="34" charset="-122"/>
              </a:rPr>
              <a:t>功能类似于信用卡，每月以月结账单的形式发送给用户</a:t>
            </a:r>
            <a:endParaRPr lang="en-US" altLang="zh-CN" sz="1600" dirty="0" smtClean="0">
              <a:solidFill>
                <a:schemeClr val="bg1"/>
              </a:solidFill>
              <a:latin typeface="微软雅黑" pitchFamily="34" charset="-122"/>
              <a:ea typeface="微软雅黑" pitchFamily="34" charset="-122"/>
            </a:endParaRPr>
          </a:p>
          <a:p>
            <a:pPr algn="r">
              <a:lnSpc>
                <a:spcPct val="200000"/>
              </a:lnSpc>
            </a:pPr>
            <a:endParaRPr lang="id-ID" sz="1600" dirty="0">
              <a:solidFill>
                <a:schemeClr val="bg1"/>
              </a:solidFill>
              <a:latin typeface="微软雅黑" pitchFamily="34" charset="-122"/>
              <a:ea typeface="微软雅黑" pitchFamily="34" charset="-122"/>
            </a:endParaRPr>
          </a:p>
        </p:txBody>
      </p:sp>
      <p:pic>
        <p:nvPicPr>
          <p:cNvPr id="12" name="图片 11" descr="3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Tree>
    <p:extLst>
      <p:ext uri="{BB962C8B-B14F-4D97-AF65-F5344CB8AC3E}">
        <p14:creationId xmlns:p14="http://schemas.microsoft.com/office/powerpoint/2010/main" val="3340181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5"/>
          <p:cNvSpPr>
            <a:spLocks/>
          </p:cNvSpPr>
          <p:nvPr/>
        </p:nvSpPr>
        <p:spPr bwMode="auto">
          <a:xfrm>
            <a:off x="3596482" y="3628822"/>
            <a:ext cx="2422226" cy="2424605"/>
          </a:xfrm>
          <a:custGeom>
            <a:avLst/>
            <a:gdLst>
              <a:gd name="T0" fmla="*/ 646 w 861"/>
              <a:gd name="T1" fmla="*/ 430 h 861"/>
              <a:gd name="T2" fmla="*/ 430 w 861"/>
              <a:gd name="T3" fmla="*/ 645 h 861"/>
              <a:gd name="T4" fmla="*/ 215 w 861"/>
              <a:gd name="T5" fmla="*/ 430 h 861"/>
              <a:gd name="T6" fmla="*/ 430 w 861"/>
              <a:gd name="T7" fmla="*/ 215 h 861"/>
              <a:gd name="T8" fmla="*/ 488 w 861"/>
              <a:gd name="T9" fmla="*/ 223 h 861"/>
              <a:gd name="T10" fmla="*/ 418 w 861"/>
              <a:gd name="T11" fmla="*/ 0 h 861"/>
              <a:gd name="T12" fmla="*/ 0 w 861"/>
              <a:gd name="T13" fmla="*/ 430 h 861"/>
              <a:gd name="T14" fmla="*/ 430 w 861"/>
              <a:gd name="T15" fmla="*/ 861 h 861"/>
              <a:gd name="T16" fmla="*/ 861 w 861"/>
              <a:gd name="T17" fmla="*/ 430 h 861"/>
              <a:gd name="T18" fmla="*/ 742 w 861"/>
              <a:gd name="T19" fmla="*/ 133 h 861"/>
              <a:gd name="T20" fmla="*/ 590 w 861"/>
              <a:gd name="T21" fmla="*/ 286 h 861"/>
              <a:gd name="T22" fmla="*/ 646 w 861"/>
              <a:gd name="T23" fmla="*/ 43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1" h="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accent3"/>
              </a:solidFill>
            </a:endParaRPr>
          </a:p>
        </p:txBody>
      </p:sp>
      <p:sp>
        <p:nvSpPr>
          <p:cNvPr id="174" name="Freeform 6"/>
          <p:cNvSpPr>
            <a:spLocks/>
          </p:cNvSpPr>
          <p:nvPr/>
        </p:nvSpPr>
        <p:spPr bwMode="auto">
          <a:xfrm>
            <a:off x="4884293" y="2342900"/>
            <a:ext cx="2422226" cy="2111867"/>
          </a:xfrm>
          <a:custGeom>
            <a:avLst/>
            <a:gdLst>
              <a:gd name="T0" fmla="*/ 739 w 861"/>
              <a:gd name="T1" fmla="*/ 731 h 750"/>
              <a:gd name="T2" fmla="*/ 739 w 861"/>
              <a:gd name="T3" fmla="*/ 730 h 750"/>
              <a:gd name="T4" fmla="*/ 861 w 861"/>
              <a:gd name="T5" fmla="*/ 431 h 750"/>
              <a:gd name="T6" fmla="*/ 430 w 861"/>
              <a:gd name="T7" fmla="*/ 0 h 750"/>
              <a:gd name="T8" fmla="*/ 0 w 861"/>
              <a:gd name="T9" fmla="*/ 431 h 750"/>
              <a:gd name="T10" fmla="*/ 120 w 861"/>
              <a:gd name="T11" fmla="*/ 729 h 750"/>
              <a:gd name="T12" fmla="*/ 120 w 861"/>
              <a:gd name="T13" fmla="*/ 730 h 750"/>
              <a:gd name="T14" fmla="*/ 132 w 861"/>
              <a:gd name="T15" fmla="*/ 742 h 750"/>
              <a:gd name="T16" fmla="*/ 284 w 861"/>
              <a:gd name="T17" fmla="*/ 589 h 750"/>
              <a:gd name="T18" fmla="*/ 278 w 861"/>
              <a:gd name="T19" fmla="*/ 583 h 750"/>
              <a:gd name="T20" fmla="*/ 277 w 861"/>
              <a:gd name="T21" fmla="*/ 582 h 750"/>
              <a:gd name="T22" fmla="*/ 215 w 861"/>
              <a:gd name="T23" fmla="*/ 431 h 750"/>
              <a:gd name="T24" fmla="*/ 430 w 861"/>
              <a:gd name="T25" fmla="*/ 215 h 750"/>
              <a:gd name="T26" fmla="*/ 645 w 861"/>
              <a:gd name="T27" fmla="*/ 431 h 750"/>
              <a:gd name="T28" fmla="*/ 584 w 861"/>
              <a:gd name="T29" fmla="*/ 581 h 750"/>
              <a:gd name="T30" fmla="*/ 584 w 861"/>
              <a:gd name="T31" fmla="*/ 581 h 750"/>
              <a:gd name="T32" fmla="*/ 584 w 861"/>
              <a:gd name="T33" fmla="*/ 581 h 750"/>
              <a:gd name="T34" fmla="*/ 563 w 861"/>
              <a:gd name="T35" fmla="*/ 603 h 750"/>
              <a:gd name="T36" fmla="*/ 721 w 861"/>
              <a:gd name="T37" fmla="*/ 750 h 750"/>
              <a:gd name="T38" fmla="*/ 739 w 861"/>
              <a:gd name="T39" fmla="*/ 7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1" h="75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
          <p:cNvSpPr>
            <a:spLocks/>
          </p:cNvSpPr>
          <p:nvPr/>
        </p:nvSpPr>
        <p:spPr bwMode="auto">
          <a:xfrm>
            <a:off x="6169726" y="3628822"/>
            <a:ext cx="2425793" cy="2424605"/>
          </a:xfrm>
          <a:custGeom>
            <a:avLst/>
            <a:gdLst>
              <a:gd name="T0" fmla="*/ 443 w 862"/>
              <a:gd name="T1" fmla="*/ 0 h 861"/>
              <a:gd name="T2" fmla="*/ 373 w 862"/>
              <a:gd name="T3" fmla="*/ 223 h 861"/>
              <a:gd name="T4" fmla="*/ 431 w 862"/>
              <a:gd name="T5" fmla="*/ 215 h 861"/>
              <a:gd name="T6" fmla="*/ 646 w 862"/>
              <a:gd name="T7" fmla="*/ 430 h 861"/>
              <a:gd name="T8" fmla="*/ 431 w 862"/>
              <a:gd name="T9" fmla="*/ 645 h 861"/>
              <a:gd name="T10" fmla="*/ 216 w 862"/>
              <a:gd name="T11" fmla="*/ 430 h 861"/>
              <a:gd name="T12" fmla="*/ 264 w 862"/>
              <a:gd name="T13" fmla="*/ 294 h 861"/>
              <a:gd name="T14" fmla="*/ 106 w 862"/>
              <a:gd name="T15" fmla="*/ 147 h 861"/>
              <a:gd name="T16" fmla="*/ 0 w 862"/>
              <a:gd name="T17" fmla="*/ 430 h 861"/>
              <a:gd name="T18" fmla="*/ 431 w 862"/>
              <a:gd name="T19" fmla="*/ 861 h 861"/>
              <a:gd name="T20" fmla="*/ 862 w 862"/>
              <a:gd name="T21" fmla="*/ 430 h 861"/>
              <a:gd name="T22" fmla="*/ 443 w 862"/>
              <a:gd name="T23"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2" h="861">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TextBox 175"/>
          <p:cNvSpPr txBox="1"/>
          <p:nvPr/>
        </p:nvSpPr>
        <p:spPr>
          <a:xfrm>
            <a:off x="5716550" y="3144930"/>
            <a:ext cx="755335" cy="769441"/>
          </a:xfrm>
          <a:prstGeom prst="rect">
            <a:avLst/>
          </a:prstGeom>
          <a:noFill/>
        </p:spPr>
        <p:txBody>
          <a:bodyPr wrap="none" rtlCol="0">
            <a:spAutoFit/>
          </a:bodyPr>
          <a:lstStyle/>
          <a:p>
            <a:r>
              <a:rPr lang="id-ID" sz="4400" b="1" dirty="0" smtClean="0">
                <a:solidFill>
                  <a:schemeClr val="accent2"/>
                </a:solidFill>
              </a:rPr>
              <a:t>01</a:t>
            </a:r>
            <a:endParaRPr lang="id-ID" sz="4400" b="1" dirty="0">
              <a:solidFill>
                <a:schemeClr val="accent2"/>
              </a:solidFill>
            </a:endParaRPr>
          </a:p>
        </p:txBody>
      </p:sp>
      <p:sp>
        <p:nvSpPr>
          <p:cNvPr id="177" name="TextBox 176"/>
          <p:cNvSpPr txBox="1"/>
          <p:nvPr/>
        </p:nvSpPr>
        <p:spPr>
          <a:xfrm>
            <a:off x="4429927" y="4454767"/>
            <a:ext cx="755335" cy="769441"/>
          </a:xfrm>
          <a:prstGeom prst="rect">
            <a:avLst/>
          </a:prstGeom>
          <a:noFill/>
        </p:spPr>
        <p:txBody>
          <a:bodyPr wrap="none" rtlCol="0">
            <a:spAutoFit/>
          </a:bodyPr>
          <a:lstStyle/>
          <a:p>
            <a:r>
              <a:rPr lang="id-ID" sz="4400" b="1" dirty="0" smtClean="0">
                <a:solidFill>
                  <a:schemeClr val="accent1"/>
                </a:solidFill>
              </a:rPr>
              <a:t>02</a:t>
            </a:r>
            <a:endParaRPr lang="id-ID" sz="4400" b="1" dirty="0">
              <a:solidFill>
                <a:schemeClr val="accent1"/>
              </a:solidFill>
            </a:endParaRPr>
          </a:p>
        </p:txBody>
      </p:sp>
      <p:sp>
        <p:nvSpPr>
          <p:cNvPr id="178" name="TextBox 177"/>
          <p:cNvSpPr txBox="1"/>
          <p:nvPr/>
        </p:nvSpPr>
        <p:spPr>
          <a:xfrm>
            <a:off x="7004954" y="4454767"/>
            <a:ext cx="755335" cy="769441"/>
          </a:xfrm>
          <a:prstGeom prst="rect">
            <a:avLst/>
          </a:prstGeom>
          <a:noFill/>
        </p:spPr>
        <p:txBody>
          <a:bodyPr wrap="none" rtlCol="0">
            <a:spAutoFit/>
          </a:bodyPr>
          <a:lstStyle/>
          <a:p>
            <a:r>
              <a:rPr lang="id-ID" sz="4400" b="1" dirty="0" smtClean="0">
                <a:solidFill>
                  <a:schemeClr val="accent3"/>
                </a:solidFill>
              </a:rPr>
              <a:t>03</a:t>
            </a:r>
            <a:endParaRPr lang="id-ID" sz="4400" b="1" dirty="0">
              <a:solidFill>
                <a:schemeClr val="accent3"/>
              </a:solidFill>
            </a:endParaRPr>
          </a:p>
        </p:txBody>
      </p:sp>
      <p:cxnSp>
        <p:nvCxnSpPr>
          <p:cNvPr id="186" name="Straight Connector 185"/>
          <p:cNvCxnSpPr/>
          <p:nvPr/>
        </p:nvCxnSpPr>
        <p:spPr>
          <a:xfrm>
            <a:off x="4429927" y="2917729"/>
            <a:ext cx="929323" cy="0"/>
          </a:xfrm>
          <a:prstGeom prst="line">
            <a:avLst/>
          </a:prstGeom>
          <a:ln w="12700">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3403980" y="4841779"/>
            <a:ext cx="640820" cy="0"/>
          </a:xfrm>
          <a:prstGeom prst="line">
            <a:avLst/>
          </a:prstGeom>
          <a:ln w="12700">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8166886" y="5591710"/>
            <a:ext cx="2762250" cy="0"/>
          </a:xfrm>
          <a:prstGeom prst="line">
            <a:avLst/>
          </a:prstGeom>
          <a:ln w="12700">
            <a:solidFill>
              <a:schemeClr val="bg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4" name="Group 190"/>
          <p:cNvGrpSpPr/>
          <p:nvPr/>
        </p:nvGrpSpPr>
        <p:grpSpPr>
          <a:xfrm>
            <a:off x="2082883" y="2406678"/>
            <a:ext cx="2240272" cy="963405"/>
            <a:chOff x="1495400" y="2500212"/>
            <a:chExt cx="2240272" cy="963405"/>
          </a:xfrm>
        </p:grpSpPr>
        <p:sp>
          <p:nvSpPr>
            <p:cNvPr id="192" name="TextBox 191"/>
            <p:cNvSpPr txBox="1"/>
            <p:nvPr/>
          </p:nvSpPr>
          <p:spPr>
            <a:xfrm>
              <a:off x="2621264" y="2500212"/>
              <a:ext cx="1114408" cy="460382"/>
            </a:xfrm>
            <a:prstGeom prst="rect">
              <a:avLst/>
            </a:prstGeom>
            <a:noFill/>
          </p:spPr>
          <p:txBody>
            <a:bodyPr wrap="none" rtlCol="0">
              <a:spAutoFit/>
            </a:bodyPr>
            <a:lstStyle/>
            <a:p>
              <a:pPr algn="r">
                <a:lnSpc>
                  <a:spcPct val="150000"/>
                </a:lnSpc>
              </a:pPr>
              <a:r>
                <a:rPr lang="zh-CN" altLang="en-US" b="1" dirty="0" smtClean="0">
                  <a:solidFill>
                    <a:schemeClr val="bg1"/>
                  </a:solidFill>
                  <a:latin typeface="微软雅黑" pitchFamily="34" charset="-122"/>
                  <a:ea typeface="微软雅黑" pitchFamily="34" charset="-122"/>
                </a:rPr>
                <a:t>指纹采集</a:t>
              </a:r>
              <a:endParaRPr lang="id-ID" b="1" dirty="0">
                <a:solidFill>
                  <a:schemeClr val="bg1"/>
                </a:solidFill>
                <a:latin typeface="微软雅黑" pitchFamily="34" charset="-122"/>
                <a:ea typeface="微软雅黑" pitchFamily="34" charset="-122"/>
              </a:endParaRPr>
            </a:p>
          </p:txBody>
        </p:sp>
        <p:sp>
          <p:nvSpPr>
            <p:cNvPr id="193" name="TextBox 192"/>
            <p:cNvSpPr txBox="1"/>
            <p:nvPr/>
          </p:nvSpPr>
          <p:spPr>
            <a:xfrm>
              <a:off x="1495400" y="2876982"/>
              <a:ext cx="2240269" cy="586635"/>
            </a:xfrm>
            <a:prstGeom prst="rect">
              <a:avLst/>
            </a:prstGeom>
            <a:noFill/>
          </p:spPr>
          <p:txBody>
            <a:bodyPr wrap="square" rtlCol="0">
              <a:spAutoFit/>
            </a:bodyPr>
            <a:lstStyle/>
            <a:p>
              <a:pPr algn="r">
                <a:lnSpc>
                  <a:spcPct val="150000"/>
                </a:lnSpc>
              </a:pPr>
              <a:r>
                <a:rPr lang="zh-CN" altLang="en-US" sz="1200" dirty="0" smtClean="0">
                  <a:solidFill>
                    <a:schemeClr val="bg1"/>
                  </a:solidFill>
                  <a:latin typeface="微软雅黑" pitchFamily="34" charset="-122"/>
                  <a:ea typeface="微软雅黑" pitchFamily="34" charset="-122"/>
                </a:rPr>
                <a:t>在发卡时指纹采集</a:t>
              </a:r>
              <a:endParaRPr lang="en-US" altLang="zh-CN" sz="1200" dirty="0" smtClean="0">
                <a:solidFill>
                  <a:schemeClr val="bg1"/>
                </a:solidFill>
                <a:latin typeface="微软雅黑" pitchFamily="34" charset="-122"/>
                <a:ea typeface="微软雅黑" pitchFamily="34" charset="-122"/>
              </a:endParaRPr>
            </a:p>
            <a:p>
              <a:pPr algn="r">
                <a:lnSpc>
                  <a:spcPct val="150000"/>
                </a:lnSpc>
              </a:pPr>
              <a:endParaRPr lang="en-US" sz="1050" b="1" dirty="0">
                <a:solidFill>
                  <a:schemeClr val="bg1"/>
                </a:solidFill>
              </a:endParaRPr>
            </a:p>
          </p:txBody>
        </p:sp>
      </p:grpSp>
      <p:grpSp>
        <p:nvGrpSpPr>
          <p:cNvPr id="5" name="Group 193"/>
          <p:cNvGrpSpPr/>
          <p:nvPr/>
        </p:nvGrpSpPr>
        <p:grpSpPr>
          <a:xfrm>
            <a:off x="382137" y="4357874"/>
            <a:ext cx="2853649" cy="1547946"/>
            <a:chOff x="-39007" y="4387510"/>
            <a:chExt cx="2853649" cy="1547946"/>
          </a:xfrm>
        </p:grpSpPr>
        <p:sp>
          <p:nvSpPr>
            <p:cNvPr id="195" name="TextBox 194"/>
            <p:cNvSpPr txBox="1"/>
            <p:nvPr/>
          </p:nvSpPr>
          <p:spPr>
            <a:xfrm>
              <a:off x="1700234" y="4387510"/>
              <a:ext cx="1114408" cy="460382"/>
            </a:xfrm>
            <a:prstGeom prst="rect">
              <a:avLst/>
            </a:prstGeom>
            <a:noFill/>
          </p:spPr>
          <p:txBody>
            <a:bodyPr wrap="none" rtlCol="0">
              <a:spAutoFit/>
            </a:bodyPr>
            <a:lstStyle/>
            <a:p>
              <a:pPr algn="r">
                <a:lnSpc>
                  <a:spcPct val="150000"/>
                </a:lnSpc>
              </a:pPr>
              <a:r>
                <a:rPr lang="zh-CN" altLang="en-US" b="1" dirty="0" smtClean="0">
                  <a:solidFill>
                    <a:schemeClr val="bg1"/>
                  </a:solidFill>
                  <a:latin typeface="微软雅黑" pitchFamily="34" charset="-122"/>
                  <a:ea typeface="微软雅黑" pitchFamily="34" charset="-122"/>
                </a:rPr>
                <a:t>指纹应用</a:t>
              </a:r>
              <a:endParaRPr lang="id-ID" b="1" dirty="0">
                <a:solidFill>
                  <a:schemeClr val="bg1"/>
                </a:solidFill>
                <a:latin typeface="微软雅黑" pitchFamily="34" charset="-122"/>
                <a:ea typeface="微软雅黑" pitchFamily="34" charset="-122"/>
              </a:endParaRPr>
            </a:p>
          </p:txBody>
        </p:sp>
        <p:sp>
          <p:nvSpPr>
            <p:cNvPr id="196" name="TextBox 195"/>
            <p:cNvSpPr txBox="1"/>
            <p:nvPr/>
          </p:nvSpPr>
          <p:spPr>
            <a:xfrm>
              <a:off x="-39007" y="4735127"/>
              <a:ext cx="2853647" cy="1200329"/>
            </a:xfrm>
            <a:prstGeom prst="rect">
              <a:avLst/>
            </a:prstGeom>
            <a:noFill/>
          </p:spPr>
          <p:txBody>
            <a:bodyPr wrap="square" rtlCol="0">
              <a:spAutoFit/>
            </a:bodyPr>
            <a:lstStyle/>
            <a:p>
              <a:pPr algn="r">
                <a:lnSpc>
                  <a:spcPct val="150000"/>
                </a:lnSpc>
              </a:pPr>
              <a:r>
                <a:rPr lang="zh-CN" altLang="en-US" sz="1200" dirty="0" smtClean="0">
                  <a:solidFill>
                    <a:schemeClr val="bg1"/>
                  </a:solidFill>
                  <a:latin typeface="微软雅黑" pitchFamily="34" charset="-122"/>
                  <a:ea typeface="微软雅黑" pitchFamily="34" charset="-122"/>
                </a:rPr>
                <a:t>用指纹读取机具逐步取代读卡机具</a:t>
              </a:r>
              <a:endParaRPr lang="en-US" altLang="zh-CN" sz="1200" dirty="0" smtClean="0">
                <a:solidFill>
                  <a:schemeClr val="bg1"/>
                </a:solidFill>
                <a:latin typeface="微软雅黑" pitchFamily="34" charset="-122"/>
                <a:ea typeface="微软雅黑" pitchFamily="34" charset="-122"/>
              </a:endParaRPr>
            </a:p>
            <a:p>
              <a:pPr algn="r">
                <a:lnSpc>
                  <a:spcPct val="150000"/>
                </a:lnSpc>
              </a:pPr>
              <a:r>
                <a:rPr lang="zh-CN" altLang="en-US" sz="1200" dirty="0" smtClean="0">
                  <a:solidFill>
                    <a:schemeClr val="bg1"/>
                  </a:solidFill>
                  <a:latin typeface="微软雅黑" pitchFamily="34" charset="-122"/>
                  <a:ea typeface="微软雅黑" pitchFamily="34" charset="-122"/>
                </a:rPr>
                <a:t>每一个指纹信息即代表一个用户</a:t>
              </a:r>
              <a:endParaRPr lang="en-US" altLang="zh-CN" sz="1200" dirty="0" smtClean="0">
                <a:solidFill>
                  <a:schemeClr val="bg1"/>
                </a:solidFill>
                <a:latin typeface="微软雅黑" pitchFamily="34" charset="-122"/>
                <a:ea typeface="微软雅黑" pitchFamily="34" charset="-122"/>
              </a:endParaRPr>
            </a:p>
            <a:p>
              <a:pPr algn="r">
                <a:lnSpc>
                  <a:spcPct val="150000"/>
                </a:lnSpc>
              </a:pPr>
              <a:r>
                <a:rPr lang="zh-CN" altLang="en-US" sz="1200" dirty="0" smtClean="0">
                  <a:solidFill>
                    <a:schemeClr val="bg1"/>
                  </a:solidFill>
                  <a:latin typeface="微软雅黑" pitchFamily="34" charset="-122"/>
                  <a:ea typeface="微软雅黑" pitchFamily="34" charset="-122"/>
                </a:rPr>
                <a:t>可是实现消费、门禁、身份识别、金融等相关功能</a:t>
              </a:r>
              <a:endParaRPr lang="en-US" sz="1200" dirty="0">
                <a:solidFill>
                  <a:schemeClr val="bg1"/>
                </a:solidFill>
                <a:latin typeface="微软雅黑" pitchFamily="34" charset="-122"/>
                <a:ea typeface="微软雅黑" pitchFamily="34" charset="-122"/>
              </a:endParaRPr>
            </a:p>
          </p:txBody>
        </p:sp>
      </p:grpSp>
      <p:grpSp>
        <p:nvGrpSpPr>
          <p:cNvPr id="6" name="Group 196"/>
          <p:cNvGrpSpPr/>
          <p:nvPr/>
        </p:nvGrpSpPr>
        <p:grpSpPr>
          <a:xfrm>
            <a:off x="8830079" y="4532144"/>
            <a:ext cx="2249725" cy="725486"/>
            <a:chOff x="9583575" y="4532144"/>
            <a:chExt cx="2249725" cy="725486"/>
          </a:xfrm>
        </p:grpSpPr>
        <p:sp>
          <p:nvSpPr>
            <p:cNvPr id="198" name="TextBox 197"/>
            <p:cNvSpPr txBox="1"/>
            <p:nvPr/>
          </p:nvSpPr>
          <p:spPr>
            <a:xfrm>
              <a:off x="9583575" y="4532144"/>
              <a:ext cx="881973" cy="460382"/>
            </a:xfrm>
            <a:prstGeom prst="rect">
              <a:avLst/>
            </a:prstGeom>
            <a:noFill/>
          </p:spPr>
          <p:txBody>
            <a:bodyPr wrap="none" rtlCol="0">
              <a:spAutoFit/>
            </a:bodyPr>
            <a:lstStyle/>
            <a:p>
              <a:pPr>
                <a:lnSpc>
                  <a:spcPct val="150000"/>
                </a:lnSpc>
              </a:pPr>
              <a:r>
                <a:rPr lang="zh-CN" altLang="en-US" b="1" dirty="0" smtClean="0">
                  <a:solidFill>
                    <a:schemeClr val="bg1"/>
                  </a:solidFill>
                  <a:latin typeface="微软雅黑" pitchFamily="34" charset="-122"/>
                  <a:ea typeface="微软雅黑" pitchFamily="34" charset="-122"/>
                </a:rPr>
                <a:t>无卡化</a:t>
              </a:r>
              <a:endParaRPr lang="id-ID" b="1" dirty="0">
                <a:solidFill>
                  <a:schemeClr val="bg1"/>
                </a:solidFill>
                <a:latin typeface="微软雅黑" pitchFamily="34" charset="-122"/>
                <a:ea typeface="微软雅黑" pitchFamily="34" charset="-122"/>
              </a:endParaRPr>
            </a:p>
          </p:txBody>
        </p:sp>
        <p:sp>
          <p:nvSpPr>
            <p:cNvPr id="199" name="TextBox 198"/>
            <p:cNvSpPr txBox="1"/>
            <p:nvPr/>
          </p:nvSpPr>
          <p:spPr>
            <a:xfrm>
              <a:off x="9583575" y="4920935"/>
              <a:ext cx="2249725" cy="336695"/>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itchFamily="34" charset="-122"/>
                  <a:ea typeface="微软雅黑" pitchFamily="34" charset="-122"/>
                </a:rPr>
                <a:t>指纹应用最终实现无卡化</a:t>
              </a:r>
              <a:endParaRPr lang="en-US" sz="1200" dirty="0">
                <a:solidFill>
                  <a:schemeClr val="bg1"/>
                </a:solidFill>
                <a:latin typeface="微软雅黑" pitchFamily="34" charset="-122"/>
                <a:ea typeface="微软雅黑" pitchFamily="34" charset="-122"/>
              </a:endParaRPr>
            </a:p>
          </p:txBody>
        </p:sp>
      </p:grpSp>
      <p:pic>
        <p:nvPicPr>
          <p:cNvPr id="32" name="图片 31"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33" name="TextBox 32"/>
          <p:cNvSpPr txBox="1"/>
          <p:nvPr/>
        </p:nvSpPr>
        <p:spPr>
          <a:xfrm>
            <a:off x="3483477" y="680759"/>
            <a:ext cx="4801314"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一卡通未来建设方向</a:t>
            </a:r>
            <a:endParaRPr lang="en-US" altLang="en-US" sz="4000" dirty="0">
              <a:solidFill>
                <a:schemeClr val="bg1"/>
              </a:solidFill>
              <a:latin typeface="微软雅黑" pitchFamily="34" charset="-122"/>
              <a:ea typeface="微软雅黑" pitchFamily="34" charset="-122"/>
            </a:endParaRPr>
          </a:p>
        </p:txBody>
      </p:sp>
      <p:sp>
        <p:nvSpPr>
          <p:cNvPr id="34" name="TextBox 33"/>
          <p:cNvSpPr txBox="1"/>
          <p:nvPr/>
        </p:nvSpPr>
        <p:spPr>
          <a:xfrm>
            <a:off x="3999501" y="1417488"/>
            <a:ext cx="3877985"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更大的想象空间：指纹应用</a:t>
            </a:r>
            <a:endParaRPr lang="en-US" altLang="en-US" sz="2400" dirty="0">
              <a:solidFill>
                <a:schemeClr val="bg1">
                  <a:lumMod val="6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344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p:cTn id="7" dur="500" fill="hold"/>
                                        <p:tgtEl>
                                          <p:spTgt spid="176"/>
                                        </p:tgtEl>
                                        <p:attrNameLst>
                                          <p:attrName>ppt_w</p:attrName>
                                        </p:attrNameLst>
                                      </p:cBhvr>
                                      <p:tavLst>
                                        <p:tav tm="0">
                                          <p:val>
                                            <p:fltVal val="0"/>
                                          </p:val>
                                        </p:tav>
                                        <p:tav tm="100000">
                                          <p:val>
                                            <p:strVal val="#ppt_w"/>
                                          </p:val>
                                        </p:tav>
                                      </p:tavLst>
                                    </p:anim>
                                    <p:anim calcmode="lin" valueType="num">
                                      <p:cBhvr>
                                        <p:cTn id="8" dur="500" fill="hold"/>
                                        <p:tgtEl>
                                          <p:spTgt spid="176"/>
                                        </p:tgtEl>
                                        <p:attrNameLst>
                                          <p:attrName>ppt_h</p:attrName>
                                        </p:attrNameLst>
                                      </p:cBhvr>
                                      <p:tavLst>
                                        <p:tav tm="0">
                                          <p:val>
                                            <p:fltVal val="0"/>
                                          </p:val>
                                        </p:tav>
                                        <p:tav tm="100000">
                                          <p:val>
                                            <p:strVal val="#ppt_h"/>
                                          </p:val>
                                        </p:tav>
                                      </p:tavLst>
                                    </p:anim>
                                    <p:animEffect transition="in" filter="fade">
                                      <p:cBhvr>
                                        <p:cTn id="9" dur="500"/>
                                        <p:tgtEl>
                                          <p:spTgt spid="17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wipe(up)">
                                      <p:cBhvr>
                                        <p:cTn id="13" dur="500"/>
                                        <p:tgtEl>
                                          <p:spTgt spid="17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wipe(right)">
                                      <p:cBhvr>
                                        <p:cTn id="17" dur="500"/>
                                        <p:tgtEl>
                                          <p:spTgt spid="17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wipe(left)">
                                      <p:cBhvr>
                                        <p:cTn id="20" dur="500"/>
                                        <p:tgtEl>
                                          <p:spTgt spid="175"/>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77"/>
                                        </p:tgtEl>
                                        <p:attrNameLst>
                                          <p:attrName>style.visibility</p:attrName>
                                        </p:attrNameLst>
                                      </p:cBhvr>
                                      <p:to>
                                        <p:strVal val="visible"/>
                                      </p:to>
                                    </p:set>
                                    <p:anim calcmode="lin" valueType="num">
                                      <p:cBhvr>
                                        <p:cTn id="24" dur="500" fill="hold"/>
                                        <p:tgtEl>
                                          <p:spTgt spid="177"/>
                                        </p:tgtEl>
                                        <p:attrNameLst>
                                          <p:attrName>ppt_w</p:attrName>
                                        </p:attrNameLst>
                                      </p:cBhvr>
                                      <p:tavLst>
                                        <p:tav tm="0">
                                          <p:val>
                                            <p:fltVal val="0"/>
                                          </p:val>
                                        </p:tav>
                                        <p:tav tm="100000">
                                          <p:val>
                                            <p:strVal val="#ppt_w"/>
                                          </p:val>
                                        </p:tav>
                                      </p:tavLst>
                                    </p:anim>
                                    <p:anim calcmode="lin" valueType="num">
                                      <p:cBhvr>
                                        <p:cTn id="25" dur="500" fill="hold"/>
                                        <p:tgtEl>
                                          <p:spTgt spid="177"/>
                                        </p:tgtEl>
                                        <p:attrNameLst>
                                          <p:attrName>ppt_h</p:attrName>
                                        </p:attrNameLst>
                                      </p:cBhvr>
                                      <p:tavLst>
                                        <p:tav tm="0">
                                          <p:val>
                                            <p:fltVal val="0"/>
                                          </p:val>
                                        </p:tav>
                                        <p:tav tm="100000">
                                          <p:val>
                                            <p:strVal val="#ppt_h"/>
                                          </p:val>
                                        </p:tav>
                                      </p:tavLst>
                                    </p:anim>
                                    <p:animEffect transition="in" filter="fade">
                                      <p:cBhvr>
                                        <p:cTn id="26" dur="500"/>
                                        <p:tgtEl>
                                          <p:spTgt spid="17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 calcmode="lin" valueType="num">
                                      <p:cBhvr>
                                        <p:cTn id="29" dur="500" fill="hold"/>
                                        <p:tgtEl>
                                          <p:spTgt spid="178"/>
                                        </p:tgtEl>
                                        <p:attrNameLst>
                                          <p:attrName>ppt_w</p:attrName>
                                        </p:attrNameLst>
                                      </p:cBhvr>
                                      <p:tavLst>
                                        <p:tav tm="0">
                                          <p:val>
                                            <p:fltVal val="0"/>
                                          </p:val>
                                        </p:tav>
                                        <p:tav tm="100000">
                                          <p:val>
                                            <p:strVal val="#ppt_w"/>
                                          </p:val>
                                        </p:tav>
                                      </p:tavLst>
                                    </p:anim>
                                    <p:anim calcmode="lin" valueType="num">
                                      <p:cBhvr>
                                        <p:cTn id="30" dur="500" fill="hold"/>
                                        <p:tgtEl>
                                          <p:spTgt spid="178"/>
                                        </p:tgtEl>
                                        <p:attrNameLst>
                                          <p:attrName>ppt_h</p:attrName>
                                        </p:attrNameLst>
                                      </p:cBhvr>
                                      <p:tavLst>
                                        <p:tav tm="0">
                                          <p:val>
                                            <p:fltVal val="0"/>
                                          </p:val>
                                        </p:tav>
                                        <p:tav tm="100000">
                                          <p:val>
                                            <p:strVal val="#ppt_h"/>
                                          </p:val>
                                        </p:tav>
                                      </p:tavLst>
                                    </p:anim>
                                    <p:animEffect transition="in" filter="fade">
                                      <p:cBhvr>
                                        <p:cTn id="31" dur="500"/>
                                        <p:tgtEl>
                                          <p:spTgt spid="178"/>
                                        </p:tgtEl>
                                      </p:cBhvr>
                                    </p:animEffect>
                                  </p:childTnLst>
                                </p:cTn>
                              </p:par>
                            </p:childTnLst>
                          </p:cTn>
                        </p:par>
                        <p:par>
                          <p:cTn id="32" fill="hold">
                            <p:stCondLst>
                              <p:cond delay="2000"/>
                            </p:stCondLst>
                            <p:childTnLst>
                              <p:par>
                                <p:cTn id="33" presetID="22" presetClass="entr" presetSubtype="2" fill="hold" nodeType="afterEffect">
                                  <p:stCondLst>
                                    <p:cond delay="0"/>
                                  </p:stCondLst>
                                  <p:childTnLst>
                                    <p:set>
                                      <p:cBhvr>
                                        <p:cTn id="34" dur="1" fill="hold">
                                          <p:stCondLst>
                                            <p:cond delay="0"/>
                                          </p:stCondLst>
                                        </p:cTn>
                                        <p:tgtEl>
                                          <p:spTgt spid="186"/>
                                        </p:tgtEl>
                                        <p:attrNameLst>
                                          <p:attrName>style.visibility</p:attrName>
                                        </p:attrNameLst>
                                      </p:cBhvr>
                                      <p:to>
                                        <p:strVal val="visible"/>
                                      </p:to>
                                    </p:set>
                                    <p:animEffect transition="in" filter="wipe(right)">
                                      <p:cBhvr>
                                        <p:cTn id="35" dur="500"/>
                                        <p:tgtEl>
                                          <p:spTgt spid="186"/>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right)">
                                      <p:cBhvr>
                                        <p:cTn id="43" dur="500"/>
                                        <p:tgtEl>
                                          <p:spTgt spid="189"/>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190"/>
                                        </p:tgtEl>
                                        <p:attrNameLst>
                                          <p:attrName>style.visibility</p:attrName>
                                        </p:attrNameLst>
                                      </p:cBhvr>
                                      <p:to>
                                        <p:strVal val="visible"/>
                                      </p:to>
                                    </p:set>
                                    <p:animEffect transition="in" filter="wipe(left)">
                                      <p:cBhvr>
                                        <p:cTn id="51" dur="500"/>
                                        <p:tgtEl>
                                          <p:spTgt spid="190"/>
                                        </p:tgtEl>
                                      </p:cBhvr>
                                    </p:animEffec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5000"/>
                            </p:stCondLst>
                            <p:childTnLst>
                              <p:par>
                                <p:cTn id="57" presetID="47"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anim calcmode="lin" valueType="num">
                                      <p:cBhvr>
                                        <p:cTn id="60" dur="500" fill="hold"/>
                                        <p:tgtEl>
                                          <p:spTgt spid="33"/>
                                        </p:tgtEl>
                                        <p:attrNameLst>
                                          <p:attrName>ppt_x</p:attrName>
                                        </p:attrNameLst>
                                      </p:cBhvr>
                                      <p:tavLst>
                                        <p:tav tm="0">
                                          <p:val>
                                            <p:strVal val="#ppt_x"/>
                                          </p:val>
                                        </p:tav>
                                        <p:tav tm="100000">
                                          <p:val>
                                            <p:strVal val="#ppt_x"/>
                                          </p:val>
                                        </p:tav>
                                      </p:tavLst>
                                    </p:anim>
                                    <p:anim calcmode="lin" valueType="num">
                                      <p:cBhvr>
                                        <p:cTn id="61" dur="500" fill="hold"/>
                                        <p:tgtEl>
                                          <p:spTgt spid="3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75" grpId="0" animBg="1"/>
      <p:bldP spid="176" grpId="0"/>
      <p:bldP spid="177" grpId="0"/>
      <p:bldP spid="178"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0" y="3084394"/>
            <a:ext cx="2115403" cy="1588"/>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169573" y="680759"/>
            <a:ext cx="6340198" cy="707886"/>
          </a:xfrm>
          <a:prstGeom prst="rect">
            <a:avLst/>
          </a:prstGeom>
          <a:noFill/>
        </p:spPr>
        <p:txBody>
          <a:bodyPr wrap="none" rtlCol="0">
            <a:spAutoFit/>
          </a:bodyPr>
          <a:lstStyle/>
          <a:p>
            <a:pPr algn="ctr"/>
            <a:r>
              <a:rPr lang="zh-CN" altLang="en-US" sz="4000" dirty="0" smtClean="0">
                <a:solidFill>
                  <a:srgbClr val="C00000"/>
                </a:solidFill>
                <a:latin typeface="微软雅黑" pitchFamily="34" charset="-122"/>
                <a:ea typeface="微软雅黑" pitchFamily="34" charset="-122"/>
              </a:rPr>
              <a:t>漳州开发区一卡通落地步骤</a:t>
            </a:r>
            <a:endParaRPr lang="en-US" altLang="en-US" sz="4000" dirty="0">
              <a:solidFill>
                <a:srgbClr val="C00000"/>
              </a:solidFill>
              <a:latin typeface="微软雅黑" pitchFamily="34" charset="-122"/>
              <a:ea typeface="微软雅黑" pitchFamily="34" charset="-122"/>
            </a:endParaRPr>
          </a:p>
        </p:txBody>
      </p:sp>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5" name="Oval 61"/>
          <p:cNvSpPr/>
          <p:nvPr/>
        </p:nvSpPr>
        <p:spPr>
          <a:xfrm>
            <a:off x="1957810" y="2350304"/>
            <a:ext cx="1530220" cy="153022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61"/>
          <p:cNvSpPr/>
          <p:nvPr/>
        </p:nvSpPr>
        <p:spPr>
          <a:xfrm>
            <a:off x="5317434" y="2366225"/>
            <a:ext cx="1530220" cy="153022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61"/>
          <p:cNvSpPr/>
          <p:nvPr/>
        </p:nvSpPr>
        <p:spPr>
          <a:xfrm>
            <a:off x="8688431" y="2379874"/>
            <a:ext cx="1530220" cy="153022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Box 27"/>
          <p:cNvSpPr txBox="1"/>
          <p:nvPr/>
        </p:nvSpPr>
        <p:spPr>
          <a:xfrm>
            <a:off x="2047183" y="1801495"/>
            <a:ext cx="3234519"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基础应用</a:t>
            </a:r>
            <a:endParaRPr lang="zh-CN" altLang="en-US" sz="2400" b="1" dirty="0">
              <a:solidFill>
                <a:schemeClr val="bg1"/>
              </a:solidFill>
              <a:latin typeface="微软雅黑" pitchFamily="34" charset="-122"/>
              <a:ea typeface="微软雅黑" pitchFamily="34" charset="-122"/>
            </a:endParaRPr>
          </a:p>
        </p:txBody>
      </p:sp>
      <p:sp>
        <p:nvSpPr>
          <p:cNvPr id="29" name="TextBox 28"/>
          <p:cNvSpPr txBox="1"/>
          <p:nvPr/>
        </p:nvSpPr>
        <p:spPr>
          <a:xfrm>
            <a:off x="5420455" y="1762827"/>
            <a:ext cx="3234519"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生态应用</a:t>
            </a:r>
            <a:endParaRPr lang="zh-CN" altLang="en-US" sz="2400" b="1" dirty="0">
              <a:solidFill>
                <a:schemeClr val="bg1"/>
              </a:solidFill>
              <a:latin typeface="微软雅黑" pitchFamily="34" charset="-122"/>
              <a:ea typeface="微软雅黑" pitchFamily="34" charset="-122"/>
            </a:endParaRPr>
          </a:p>
        </p:txBody>
      </p:sp>
      <p:sp>
        <p:nvSpPr>
          <p:cNvPr id="30" name="TextBox 29"/>
          <p:cNvSpPr txBox="1"/>
          <p:nvPr/>
        </p:nvSpPr>
        <p:spPr>
          <a:xfrm>
            <a:off x="8832395" y="1776475"/>
            <a:ext cx="3234519"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金融服务</a:t>
            </a:r>
            <a:endParaRPr lang="zh-CN" altLang="en-US" sz="2400" b="1" dirty="0">
              <a:solidFill>
                <a:schemeClr val="bg1"/>
              </a:solidFill>
              <a:latin typeface="微软雅黑" pitchFamily="34" charset="-122"/>
              <a:ea typeface="微软雅黑" pitchFamily="34" charset="-122"/>
            </a:endParaRPr>
          </a:p>
        </p:txBody>
      </p:sp>
      <p:cxnSp>
        <p:nvCxnSpPr>
          <p:cNvPr id="40" name="直接连接符 39"/>
          <p:cNvCxnSpPr>
            <a:endCxn id="26" idx="2"/>
          </p:cNvCxnSpPr>
          <p:nvPr/>
        </p:nvCxnSpPr>
        <p:spPr>
          <a:xfrm>
            <a:off x="3496101" y="3127612"/>
            <a:ext cx="1821333" cy="3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26155" y="3141260"/>
            <a:ext cx="211540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76597" y="3157183"/>
            <a:ext cx="2115403" cy="1588"/>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41192" y="4244454"/>
            <a:ext cx="4776716" cy="2031325"/>
          </a:xfrm>
          <a:prstGeom prst="rect">
            <a:avLst/>
          </a:prstGeom>
          <a:noFill/>
        </p:spPr>
        <p:txBody>
          <a:bodyPr wrap="square" rtlCol="0">
            <a:spAutoFit/>
          </a:bodyPr>
          <a:lstStyle/>
          <a:p>
            <a:pPr algn="ctr">
              <a:lnSpc>
                <a:spcPct val="150000"/>
              </a:lnSpc>
            </a:pPr>
            <a:r>
              <a:rPr lang="zh-CN" altLang="en-US" sz="2000" dirty="0" smtClean="0">
                <a:solidFill>
                  <a:schemeClr val="bg1">
                    <a:lumMod val="95000"/>
                  </a:schemeClr>
                </a:solidFill>
                <a:latin typeface="微软雅黑" pitchFamily="34" charset="-122"/>
                <a:ea typeface="微软雅黑" pitchFamily="34" charset="-122"/>
              </a:rPr>
              <a:t>卡的发行与消费功能</a:t>
            </a:r>
            <a:endParaRPr lang="en-US" altLang="zh-CN" sz="20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1</a:t>
            </a:r>
            <a:r>
              <a:rPr lang="zh-CN" altLang="en-US" sz="1600" dirty="0" smtClean="0">
                <a:solidFill>
                  <a:schemeClr val="bg1">
                    <a:lumMod val="95000"/>
                  </a:schemeClr>
                </a:solidFill>
                <a:latin typeface="微软雅黑" pitchFamily="34" charset="-122"/>
                <a:ea typeface="微软雅黑" pitchFamily="34" charset="-122"/>
              </a:rPr>
              <a:t>、卡业务中心</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2</a:t>
            </a:r>
            <a:r>
              <a:rPr lang="zh-CN" altLang="en-US" sz="1600" dirty="0" smtClean="0">
                <a:solidFill>
                  <a:schemeClr val="bg1">
                    <a:lumMod val="95000"/>
                  </a:schemeClr>
                </a:solidFill>
                <a:latin typeface="微软雅黑" pitchFamily="34" charset="-122"/>
                <a:ea typeface="微软雅黑" pitchFamily="34" charset="-122"/>
              </a:rPr>
              <a:t>、商户后台管理中心：商户申请</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zh-CN" altLang="en-US" sz="1600" dirty="0" smtClean="0">
                <a:solidFill>
                  <a:schemeClr val="bg1">
                    <a:lumMod val="95000"/>
                  </a:schemeClr>
                </a:solidFill>
                <a:latin typeface="微软雅黑" pitchFamily="34" charset="-122"/>
                <a:ea typeface="微软雅黑" pitchFamily="34" charset="-122"/>
              </a:rPr>
              <a:t>商户管理、消费清单、对账结算</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3</a:t>
            </a:r>
            <a:r>
              <a:rPr lang="zh-CN" altLang="en-US" sz="1600" dirty="0" smtClean="0">
                <a:solidFill>
                  <a:schemeClr val="bg1">
                    <a:lumMod val="95000"/>
                  </a:schemeClr>
                </a:solidFill>
                <a:latin typeface="微软雅黑" pitchFamily="34" charset="-122"/>
                <a:ea typeface="微软雅黑" pitchFamily="34" charset="-122"/>
              </a:rPr>
              <a:t>、移动应用：移动端平台建设</a:t>
            </a:r>
            <a:endParaRPr lang="zh-CN" altLang="en-US" sz="1600" dirty="0">
              <a:solidFill>
                <a:schemeClr val="bg1">
                  <a:lumMod val="95000"/>
                </a:schemeClr>
              </a:solidFill>
              <a:latin typeface="微软雅黑" pitchFamily="34" charset="-122"/>
              <a:ea typeface="微软雅黑" pitchFamily="34" charset="-122"/>
            </a:endParaRPr>
          </a:p>
        </p:txBody>
      </p:sp>
      <p:sp>
        <p:nvSpPr>
          <p:cNvPr id="44" name="TextBox 43"/>
          <p:cNvSpPr txBox="1"/>
          <p:nvPr/>
        </p:nvSpPr>
        <p:spPr>
          <a:xfrm>
            <a:off x="3714460" y="4219433"/>
            <a:ext cx="4776716" cy="1200329"/>
          </a:xfrm>
          <a:prstGeom prst="rect">
            <a:avLst/>
          </a:prstGeom>
          <a:noFill/>
        </p:spPr>
        <p:txBody>
          <a:bodyPr wrap="square" rtlCol="0">
            <a:spAutoFit/>
          </a:bodyPr>
          <a:lstStyle/>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1</a:t>
            </a:r>
            <a:r>
              <a:rPr lang="zh-CN" altLang="en-US" sz="1600" dirty="0" smtClean="0">
                <a:solidFill>
                  <a:schemeClr val="bg1">
                    <a:lumMod val="95000"/>
                  </a:schemeClr>
                </a:solidFill>
                <a:latin typeface="微软雅黑" pitchFamily="34" charset="-122"/>
                <a:ea typeface="微软雅黑" pitchFamily="34" charset="-122"/>
              </a:rPr>
              <a:t>、手机空发</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2</a:t>
            </a:r>
            <a:r>
              <a:rPr lang="zh-CN" altLang="en-US" sz="1600" dirty="0" smtClean="0">
                <a:solidFill>
                  <a:schemeClr val="bg1">
                    <a:lumMod val="95000"/>
                  </a:schemeClr>
                </a:solidFill>
                <a:latin typeface="微软雅黑" pitchFamily="34" charset="-122"/>
                <a:ea typeface="微软雅黑" pitchFamily="34" charset="-122"/>
              </a:rPr>
              <a:t>、社保、公积金、图书馆借记等</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zh-CN" altLang="en-US" sz="1600" dirty="0" smtClean="0">
                <a:solidFill>
                  <a:schemeClr val="bg1">
                    <a:lumMod val="95000"/>
                  </a:schemeClr>
                </a:solidFill>
                <a:latin typeface="微软雅黑" pitchFamily="34" charset="-122"/>
                <a:ea typeface="微软雅黑" pitchFamily="34" charset="-122"/>
              </a:rPr>
              <a:t>需要身份读取的应用场景</a:t>
            </a:r>
            <a:endParaRPr lang="zh-CN" altLang="en-US" sz="1600" dirty="0">
              <a:solidFill>
                <a:schemeClr val="bg1">
                  <a:lumMod val="95000"/>
                </a:schemeClr>
              </a:solidFill>
              <a:latin typeface="微软雅黑" pitchFamily="34" charset="-122"/>
              <a:ea typeface="微软雅黑" pitchFamily="34" charset="-122"/>
            </a:endParaRPr>
          </a:p>
        </p:txBody>
      </p:sp>
      <p:sp>
        <p:nvSpPr>
          <p:cNvPr id="45" name="TextBox 44"/>
          <p:cNvSpPr txBox="1"/>
          <p:nvPr/>
        </p:nvSpPr>
        <p:spPr>
          <a:xfrm>
            <a:off x="7087729" y="4289945"/>
            <a:ext cx="4776716" cy="1200329"/>
          </a:xfrm>
          <a:prstGeom prst="rect">
            <a:avLst/>
          </a:prstGeom>
          <a:noFill/>
        </p:spPr>
        <p:txBody>
          <a:bodyPr wrap="square" rtlCol="0">
            <a:spAutoFit/>
          </a:bodyPr>
          <a:lstStyle/>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1</a:t>
            </a:r>
            <a:r>
              <a:rPr lang="zh-CN" altLang="en-US" sz="1600" dirty="0" smtClean="0">
                <a:solidFill>
                  <a:schemeClr val="bg1">
                    <a:lumMod val="95000"/>
                  </a:schemeClr>
                </a:solidFill>
                <a:latin typeface="微软雅黑" pitchFamily="34" charset="-122"/>
                <a:ea typeface="微软雅黑" pitchFamily="34" charset="-122"/>
              </a:rPr>
              <a:t>、虚账管理</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2</a:t>
            </a:r>
            <a:r>
              <a:rPr lang="zh-CN" altLang="en-US" sz="1600" dirty="0" smtClean="0">
                <a:solidFill>
                  <a:schemeClr val="bg1">
                    <a:lumMod val="95000"/>
                  </a:schemeClr>
                </a:solidFill>
                <a:latin typeface="微软雅黑" pitchFamily="34" charset="-122"/>
                <a:ea typeface="微软雅黑" pitchFamily="34" charset="-122"/>
              </a:rPr>
              <a:t>、理财</a:t>
            </a:r>
            <a:endParaRPr lang="en-US" altLang="zh-CN" sz="1600" dirty="0" smtClean="0">
              <a:solidFill>
                <a:schemeClr val="bg1">
                  <a:lumMod val="95000"/>
                </a:schemeClr>
              </a:solidFill>
              <a:latin typeface="微软雅黑" pitchFamily="34" charset="-122"/>
              <a:ea typeface="微软雅黑" pitchFamily="34" charset="-122"/>
            </a:endParaRPr>
          </a:p>
          <a:p>
            <a:pPr algn="ctr">
              <a:lnSpc>
                <a:spcPct val="150000"/>
              </a:lnSpc>
            </a:pPr>
            <a:r>
              <a:rPr lang="en-US" altLang="zh-CN" sz="1600" dirty="0" smtClean="0">
                <a:solidFill>
                  <a:schemeClr val="bg1">
                    <a:lumMod val="95000"/>
                  </a:schemeClr>
                </a:solidFill>
                <a:latin typeface="微软雅黑" pitchFamily="34" charset="-122"/>
                <a:ea typeface="微软雅黑" pitchFamily="34" charset="-122"/>
              </a:rPr>
              <a:t>3</a:t>
            </a:r>
            <a:r>
              <a:rPr lang="zh-CN" altLang="en-US" sz="1600" dirty="0" smtClean="0">
                <a:solidFill>
                  <a:schemeClr val="bg1">
                    <a:lumMod val="95000"/>
                  </a:schemeClr>
                </a:solidFill>
                <a:latin typeface="微软雅黑" pitchFamily="34" charset="-122"/>
                <a:ea typeface="微软雅黑" pitchFamily="34" charset="-122"/>
              </a:rPr>
              <a:t>、信用透支功能</a:t>
            </a:r>
            <a:endParaRPr lang="zh-CN" altLang="en-US" sz="1600" dirty="0">
              <a:solidFill>
                <a:schemeClr val="bg1">
                  <a:lumMod val="95000"/>
                </a:schemeClr>
              </a:solidFill>
              <a:latin typeface="微软雅黑" pitchFamily="34" charset="-122"/>
              <a:ea typeface="微软雅黑" pitchFamily="34" charset="-122"/>
            </a:endParaRPr>
          </a:p>
        </p:txBody>
      </p:sp>
      <p:cxnSp>
        <p:nvCxnSpPr>
          <p:cNvPr id="47" name="直接连接符 46"/>
          <p:cNvCxnSpPr/>
          <p:nvPr/>
        </p:nvCxnSpPr>
        <p:spPr>
          <a:xfrm rot="5400000">
            <a:off x="2831911" y="4715301"/>
            <a:ext cx="3179929"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6232479" y="4758520"/>
            <a:ext cx="3179929"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9" name="KSO_Shape"/>
          <p:cNvSpPr/>
          <p:nvPr/>
        </p:nvSpPr>
        <p:spPr>
          <a:xfrm>
            <a:off x="9197999" y="2811438"/>
            <a:ext cx="519207" cy="628366"/>
          </a:xfrm>
          <a:custGeom>
            <a:avLst/>
            <a:gdLst>
              <a:gd name="connsiteX0" fmla="*/ 331068 w 1208088"/>
              <a:gd name="connsiteY0" fmla="*/ 665573 h 1452563"/>
              <a:gd name="connsiteX1" fmla="*/ 508820 w 1208088"/>
              <a:gd name="connsiteY1" fmla="*/ 932822 h 1452563"/>
              <a:gd name="connsiteX2" fmla="*/ 369158 w 1208088"/>
              <a:gd name="connsiteY2" fmla="*/ 932822 h 1452563"/>
              <a:gd name="connsiteX3" fmla="*/ 369158 w 1208088"/>
              <a:gd name="connsiteY3" fmla="*/ 983727 h 1452563"/>
              <a:gd name="connsiteX4" fmla="*/ 534213 w 1208088"/>
              <a:gd name="connsiteY4" fmla="*/ 983727 h 1452563"/>
              <a:gd name="connsiteX5" fmla="*/ 534213 w 1208088"/>
              <a:gd name="connsiteY5" fmla="*/ 1034632 h 1452563"/>
              <a:gd name="connsiteX6" fmla="*/ 369158 w 1208088"/>
              <a:gd name="connsiteY6" fmla="*/ 1034632 h 1452563"/>
              <a:gd name="connsiteX7" fmla="*/ 369158 w 1208088"/>
              <a:gd name="connsiteY7" fmla="*/ 1085536 h 1452563"/>
              <a:gd name="connsiteX8" fmla="*/ 534213 w 1208088"/>
              <a:gd name="connsiteY8" fmla="*/ 1085536 h 1452563"/>
              <a:gd name="connsiteX9" fmla="*/ 534213 w 1208088"/>
              <a:gd name="connsiteY9" fmla="*/ 1238250 h 1452563"/>
              <a:gd name="connsiteX10" fmla="*/ 673875 w 1208088"/>
              <a:gd name="connsiteY10" fmla="*/ 1238250 h 1452563"/>
              <a:gd name="connsiteX11" fmla="*/ 673875 w 1208088"/>
              <a:gd name="connsiteY11" fmla="*/ 1085536 h 1452563"/>
              <a:gd name="connsiteX12" fmla="*/ 864324 w 1208088"/>
              <a:gd name="connsiteY12" fmla="*/ 1085536 h 1452563"/>
              <a:gd name="connsiteX13" fmla="*/ 864324 w 1208088"/>
              <a:gd name="connsiteY13" fmla="*/ 1034632 h 1452563"/>
              <a:gd name="connsiteX14" fmla="*/ 673875 w 1208088"/>
              <a:gd name="connsiteY14" fmla="*/ 1034632 h 1452563"/>
              <a:gd name="connsiteX15" fmla="*/ 673875 w 1208088"/>
              <a:gd name="connsiteY15" fmla="*/ 983727 h 1452563"/>
              <a:gd name="connsiteX16" fmla="*/ 864324 w 1208088"/>
              <a:gd name="connsiteY16" fmla="*/ 983727 h 1452563"/>
              <a:gd name="connsiteX17" fmla="*/ 864324 w 1208088"/>
              <a:gd name="connsiteY17" fmla="*/ 932822 h 1452563"/>
              <a:gd name="connsiteX18" fmla="*/ 699268 w 1208088"/>
              <a:gd name="connsiteY18" fmla="*/ 932822 h 1452563"/>
              <a:gd name="connsiteX19" fmla="*/ 877020 w 1208088"/>
              <a:gd name="connsiteY19" fmla="*/ 665573 h 1452563"/>
              <a:gd name="connsiteX20" fmla="*/ 737358 w 1208088"/>
              <a:gd name="connsiteY20" fmla="*/ 665573 h 1452563"/>
              <a:gd name="connsiteX21" fmla="*/ 597696 w 1208088"/>
              <a:gd name="connsiteY21" fmla="*/ 881918 h 1452563"/>
              <a:gd name="connsiteX22" fmla="*/ 458034 w 1208088"/>
              <a:gd name="connsiteY22" fmla="*/ 665573 h 1452563"/>
              <a:gd name="connsiteX23" fmla="*/ 331068 w 1208088"/>
              <a:gd name="connsiteY23" fmla="*/ 665573 h 1452563"/>
              <a:gd name="connsiteX24" fmla="*/ 719206 w 1208088"/>
              <a:gd name="connsiteY24" fmla="*/ 0 h 1452563"/>
              <a:gd name="connsiteX25" fmla="*/ 727454 w 1208088"/>
              <a:gd name="connsiteY25" fmla="*/ 317 h 1452563"/>
              <a:gd name="connsiteX26" fmla="*/ 736654 w 1208088"/>
              <a:gd name="connsiteY26" fmla="*/ 952 h 1452563"/>
              <a:gd name="connsiteX27" fmla="*/ 746172 w 1208088"/>
              <a:gd name="connsiteY27" fmla="*/ 2538 h 1452563"/>
              <a:gd name="connsiteX28" fmla="*/ 756641 w 1208088"/>
              <a:gd name="connsiteY28" fmla="*/ 4125 h 1452563"/>
              <a:gd name="connsiteX29" fmla="*/ 767428 w 1208088"/>
              <a:gd name="connsiteY29" fmla="*/ 6028 h 1452563"/>
              <a:gd name="connsiteX30" fmla="*/ 778849 w 1208088"/>
              <a:gd name="connsiteY30" fmla="*/ 8567 h 1452563"/>
              <a:gd name="connsiteX31" fmla="*/ 791222 w 1208088"/>
              <a:gd name="connsiteY31" fmla="*/ 11422 h 1452563"/>
              <a:gd name="connsiteX32" fmla="*/ 804546 w 1208088"/>
              <a:gd name="connsiteY32" fmla="*/ 14913 h 1452563"/>
              <a:gd name="connsiteX33" fmla="*/ 818822 w 1208088"/>
              <a:gd name="connsiteY33" fmla="*/ 18720 h 1452563"/>
              <a:gd name="connsiteX34" fmla="*/ 833416 w 1208088"/>
              <a:gd name="connsiteY34" fmla="*/ 23480 h 1452563"/>
              <a:gd name="connsiteX35" fmla="*/ 829609 w 1208088"/>
              <a:gd name="connsiteY35" fmla="*/ 36171 h 1452563"/>
              <a:gd name="connsiteX36" fmla="*/ 825802 w 1208088"/>
              <a:gd name="connsiteY36" fmla="*/ 48228 h 1452563"/>
              <a:gd name="connsiteX37" fmla="*/ 818188 w 1208088"/>
              <a:gd name="connsiteY37" fmla="*/ 70439 h 1452563"/>
              <a:gd name="connsiteX38" fmla="*/ 810256 w 1208088"/>
              <a:gd name="connsiteY38" fmla="*/ 91063 h 1452563"/>
              <a:gd name="connsiteX39" fmla="*/ 802960 w 1208088"/>
              <a:gd name="connsiteY39" fmla="*/ 108831 h 1452563"/>
              <a:gd name="connsiteX40" fmla="*/ 795663 w 1208088"/>
              <a:gd name="connsiteY40" fmla="*/ 125013 h 1452563"/>
              <a:gd name="connsiteX41" fmla="*/ 788684 w 1208088"/>
              <a:gd name="connsiteY41" fmla="*/ 138974 h 1452563"/>
              <a:gd name="connsiteX42" fmla="*/ 782021 w 1208088"/>
              <a:gd name="connsiteY42" fmla="*/ 151983 h 1452563"/>
              <a:gd name="connsiteX43" fmla="*/ 775994 w 1208088"/>
              <a:gd name="connsiteY43" fmla="*/ 163405 h 1452563"/>
              <a:gd name="connsiteX44" fmla="*/ 764572 w 1208088"/>
              <a:gd name="connsiteY44" fmla="*/ 183077 h 1452563"/>
              <a:gd name="connsiteX45" fmla="*/ 760131 w 1208088"/>
              <a:gd name="connsiteY45" fmla="*/ 191644 h 1452563"/>
              <a:gd name="connsiteX46" fmla="*/ 756007 w 1208088"/>
              <a:gd name="connsiteY46" fmla="*/ 200211 h 1452563"/>
              <a:gd name="connsiteX47" fmla="*/ 752517 w 1208088"/>
              <a:gd name="connsiteY47" fmla="*/ 207826 h 1452563"/>
              <a:gd name="connsiteX48" fmla="*/ 749662 w 1208088"/>
              <a:gd name="connsiteY48" fmla="*/ 215759 h 1452563"/>
              <a:gd name="connsiteX49" fmla="*/ 748393 w 1208088"/>
              <a:gd name="connsiteY49" fmla="*/ 219566 h 1452563"/>
              <a:gd name="connsiteX50" fmla="*/ 747441 w 1208088"/>
              <a:gd name="connsiteY50" fmla="*/ 223374 h 1452563"/>
              <a:gd name="connsiteX51" fmla="*/ 746806 w 1208088"/>
              <a:gd name="connsiteY51" fmla="*/ 227181 h 1452563"/>
              <a:gd name="connsiteX52" fmla="*/ 746489 w 1208088"/>
              <a:gd name="connsiteY52" fmla="*/ 231623 h 1452563"/>
              <a:gd name="connsiteX53" fmla="*/ 748076 w 1208088"/>
              <a:gd name="connsiteY53" fmla="*/ 231623 h 1452563"/>
              <a:gd name="connsiteX54" fmla="*/ 750931 w 1208088"/>
              <a:gd name="connsiteY54" fmla="*/ 231623 h 1452563"/>
              <a:gd name="connsiteX55" fmla="*/ 753786 w 1208088"/>
              <a:gd name="connsiteY55" fmla="*/ 231940 h 1452563"/>
              <a:gd name="connsiteX56" fmla="*/ 756324 w 1208088"/>
              <a:gd name="connsiteY56" fmla="*/ 232258 h 1452563"/>
              <a:gd name="connsiteX57" fmla="*/ 758862 w 1208088"/>
              <a:gd name="connsiteY57" fmla="*/ 233210 h 1452563"/>
              <a:gd name="connsiteX58" fmla="*/ 761400 w 1208088"/>
              <a:gd name="connsiteY58" fmla="*/ 233844 h 1452563"/>
              <a:gd name="connsiteX59" fmla="*/ 763621 w 1208088"/>
              <a:gd name="connsiteY59" fmla="*/ 234796 h 1452563"/>
              <a:gd name="connsiteX60" fmla="*/ 765842 w 1208088"/>
              <a:gd name="connsiteY60" fmla="*/ 236065 h 1452563"/>
              <a:gd name="connsiteX61" fmla="*/ 768062 w 1208088"/>
              <a:gd name="connsiteY61" fmla="*/ 237334 h 1452563"/>
              <a:gd name="connsiteX62" fmla="*/ 769966 w 1208088"/>
              <a:gd name="connsiteY62" fmla="*/ 238921 h 1452563"/>
              <a:gd name="connsiteX63" fmla="*/ 771552 w 1208088"/>
              <a:gd name="connsiteY63" fmla="*/ 240190 h 1452563"/>
              <a:gd name="connsiteX64" fmla="*/ 772821 w 1208088"/>
              <a:gd name="connsiteY64" fmla="*/ 242094 h 1452563"/>
              <a:gd name="connsiteX65" fmla="*/ 774090 w 1208088"/>
              <a:gd name="connsiteY65" fmla="*/ 243680 h 1452563"/>
              <a:gd name="connsiteX66" fmla="*/ 775042 w 1208088"/>
              <a:gd name="connsiteY66" fmla="*/ 245901 h 1452563"/>
              <a:gd name="connsiteX67" fmla="*/ 775676 w 1208088"/>
              <a:gd name="connsiteY67" fmla="*/ 247805 h 1452563"/>
              <a:gd name="connsiteX68" fmla="*/ 775994 w 1208088"/>
              <a:gd name="connsiteY68" fmla="*/ 249709 h 1452563"/>
              <a:gd name="connsiteX69" fmla="*/ 776311 w 1208088"/>
              <a:gd name="connsiteY69" fmla="*/ 251930 h 1452563"/>
              <a:gd name="connsiteX70" fmla="*/ 776311 w 1208088"/>
              <a:gd name="connsiteY70" fmla="*/ 253834 h 1452563"/>
              <a:gd name="connsiteX71" fmla="*/ 775676 w 1208088"/>
              <a:gd name="connsiteY71" fmla="*/ 255420 h 1452563"/>
              <a:gd name="connsiteX72" fmla="*/ 775359 w 1208088"/>
              <a:gd name="connsiteY72" fmla="*/ 257324 h 1452563"/>
              <a:gd name="connsiteX73" fmla="*/ 774407 w 1208088"/>
              <a:gd name="connsiteY73" fmla="*/ 258910 h 1452563"/>
              <a:gd name="connsiteX74" fmla="*/ 773456 w 1208088"/>
              <a:gd name="connsiteY74" fmla="*/ 260497 h 1452563"/>
              <a:gd name="connsiteX75" fmla="*/ 772186 w 1208088"/>
              <a:gd name="connsiteY75" fmla="*/ 262083 h 1452563"/>
              <a:gd name="connsiteX76" fmla="*/ 769331 w 1208088"/>
              <a:gd name="connsiteY76" fmla="*/ 265256 h 1452563"/>
              <a:gd name="connsiteX77" fmla="*/ 765524 w 1208088"/>
              <a:gd name="connsiteY77" fmla="*/ 267794 h 1452563"/>
              <a:gd name="connsiteX78" fmla="*/ 761717 w 1208088"/>
              <a:gd name="connsiteY78" fmla="*/ 269698 h 1452563"/>
              <a:gd name="connsiteX79" fmla="*/ 756958 w 1208088"/>
              <a:gd name="connsiteY79" fmla="*/ 270967 h 1452563"/>
              <a:gd name="connsiteX80" fmla="*/ 752200 w 1208088"/>
              <a:gd name="connsiteY80" fmla="*/ 271919 h 1452563"/>
              <a:gd name="connsiteX81" fmla="*/ 756324 w 1208088"/>
              <a:gd name="connsiteY81" fmla="*/ 284611 h 1452563"/>
              <a:gd name="connsiteX82" fmla="*/ 757910 w 1208088"/>
              <a:gd name="connsiteY82" fmla="*/ 289053 h 1452563"/>
              <a:gd name="connsiteX83" fmla="*/ 760448 w 1208088"/>
              <a:gd name="connsiteY83" fmla="*/ 293812 h 1452563"/>
              <a:gd name="connsiteX84" fmla="*/ 763621 w 1208088"/>
              <a:gd name="connsiteY84" fmla="*/ 299206 h 1452563"/>
              <a:gd name="connsiteX85" fmla="*/ 768062 w 1208088"/>
              <a:gd name="connsiteY85" fmla="*/ 304283 h 1452563"/>
              <a:gd name="connsiteX86" fmla="*/ 772504 w 1208088"/>
              <a:gd name="connsiteY86" fmla="*/ 309677 h 1452563"/>
              <a:gd name="connsiteX87" fmla="*/ 777580 w 1208088"/>
              <a:gd name="connsiteY87" fmla="*/ 315706 h 1452563"/>
              <a:gd name="connsiteX88" fmla="*/ 783608 w 1208088"/>
              <a:gd name="connsiteY88" fmla="*/ 321417 h 1452563"/>
              <a:gd name="connsiteX89" fmla="*/ 789952 w 1208088"/>
              <a:gd name="connsiteY89" fmla="*/ 327445 h 1452563"/>
              <a:gd name="connsiteX90" fmla="*/ 796615 w 1208088"/>
              <a:gd name="connsiteY90" fmla="*/ 333791 h 1452563"/>
              <a:gd name="connsiteX91" fmla="*/ 803912 w 1208088"/>
              <a:gd name="connsiteY91" fmla="*/ 339820 h 1452563"/>
              <a:gd name="connsiteX92" fmla="*/ 819774 w 1208088"/>
              <a:gd name="connsiteY92" fmla="*/ 353146 h 1452563"/>
              <a:gd name="connsiteX93" fmla="*/ 836588 w 1208088"/>
              <a:gd name="connsiteY93" fmla="*/ 366155 h 1452563"/>
              <a:gd name="connsiteX94" fmla="*/ 854672 w 1208088"/>
              <a:gd name="connsiteY94" fmla="*/ 379798 h 1452563"/>
              <a:gd name="connsiteX95" fmla="*/ 891472 w 1208088"/>
              <a:gd name="connsiteY95" fmla="*/ 407720 h 1452563"/>
              <a:gd name="connsiteX96" fmla="*/ 928274 w 1208088"/>
              <a:gd name="connsiteY96" fmla="*/ 435008 h 1452563"/>
              <a:gd name="connsiteX97" fmla="*/ 945405 w 1208088"/>
              <a:gd name="connsiteY97" fmla="*/ 448334 h 1452563"/>
              <a:gd name="connsiteX98" fmla="*/ 961902 w 1208088"/>
              <a:gd name="connsiteY98" fmla="*/ 461343 h 1452563"/>
              <a:gd name="connsiteX99" fmla="*/ 976496 w 1208088"/>
              <a:gd name="connsiteY99" fmla="*/ 474034 h 1452563"/>
              <a:gd name="connsiteX100" fmla="*/ 983158 w 1208088"/>
              <a:gd name="connsiteY100" fmla="*/ 479746 h 1452563"/>
              <a:gd name="connsiteX101" fmla="*/ 989186 w 1208088"/>
              <a:gd name="connsiteY101" fmla="*/ 485457 h 1452563"/>
              <a:gd name="connsiteX102" fmla="*/ 996482 w 1208088"/>
              <a:gd name="connsiteY102" fmla="*/ 493072 h 1452563"/>
              <a:gd name="connsiteX103" fmla="*/ 1003779 w 1208088"/>
              <a:gd name="connsiteY103" fmla="*/ 501004 h 1452563"/>
              <a:gd name="connsiteX104" fmla="*/ 1011393 w 1208088"/>
              <a:gd name="connsiteY104" fmla="*/ 510206 h 1452563"/>
              <a:gd name="connsiteX105" fmla="*/ 1019007 w 1208088"/>
              <a:gd name="connsiteY105" fmla="*/ 519725 h 1452563"/>
              <a:gd name="connsiteX106" fmla="*/ 1026938 w 1208088"/>
              <a:gd name="connsiteY106" fmla="*/ 530830 h 1452563"/>
              <a:gd name="connsiteX107" fmla="*/ 1034552 w 1208088"/>
              <a:gd name="connsiteY107" fmla="*/ 542252 h 1452563"/>
              <a:gd name="connsiteX108" fmla="*/ 1042801 w 1208088"/>
              <a:gd name="connsiteY108" fmla="*/ 554309 h 1452563"/>
              <a:gd name="connsiteX109" fmla="*/ 1050732 w 1208088"/>
              <a:gd name="connsiteY109" fmla="*/ 567318 h 1452563"/>
              <a:gd name="connsiteX110" fmla="*/ 1058663 w 1208088"/>
              <a:gd name="connsiteY110" fmla="*/ 581279 h 1452563"/>
              <a:gd name="connsiteX111" fmla="*/ 1066912 w 1208088"/>
              <a:gd name="connsiteY111" fmla="*/ 595557 h 1452563"/>
              <a:gd name="connsiteX112" fmla="*/ 1074843 w 1208088"/>
              <a:gd name="connsiteY112" fmla="*/ 610153 h 1452563"/>
              <a:gd name="connsiteX113" fmla="*/ 1083092 w 1208088"/>
              <a:gd name="connsiteY113" fmla="*/ 626017 h 1452563"/>
              <a:gd name="connsiteX114" fmla="*/ 1091023 w 1208088"/>
              <a:gd name="connsiteY114" fmla="*/ 641882 h 1452563"/>
              <a:gd name="connsiteX115" fmla="*/ 1098954 w 1208088"/>
              <a:gd name="connsiteY115" fmla="*/ 658698 h 1452563"/>
              <a:gd name="connsiteX116" fmla="*/ 1106568 w 1208088"/>
              <a:gd name="connsiteY116" fmla="*/ 675832 h 1452563"/>
              <a:gd name="connsiteX117" fmla="*/ 1114499 w 1208088"/>
              <a:gd name="connsiteY117" fmla="*/ 693283 h 1452563"/>
              <a:gd name="connsiteX118" fmla="*/ 1122113 w 1208088"/>
              <a:gd name="connsiteY118" fmla="*/ 711369 h 1452563"/>
              <a:gd name="connsiteX119" fmla="*/ 1129727 w 1208088"/>
              <a:gd name="connsiteY119" fmla="*/ 729772 h 1452563"/>
              <a:gd name="connsiteX120" fmla="*/ 1136707 w 1208088"/>
              <a:gd name="connsiteY120" fmla="*/ 748492 h 1452563"/>
              <a:gd name="connsiteX121" fmla="*/ 1143686 w 1208088"/>
              <a:gd name="connsiteY121" fmla="*/ 768164 h 1452563"/>
              <a:gd name="connsiteX122" fmla="*/ 1150348 w 1208088"/>
              <a:gd name="connsiteY122" fmla="*/ 787519 h 1452563"/>
              <a:gd name="connsiteX123" fmla="*/ 1157011 w 1208088"/>
              <a:gd name="connsiteY123" fmla="*/ 807191 h 1452563"/>
              <a:gd name="connsiteX124" fmla="*/ 1163038 w 1208088"/>
              <a:gd name="connsiteY124" fmla="*/ 826863 h 1452563"/>
              <a:gd name="connsiteX125" fmla="*/ 1169066 w 1208088"/>
              <a:gd name="connsiteY125" fmla="*/ 847170 h 1452563"/>
              <a:gd name="connsiteX126" fmla="*/ 1174460 w 1208088"/>
              <a:gd name="connsiteY126" fmla="*/ 867477 h 1452563"/>
              <a:gd name="connsiteX127" fmla="*/ 1179853 w 1208088"/>
              <a:gd name="connsiteY127" fmla="*/ 887783 h 1452563"/>
              <a:gd name="connsiteX128" fmla="*/ 1184929 w 1208088"/>
              <a:gd name="connsiteY128" fmla="*/ 908407 h 1452563"/>
              <a:gd name="connsiteX129" fmla="*/ 1189370 w 1208088"/>
              <a:gd name="connsiteY129" fmla="*/ 929031 h 1452563"/>
              <a:gd name="connsiteX130" fmla="*/ 1193177 w 1208088"/>
              <a:gd name="connsiteY130" fmla="*/ 949655 h 1452563"/>
              <a:gd name="connsiteX131" fmla="*/ 1196667 w 1208088"/>
              <a:gd name="connsiteY131" fmla="*/ 970279 h 1452563"/>
              <a:gd name="connsiteX132" fmla="*/ 1200157 w 1208088"/>
              <a:gd name="connsiteY132" fmla="*/ 990903 h 1452563"/>
              <a:gd name="connsiteX133" fmla="*/ 1202695 w 1208088"/>
              <a:gd name="connsiteY133" fmla="*/ 1011845 h 1452563"/>
              <a:gd name="connsiteX134" fmla="*/ 1204916 w 1208088"/>
              <a:gd name="connsiteY134" fmla="*/ 1032151 h 1452563"/>
              <a:gd name="connsiteX135" fmla="*/ 1206502 w 1208088"/>
              <a:gd name="connsiteY135" fmla="*/ 1052458 h 1452563"/>
              <a:gd name="connsiteX136" fmla="*/ 1207454 w 1208088"/>
              <a:gd name="connsiteY136" fmla="*/ 1072447 h 1452563"/>
              <a:gd name="connsiteX137" fmla="*/ 1208088 w 1208088"/>
              <a:gd name="connsiteY137" fmla="*/ 1092437 h 1452563"/>
              <a:gd name="connsiteX138" fmla="*/ 1207771 w 1208088"/>
              <a:gd name="connsiteY138" fmla="*/ 1112426 h 1452563"/>
              <a:gd name="connsiteX139" fmla="*/ 1207136 w 1208088"/>
              <a:gd name="connsiteY139" fmla="*/ 1131781 h 1452563"/>
              <a:gd name="connsiteX140" fmla="*/ 1205867 w 1208088"/>
              <a:gd name="connsiteY140" fmla="*/ 1151453 h 1452563"/>
              <a:gd name="connsiteX141" fmla="*/ 1203646 w 1208088"/>
              <a:gd name="connsiteY141" fmla="*/ 1170173 h 1452563"/>
              <a:gd name="connsiteX142" fmla="*/ 1201108 w 1208088"/>
              <a:gd name="connsiteY142" fmla="*/ 1188893 h 1452563"/>
              <a:gd name="connsiteX143" fmla="*/ 1199522 w 1208088"/>
              <a:gd name="connsiteY143" fmla="*/ 1197778 h 1452563"/>
              <a:gd name="connsiteX144" fmla="*/ 1197302 w 1208088"/>
              <a:gd name="connsiteY144" fmla="*/ 1206979 h 1452563"/>
              <a:gd name="connsiteX145" fmla="*/ 1195398 w 1208088"/>
              <a:gd name="connsiteY145" fmla="*/ 1215863 h 1452563"/>
              <a:gd name="connsiteX146" fmla="*/ 1193177 w 1208088"/>
              <a:gd name="connsiteY146" fmla="*/ 1224747 h 1452563"/>
              <a:gd name="connsiteX147" fmla="*/ 1190956 w 1208088"/>
              <a:gd name="connsiteY147" fmla="*/ 1233314 h 1452563"/>
              <a:gd name="connsiteX148" fmla="*/ 1188418 w 1208088"/>
              <a:gd name="connsiteY148" fmla="*/ 1242199 h 1452563"/>
              <a:gd name="connsiteX149" fmla="*/ 1185563 w 1208088"/>
              <a:gd name="connsiteY149" fmla="*/ 1250448 h 1452563"/>
              <a:gd name="connsiteX150" fmla="*/ 1182708 w 1208088"/>
              <a:gd name="connsiteY150" fmla="*/ 1259015 h 1452563"/>
              <a:gd name="connsiteX151" fmla="*/ 1179218 w 1208088"/>
              <a:gd name="connsiteY151" fmla="*/ 1266947 h 1452563"/>
              <a:gd name="connsiteX152" fmla="*/ 1175728 w 1208088"/>
              <a:gd name="connsiteY152" fmla="*/ 1275197 h 1452563"/>
              <a:gd name="connsiteX153" fmla="*/ 1172239 w 1208088"/>
              <a:gd name="connsiteY153" fmla="*/ 1283129 h 1452563"/>
              <a:gd name="connsiteX154" fmla="*/ 1168749 w 1208088"/>
              <a:gd name="connsiteY154" fmla="*/ 1291062 h 1452563"/>
              <a:gd name="connsiteX155" fmla="*/ 1164625 w 1208088"/>
              <a:gd name="connsiteY155" fmla="*/ 1298677 h 1452563"/>
              <a:gd name="connsiteX156" fmla="*/ 1160183 w 1208088"/>
              <a:gd name="connsiteY156" fmla="*/ 1305974 h 1452563"/>
              <a:gd name="connsiteX157" fmla="*/ 1155742 w 1208088"/>
              <a:gd name="connsiteY157" fmla="*/ 1313589 h 1452563"/>
              <a:gd name="connsiteX158" fmla="*/ 1151300 w 1208088"/>
              <a:gd name="connsiteY158" fmla="*/ 1320570 h 1452563"/>
              <a:gd name="connsiteX159" fmla="*/ 1146542 w 1208088"/>
              <a:gd name="connsiteY159" fmla="*/ 1327867 h 1452563"/>
              <a:gd name="connsiteX160" fmla="*/ 1141148 w 1208088"/>
              <a:gd name="connsiteY160" fmla="*/ 1334531 h 1452563"/>
              <a:gd name="connsiteX161" fmla="*/ 1135755 w 1208088"/>
              <a:gd name="connsiteY161" fmla="*/ 1341194 h 1452563"/>
              <a:gd name="connsiteX162" fmla="*/ 1130362 w 1208088"/>
              <a:gd name="connsiteY162" fmla="*/ 1347857 h 1452563"/>
              <a:gd name="connsiteX163" fmla="*/ 1124334 w 1208088"/>
              <a:gd name="connsiteY163" fmla="*/ 1354203 h 1452563"/>
              <a:gd name="connsiteX164" fmla="*/ 1118306 w 1208088"/>
              <a:gd name="connsiteY164" fmla="*/ 1360548 h 1452563"/>
              <a:gd name="connsiteX165" fmla="*/ 1112278 w 1208088"/>
              <a:gd name="connsiteY165" fmla="*/ 1366577 h 1452563"/>
              <a:gd name="connsiteX166" fmla="*/ 1105299 w 1208088"/>
              <a:gd name="connsiteY166" fmla="*/ 1372288 h 1452563"/>
              <a:gd name="connsiteX167" fmla="*/ 1098637 w 1208088"/>
              <a:gd name="connsiteY167" fmla="*/ 1378000 h 1452563"/>
              <a:gd name="connsiteX168" fmla="*/ 1091657 w 1208088"/>
              <a:gd name="connsiteY168" fmla="*/ 1383394 h 1452563"/>
              <a:gd name="connsiteX169" fmla="*/ 1084360 w 1208088"/>
              <a:gd name="connsiteY169" fmla="*/ 1388470 h 1452563"/>
              <a:gd name="connsiteX170" fmla="*/ 1076746 w 1208088"/>
              <a:gd name="connsiteY170" fmla="*/ 1393230 h 1452563"/>
              <a:gd name="connsiteX171" fmla="*/ 1068815 w 1208088"/>
              <a:gd name="connsiteY171" fmla="*/ 1398306 h 1452563"/>
              <a:gd name="connsiteX172" fmla="*/ 1061201 w 1208088"/>
              <a:gd name="connsiteY172" fmla="*/ 1402748 h 1452563"/>
              <a:gd name="connsiteX173" fmla="*/ 1052636 w 1208088"/>
              <a:gd name="connsiteY173" fmla="*/ 1407190 h 1452563"/>
              <a:gd name="connsiteX174" fmla="*/ 1044070 w 1208088"/>
              <a:gd name="connsiteY174" fmla="*/ 1411633 h 1452563"/>
              <a:gd name="connsiteX175" fmla="*/ 1035187 w 1208088"/>
              <a:gd name="connsiteY175" fmla="*/ 1415440 h 1452563"/>
              <a:gd name="connsiteX176" fmla="*/ 1025986 w 1208088"/>
              <a:gd name="connsiteY176" fmla="*/ 1418930 h 1452563"/>
              <a:gd name="connsiteX177" fmla="*/ 1016469 w 1208088"/>
              <a:gd name="connsiteY177" fmla="*/ 1422420 h 1452563"/>
              <a:gd name="connsiteX178" fmla="*/ 1006634 w 1208088"/>
              <a:gd name="connsiteY178" fmla="*/ 1425593 h 1452563"/>
              <a:gd name="connsiteX179" fmla="*/ 996800 w 1208088"/>
              <a:gd name="connsiteY179" fmla="*/ 1428766 h 1452563"/>
              <a:gd name="connsiteX180" fmla="*/ 986330 w 1208088"/>
              <a:gd name="connsiteY180" fmla="*/ 1431305 h 1452563"/>
              <a:gd name="connsiteX181" fmla="*/ 976178 w 1208088"/>
              <a:gd name="connsiteY181" fmla="*/ 1433843 h 1452563"/>
              <a:gd name="connsiteX182" fmla="*/ 965074 w 1208088"/>
              <a:gd name="connsiteY182" fmla="*/ 1436064 h 1452563"/>
              <a:gd name="connsiteX183" fmla="*/ 953971 w 1208088"/>
              <a:gd name="connsiteY183" fmla="*/ 1437968 h 1452563"/>
              <a:gd name="connsiteX184" fmla="*/ 942550 w 1208088"/>
              <a:gd name="connsiteY184" fmla="*/ 1439554 h 1452563"/>
              <a:gd name="connsiteX185" fmla="*/ 930812 w 1208088"/>
              <a:gd name="connsiteY185" fmla="*/ 1440823 h 1452563"/>
              <a:gd name="connsiteX186" fmla="*/ 918756 w 1208088"/>
              <a:gd name="connsiteY186" fmla="*/ 1442093 h 1452563"/>
              <a:gd name="connsiteX187" fmla="*/ 906383 w 1208088"/>
              <a:gd name="connsiteY187" fmla="*/ 1443044 h 1452563"/>
              <a:gd name="connsiteX188" fmla="*/ 893693 w 1208088"/>
              <a:gd name="connsiteY188" fmla="*/ 1443362 h 1452563"/>
              <a:gd name="connsiteX189" fmla="*/ 740144 w 1208088"/>
              <a:gd name="connsiteY189" fmla="*/ 1448756 h 1452563"/>
              <a:gd name="connsiteX190" fmla="*/ 652583 w 1208088"/>
              <a:gd name="connsiteY190" fmla="*/ 1451611 h 1452563"/>
              <a:gd name="connsiteX191" fmla="*/ 613244 w 1208088"/>
              <a:gd name="connsiteY191" fmla="*/ 1452563 h 1452563"/>
              <a:gd name="connsiteX192" fmla="*/ 604044 w 1208088"/>
              <a:gd name="connsiteY192" fmla="*/ 1452563 h 1452563"/>
              <a:gd name="connsiteX193" fmla="*/ 595161 w 1208088"/>
              <a:gd name="connsiteY193" fmla="*/ 1452563 h 1452563"/>
              <a:gd name="connsiteX194" fmla="*/ 555505 w 1208088"/>
              <a:gd name="connsiteY194" fmla="*/ 1451611 h 1452563"/>
              <a:gd name="connsiteX195" fmla="*/ 467944 w 1208088"/>
              <a:gd name="connsiteY195" fmla="*/ 1448756 h 1452563"/>
              <a:gd name="connsiteX196" fmla="*/ 314395 w 1208088"/>
              <a:gd name="connsiteY196" fmla="*/ 1443362 h 1452563"/>
              <a:gd name="connsiteX197" fmla="*/ 302022 w 1208088"/>
              <a:gd name="connsiteY197" fmla="*/ 1443044 h 1452563"/>
              <a:gd name="connsiteX198" fmla="*/ 289332 w 1208088"/>
              <a:gd name="connsiteY198" fmla="*/ 1442093 h 1452563"/>
              <a:gd name="connsiteX199" fmla="*/ 277276 w 1208088"/>
              <a:gd name="connsiteY199" fmla="*/ 1440823 h 1452563"/>
              <a:gd name="connsiteX200" fmla="*/ 265856 w 1208088"/>
              <a:gd name="connsiteY200" fmla="*/ 1439554 h 1452563"/>
              <a:gd name="connsiteX201" fmla="*/ 254117 w 1208088"/>
              <a:gd name="connsiteY201" fmla="*/ 1437968 h 1452563"/>
              <a:gd name="connsiteX202" fmla="*/ 243014 w 1208088"/>
              <a:gd name="connsiteY202" fmla="*/ 1436064 h 1452563"/>
              <a:gd name="connsiteX203" fmla="*/ 232227 w 1208088"/>
              <a:gd name="connsiteY203" fmla="*/ 1433843 h 1452563"/>
              <a:gd name="connsiteX204" fmla="*/ 221758 w 1208088"/>
              <a:gd name="connsiteY204" fmla="*/ 1431305 h 1452563"/>
              <a:gd name="connsiteX205" fmla="*/ 211288 w 1208088"/>
              <a:gd name="connsiteY205" fmla="*/ 1428766 h 1452563"/>
              <a:gd name="connsiteX206" fmla="*/ 201454 w 1208088"/>
              <a:gd name="connsiteY206" fmla="*/ 1425593 h 1452563"/>
              <a:gd name="connsiteX207" fmla="*/ 191619 w 1208088"/>
              <a:gd name="connsiteY207" fmla="*/ 1422420 h 1452563"/>
              <a:gd name="connsiteX208" fmla="*/ 182419 w 1208088"/>
              <a:gd name="connsiteY208" fmla="*/ 1418930 h 1452563"/>
              <a:gd name="connsiteX209" fmla="*/ 172901 w 1208088"/>
              <a:gd name="connsiteY209" fmla="*/ 1415440 h 1452563"/>
              <a:gd name="connsiteX210" fmla="*/ 164336 w 1208088"/>
              <a:gd name="connsiteY210" fmla="*/ 1411633 h 1452563"/>
              <a:gd name="connsiteX211" fmla="*/ 155452 w 1208088"/>
              <a:gd name="connsiteY211" fmla="*/ 1407190 h 1452563"/>
              <a:gd name="connsiteX212" fmla="*/ 147521 w 1208088"/>
              <a:gd name="connsiteY212" fmla="*/ 1402748 h 1452563"/>
              <a:gd name="connsiteX213" fmla="*/ 139273 w 1208088"/>
              <a:gd name="connsiteY213" fmla="*/ 1398306 h 1452563"/>
              <a:gd name="connsiteX214" fmla="*/ 131342 w 1208088"/>
              <a:gd name="connsiteY214" fmla="*/ 1393230 h 1452563"/>
              <a:gd name="connsiteX215" fmla="*/ 123728 w 1208088"/>
              <a:gd name="connsiteY215" fmla="*/ 1388470 h 1452563"/>
              <a:gd name="connsiteX216" fmla="*/ 116431 w 1208088"/>
              <a:gd name="connsiteY216" fmla="*/ 1383394 h 1452563"/>
              <a:gd name="connsiteX217" fmla="*/ 109768 w 1208088"/>
              <a:gd name="connsiteY217" fmla="*/ 1378000 h 1452563"/>
              <a:gd name="connsiteX218" fmla="*/ 102789 w 1208088"/>
              <a:gd name="connsiteY218" fmla="*/ 1372288 h 1452563"/>
              <a:gd name="connsiteX219" fmla="*/ 96127 w 1208088"/>
              <a:gd name="connsiteY219" fmla="*/ 1366577 h 1452563"/>
              <a:gd name="connsiteX220" fmla="*/ 89782 w 1208088"/>
              <a:gd name="connsiteY220" fmla="*/ 1360548 h 1452563"/>
              <a:gd name="connsiteX221" fmla="*/ 83754 w 1208088"/>
              <a:gd name="connsiteY221" fmla="*/ 1354203 h 1452563"/>
              <a:gd name="connsiteX222" fmla="*/ 78044 w 1208088"/>
              <a:gd name="connsiteY222" fmla="*/ 1347857 h 1452563"/>
              <a:gd name="connsiteX223" fmla="*/ 72333 w 1208088"/>
              <a:gd name="connsiteY223" fmla="*/ 1341194 h 1452563"/>
              <a:gd name="connsiteX224" fmla="*/ 66940 w 1208088"/>
              <a:gd name="connsiteY224" fmla="*/ 1334531 h 1452563"/>
              <a:gd name="connsiteX225" fmla="*/ 61864 w 1208088"/>
              <a:gd name="connsiteY225" fmla="*/ 1327867 h 1452563"/>
              <a:gd name="connsiteX226" fmla="*/ 56788 w 1208088"/>
              <a:gd name="connsiteY226" fmla="*/ 1320570 h 1452563"/>
              <a:gd name="connsiteX227" fmla="*/ 52346 w 1208088"/>
              <a:gd name="connsiteY227" fmla="*/ 1313589 h 1452563"/>
              <a:gd name="connsiteX228" fmla="*/ 47905 w 1208088"/>
              <a:gd name="connsiteY228" fmla="*/ 1305974 h 1452563"/>
              <a:gd name="connsiteX229" fmla="*/ 43780 w 1208088"/>
              <a:gd name="connsiteY229" fmla="*/ 1298677 h 1452563"/>
              <a:gd name="connsiteX230" fmla="*/ 39339 w 1208088"/>
              <a:gd name="connsiteY230" fmla="*/ 1291062 h 1452563"/>
              <a:gd name="connsiteX231" fmla="*/ 35849 w 1208088"/>
              <a:gd name="connsiteY231" fmla="*/ 1283129 h 1452563"/>
              <a:gd name="connsiteX232" fmla="*/ 32360 w 1208088"/>
              <a:gd name="connsiteY232" fmla="*/ 1275197 h 1452563"/>
              <a:gd name="connsiteX233" fmla="*/ 28870 w 1208088"/>
              <a:gd name="connsiteY233" fmla="*/ 1266947 h 1452563"/>
              <a:gd name="connsiteX234" fmla="*/ 25697 w 1208088"/>
              <a:gd name="connsiteY234" fmla="*/ 1259015 h 1452563"/>
              <a:gd name="connsiteX235" fmla="*/ 22525 w 1208088"/>
              <a:gd name="connsiteY235" fmla="*/ 1250448 h 1452563"/>
              <a:gd name="connsiteX236" fmla="*/ 19670 w 1208088"/>
              <a:gd name="connsiteY236" fmla="*/ 1242199 h 1452563"/>
              <a:gd name="connsiteX237" fmla="*/ 17132 w 1208088"/>
              <a:gd name="connsiteY237" fmla="*/ 1233314 h 1452563"/>
              <a:gd name="connsiteX238" fmla="*/ 14911 w 1208088"/>
              <a:gd name="connsiteY238" fmla="*/ 1224747 h 1452563"/>
              <a:gd name="connsiteX239" fmla="*/ 12690 w 1208088"/>
              <a:gd name="connsiteY239" fmla="*/ 1215863 h 1452563"/>
              <a:gd name="connsiteX240" fmla="*/ 10786 w 1208088"/>
              <a:gd name="connsiteY240" fmla="*/ 1206979 h 1452563"/>
              <a:gd name="connsiteX241" fmla="*/ 8883 w 1208088"/>
              <a:gd name="connsiteY241" fmla="*/ 1197778 h 1452563"/>
              <a:gd name="connsiteX242" fmla="*/ 7297 w 1208088"/>
              <a:gd name="connsiteY242" fmla="*/ 1188893 h 1452563"/>
              <a:gd name="connsiteX243" fmla="*/ 4442 w 1208088"/>
              <a:gd name="connsiteY243" fmla="*/ 1170173 h 1452563"/>
              <a:gd name="connsiteX244" fmla="*/ 2221 w 1208088"/>
              <a:gd name="connsiteY244" fmla="*/ 1151453 h 1452563"/>
              <a:gd name="connsiteX245" fmla="*/ 952 w 1208088"/>
              <a:gd name="connsiteY245" fmla="*/ 1131781 h 1452563"/>
              <a:gd name="connsiteX246" fmla="*/ 317 w 1208088"/>
              <a:gd name="connsiteY246" fmla="*/ 1112426 h 1452563"/>
              <a:gd name="connsiteX247" fmla="*/ 0 w 1208088"/>
              <a:gd name="connsiteY247" fmla="*/ 1092437 h 1452563"/>
              <a:gd name="connsiteX248" fmla="*/ 634 w 1208088"/>
              <a:gd name="connsiteY248" fmla="*/ 1072447 h 1452563"/>
              <a:gd name="connsiteX249" fmla="*/ 1586 w 1208088"/>
              <a:gd name="connsiteY249" fmla="*/ 1052458 h 1452563"/>
              <a:gd name="connsiteX250" fmla="*/ 3172 w 1208088"/>
              <a:gd name="connsiteY250" fmla="*/ 1032151 h 1452563"/>
              <a:gd name="connsiteX251" fmla="*/ 5393 w 1208088"/>
              <a:gd name="connsiteY251" fmla="*/ 1011845 h 1452563"/>
              <a:gd name="connsiteX252" fmla="*/ 8248 w 1208088"/>
              <a:gd name="connsiteY252" fmla="*/ 990903 h 1452563"/>
              <a:gd name="connsiteX253" fmla="*/ 11421 w 1208088"/>
              <a:gd name="connsiteY253" fmla="*/ 970279 h 1452563"/>
              <a:gd name="connsiteX254" fmla="*/ 14911 w 1208088"/>
              <a:gd name="connsiteY254" fmla="*/ 949655 h 1452563"/>
              <a:gd name="connsiteX255" fmla="*/ 19035 w 1208088"/>
              <a:gd name="connsiteY255" fmla="*/ 929031 h 1452563"/>
              <a:gd name="connsiteX256" fmla="*/ 23476 w 1208088"/>
              <a:gd name="connsiteY256" fmla="*/ 908407 h 1452563"/>
              <a:gd name="connsiteX257" fmla="*/ 28235 w 1208088"/>
              <a:gd name="connsiteY257" fmla="*/ 887783 h 1452563"/>
              <a:gd name="connsiteX258" fmla="*/ 33628 w 1208088"/>
              <a:gd name="connsiteY258" fmla="*/ 867477 h 1452563"/>
              <a:gd name="connsiteX259" fmla="*/ 39022 w 1208088"/>
              <a:gd name="connsiteY259" fmla="*/ 847170 h 1452563"/>
              <a:gd name="connsiteX260" fmla="*/ 45050 w 1208088"/>
              <a:gd name="connsiteY260" fmla="*/ 826863 h 1452563"/>
              <a:gd name="connsiteX261" fmla="*/ 51077 w 1208088"/>
              <a:gd name="connsiteY261" fmla="*/ 807191 h 1452563"/>
              <a:gd name="connsiteX262" fmla="*/ 58057 w 1208088"/>
              <a:gd name="connsiteY262" fmla="*/ 787519 h 1452563"/>
              <a:gd name="connsiteX263" fmla="*/ 64402 w 1208088"/>
              <a:gd name="connsiteY263" fmla="*/ 768164 h 1452563"/>
              <a:gd name="connsiteX264" fmla="*/ 71381 w 1208088"/>
              <a:gd name="connsiteY264" fmla="*/ 748492 h 1452563"/>
              <a:gd name="connsiteX265" fmla="*/ 78678 w 1208088"/>
              <a:gd name="connsiteY265" fmla="*/ 729772 h 1452563"/>
              <a:gd name="connsiteX266" fmla="*/ 85975 w 1208088"/>
              <a:gd name="connsiteY266" fmla="*/ 711369 h 1452563"/>
              <a:gd name="connsiteX267" fmla="*/ 93906 w 1208088"/>
              <a:gd name="connsiteY267" fmla="*/ 693283 h 1452563"/>
              <a:gd name="connsiteX268" fmla="*/ 101520 w 1208088"/>
              <a:gd name="connsiteY268" fmla="*/ 675832 h 1452563"/>
              <a:gd name="connsiteX269" fmla="*/ 109134 w 1208088"/>
              <a:gd name="connsiteY269" fmla="*/ 658698 h 1452563"/>
              <a:gd name="connsiteX270" fmla="*/ 117065 w 1208088"/>
              <a:gd name="connsiteY270" fmla="*/ 641882 h 1452563"/>
              <a:gd name="connsiteX271" fmla="*/ 124996 w 1208088"/>
              <a:gd name="connsiteY271" fmla="*/ 626017 h 1452563"/>
              <a:gd name="connsiteX272" fmla="*/ 133245 w 1208088"/>
              <a:gd name="connsiteY272" fmla="*/ 610153 h 1452563"/>
              <a:gd name="connsiteX273" fmla="*/ 141176 w 1208088"/>
              <a:gd name="connsiteY273" fmla="*/ 595557 h 1452563"/>
              <a:gd name="connsiteX274" fmla="*/ 149425 w 1208088"/>
              <a:gd name="connsiteY274" fmla="*/ 581279 h 1452563"/>
              <a:gd name="connsiteX275" fmla="*/ 157356 w 1208088"/>
              <a:gd name="connsiteY275" fmla="*/ 567318 h 1452563"/>
              <a:gd name="connsiteX276" fmla="*/ 165604 w 1208088"/>
              <a:gd name="connsiteY276" fmla="*/ 554309 h 1452563"/>
              <a:gd name="connsiteX277" fmla="*/ 173536 w 1208088"/>
              <a:gd name="connsiteY277" fmla="*/ 542252 h 1452563"/>
              <a:gd name="connsiteX278" fmla="*/ 181467 w 1208088"/>
              <a:gd name="connsiteY278" fmla="*/ 530830 h 1452563"/>
              <a:gd name="connsiteX279" fmla="*/ 189081 w 1208088"/>
              <a:gd name="connsiteY279" fmla="*/ 519725 h 1452563"/>
              <a:gd name="connsiteX280" fmla="*/ 197012 w 1208088"/>
              <a:gd name="connsiteY280" fmla="*/ 510206 h 1452563"/>
              <a:gd name="connsiteX281" fmla="*/ 204309 w 1208088"/>
              <a:gd name="connsiteY281" fmla="*/ 501004 h 1452563"/>
              <a:gd name="connsiteX282" fmla="*/ 211606 w 1208088"/>
              <a:gd name="connsiteY282" fmla="*/ 493072 h 1452563"/>
              <a:gd name="connsiteX283" fmla="*/ 218902 w 1208088"/>
              <a:gd name="connsiteY283" fmla="*/ 485457 h 1452563"/>
              <a:gd name="connsiteX284" fmla="*/ 225248 w 1208088"/>
              <a:gd name="connsiteY284" fmla="*/ 479428 h 1452563"/>
              <a:gd name="connsiteX285" fmla="*/ 232862 w 1208088"/>
              <a:gd name="connsiteY285" fmla="*/ 473083 h 1452563"/>
              <a:gd name="connsiteX286" fmla="*/ 248407 w 1208088"/>
              <a:gd name="connsiteY286" fmla="*/ 460074 h 1452563"/>
              <a:gd name="connsiteX287" fmla="*/ 265538 w 1208088"/>
              <a:gd name="connsiteY287" fmla="*/ 446430 h 1452563"/>
              <a:gd name="connsiteX288" fmla="*/ 283622 w 1208088"/>
              <a:gd name="connsiteY288" fmla="*/ 432469 h 1452563"/>
              <a:gd name="connsiteX289" fmla="*/ 322009 w 1208088"/>
              <a:gd name="connsiteY289" fmla="*/ 404548 h 1452563"/>
              <a:gd name="connsiteX290" fmla="*/ 360396 w 1208088"/>
              <a:gd name="connsiteY290" fmla="*/ 375991 h 1452563"/>
              <a:gd name="connsiteX291" fmla="*/ 379114 w 1208088"/>
              <a:gd name="connsiteY291" fmla="*/ 362030 h 1452563"/>
              <a:gd name="connsiteX292" fmla="*/ 396562 w 1208088"/>
              <a:gd name="connsiteY292" fmla="*/ 348387 h 1452563"/>
              <a:gd name="connsiteX293" fmla="*/ 412742 w 1208088"/>
              <a:gd name="connsiteY293" fmla="*/ 335060 h 1452563"/>
              <a:gd name="connsiteX294" fmla="*/ 420039 w 1208088"/>
              <a:gd name="connsiteY294" fmla="*/ 328397 h 1452563"/>
              <a:gd name="connsiteX295" fmla="*/ 427018 w 1208088"/>
              <a:gd name="connsiteY295" fmla="*/ 322369 h 1452563"/>
              <a:gd name="connsiteX296" fmla="*/ 433364 w 1208088"/>
              <a:gd name="connsiteY296" fmla="*/ 316340 h 1452563"/>
              <a:gd name="connsiteX297" fmla="*/ 439391 w 1208088"/>
              <a:gd name="connsiteY297" fmla="*/ 309994 h 1452563"/>
              <a:gd name="connsiteX298" fmla="*/ 444784 w 1208088"/>
              <a:gd name="connsiteY298" fmla="*/ 304283 h 1452563"/>
              <a:gd name="connsiteX299" fmla="*/ 449226 w 1208088"/>
              <a:gd name="connsiteY299" fmla="*/ 298572 h 1452563"/>
              <a:gd name="connsiteX300" fmla="*/ 453033 w 1208088"/>
              <a:gd name="connsiteY300" fmla="*/ 293178 h 1452563"/>
              <a:gd name="connsiteX301" fmla="*/ 456523 w 1208088"/>
              <a:gd name="connsiteY301" fmla="*/ 287784 h 1452563"/>
              <a:gd name="connsiteX302" fmla="*/ 459061 w 1208088"/>
              <a:gd name="connsiteY302" fmla="*/ 283024 h 1452563"/>
              <a:gd name="connsiteX303" fmla="*/ 460647 w 1208088"/>
              <a:gd name="connsiteY303" fmla="*/ 277948 h 1452563"/>
              <a:gd name="connsiteX304" fmla="*/ 461282 w 1208088"/>
              <a:gd name="connsiteY304" fmla="*/ 274775 h 1452563"/>
              <a:gd name="connsiteX305" fmla="*/ 461916 w 1208088"/>
              <a:gd name="connsiteY305" fmla="*/ 271919 h 1452563"/>
              <a:gd name="connsiteX306" fmla="*/ 456840 w 1208088"/>
              <a:gd name="connsiteY306" fmla="*/ 270967 h 1452563"/>
              <a:gd name="connsiteX307" fmla="*/ 452081 w 1208088"/>
              <a:gd name="connsiteY307" fmla="*/ 269698 h 1452563"/>
              <a:gd name="connsiteX308" fmla="*/ 448274 w 1208088"/>
              <a:gd name="connsiteY308" fmla="*/ 267794 h 1452563"/>
              <a:gd name="connsiteX309" fmla="*/ 444784 w 1208088"/>
              <a:gd name="connsiteY309" fmla="*/ 265256 h 1452563"/>
              <a:gd name="connsiteX310" fmla="*/ 441929 w 1208088"/>
              <a:gd name="connsiteY310" fmla="*/ 262083 h 1452563"/>
              <a:gd name="connsiteX311" fmla="*/ 440660 w 1208088"/>
              <a:gd name="connsiteY311" fmla="*/ 260497 h 1452563"/>
              <a:gd name="connsiteX312" fmla="*/ 439708 w 1208088"/>
              <a:gd name="connsiteY312" fmla="*/ 258910 h 1452563"/>
              <a:gd name="connsiteX313" fmla="*/ 438757 w 1208088"/>
              <a:gd name="connsiteY313" fmla="*/ 257324 h 1452563"/>
              <a:gd name="connsiteX314" fmla="*/ 438440 w 1208088"/>
              <a:gd name="connsiteY314" fmla="*/ 255420 h 1452563"/>
              <a:gd name="connsiteX315" fmla="*/ 438122 w 1208088"/>
              <a:gd name="connsiteY315" fmla="*/ 253834 h 1452563"/>
              <a:gd name="connsiteX316" fmla="*/ 437488 w 1208088"/>
              <a:gd name="connsiteY316" fmla="*/ 251930 h 1452563"/>
              <a:gd name="connsiteX317" fmla="*/ 438122 w 1208088"/>
              <a:gd name="connsiteY317" fmla="*/ 250026 h 1452563"/>
              <a:gd name="connsiteX318" fmla="*/ 438440 w 1208088"/>
              <a:gd name="connsiteY318" fmla="*/ 248122 h 1452563"/>
              <a:gd name="connsiteX319" fmla="*/ 438757 w 1208088"/>
              <a:gd name="connsiteY319" fmla="*/ 246536 h 1452563"/>
              <a:gd name="connsiteX320" fmla="*/ 439708 w 1208088"/>
              <a:gd name="connsiteY320" fmla="*/ 244315 h 1452563"/>
              <a:gd name="connsiteX321" fmla="*/ 440660 w 1208088"/>
              <a:gd name="connsiteY321" fmla="*/ 242728 h 1452563"/>
              <a:gd name="connsiteX322" fmla="*/ 441929 w 1208088"/>
              <a:gd name="connsiteY322" fmla="*/ 241142 h 1452563"/>
              <a:gd name="connsiteX323" fmla="*/ 444784 w 1208088"/>
              <a:gd name="connsiteY323" fmla="*/ 238286 h 1452563"/>
              <a:gd name="connsiteX324" fmla="*/ 448274 w 1208088"/>
              <a:gd name="connsiteY324" fmla="*/ 236065 h 1452563"/>
              <a:gd name="connsiteX325" fmla="*/ 452081 w 1208088"/>
              <a:gd name="connsiteY325" fmla="*/ 234161 h 1452563"/>
              <a:gd name="connsiteX326" fmla="*/ 456840 w 1208088"/>
              <a:gd name="connsiteY326" fmla="*/ 232575 h 1452563"/>
              <a:gd name="connsiteX327" fmla="*/ 461916 w 1208088"/>
              <a:gd name="connsiteY327" fmla="*/ 231940 h 1452563"/>
              <a:gd name="connsiteX328" fmla="*/ 460647 w 1208088"/>
              <a:gd name="connsiteY328" fmla="*/ 227498 h 1452563"/>
              <a:gd name="connsiteX329" fmla="*/ 459378 w 1208088"/>
              <a:gd name="connsiteY329" fmla="*/ 223374 h 1452563"/>
              <a:gd name="connsiteX330" fmla="*/ 457792 w 1208088"/>
              <a:gd name="connsiteY330" fmla="*/ 219249 h 1452563"/>
              <a:gd name="connsiteX331" fmla="*/ 456206 w 1208088"/>
              <a:gd name="connsiteY331" fmla="*/ 215124 h 1452563"/>
              <a:gd name="connsiteX332" fmla="*/ 451764 w 1208088"/>
              <a:gd name="connsiteY332" fmla="*/ 206874 h 1452563"/>
              <a:gd name="connsiteX333" fmla="*/ 447005 w 1208088"/>
              <a:gd name="connsiteY333" fmla="*/ 198307 h 1452563"/>
              <a:gd name="connsiteX334" fmla="*/ 441295 w 1208088"/>
              <a:gd name="connsiteY334" fmla="*/ 189423 h 1452563"/>
              <a:gd name="connsiteX335" fmla="*/ 434632 w 1208088"/>
              <a:gd name="connsiteY335" fmla="*/ 180222 h 1452563"/>
              <a:gd name="connsiteX336" fmla="*/ 420039 w 1208088"/>
              <a:gd name="connsiteY336" fmla="*/ 159598 h 1452563"/>
              <a:gd name="connsiteX337" fmla="*/ 412108 w 1208088"/>
              <a:gd name="connsiteY337" fmla="*/ 147541 h 1452563"/>
              <a:gd name="connsiteX338" fmla="*/ 403542 w 1208088"/>
              <a:gd name="connsiteY338" fmla="*/ 134532 h 1452563"/>
              <a:gd name="connsiteX339" fmla="*/ 394024 w 1208088"/>
              <a:gd name="connsiteY339" fmla="*/ 120254 h 1452563"/>
              <a:gd name="connsiteX340" fmla="*/ 384190 w 1208088"/>
              <a:gd name="connsiteY340" fmla="*/ 104706 h 1452563"/>
              <a:gd name="connsiteX341" fmla="*/ 374355 w 1208088"/>
              <a:gd name="connsiteY341" fmla="*/ 87573 h 1452563"/>
              <a:gd name="connsiteX342" fmla="*/ 363886 w 1208088"/>
              <a:gd name="connsiteY342" fmla="*/ 68535 h 1452563"/>
              <a:gd name="connsiteX343" fmla="*/ 353099 w 1208088"/>
              <a:gd name="connsiteY343" fmla="*/ 47911 h 1452563"/>
              <a:gd name="connsiteX344" fmla="*/ 341996 w 1208088"/>
              <a:gd name="connsiteY344" fmla="*/ 25066 h 1452563"/>
              <a:gd name="connsiteX345" fmla="*/ 352782 w 1208088"/>
              <a:gd name="connsiteY345" fmla="*/ 20307 h 1452563"/>
              <a:gd name="connsiteX346" fmla="*/ 362617 w 1208088"/>
              <a:gd name="connsiteY346" fmla="*/ 15865 h 1452563"/>
              <a:gd name="connsiteX347" fmla="*/ 372134 w 1208088"/>
              <a:gd name="connsiteY347" fmla="*/ 13009 h 1452563"/>
              <a:gd name="connsiteX348" fmla="*/ 380700 w 1208088"/>
              <a:gd name="connsiteY348" fmla="*/ 11105 h 1452563"/>
              <a:gd name="connsiteX349" fmla="*/ 388948 w 1208088"/>
              <a:gd name="connsiteY349" fmla="*/ 9836 h 1452563"/>
              <a:gd name="connsiteX350" fmla="*/ 396562 w 1208088"/>
              <a:gd name="connsiteY350" fmla="*/ 9519 h 1452563"/>
              <a:gd name="connsiteX351" fmla="*/ 403859 w 1208088"/>
              <a:gd name="connsiteY351" fmla="*/ 9519 h 1452563"/>
              <a:gd name="connsiteX352" fmla="*/ 410522 w 1208088"/>
              <a:gd name="connsiteY352" fmla="*/ 10471 h 1452563"/>
              <a:gd name="connsiteX353" fmla="*/ 416549 w 1208088"/>
              <a:gd name="connsiteY353" fmla="*/ 12057 h 1452563"/>
              <a:gd name="connsiteX354" fmla="*/ 422894 w 1208088"/>
              <a:gd name="connsiteY354" fmla="*/ 14278 h 1452563"/>
              <a:gd name="connsiteX355" fmla="*/ 428288 w 1208088"/>
              <a:gd name="connsiteY355" fmla="*/ 16816 h 1452563"/>
              <a:gd name="connsiteX356" fmla="*/ 433681 w 1208088"/>
              <a:gd name="connsiteY356" fmla="*/ 19989 h 1452563"/>
              <a:gd name="connsiteX357" fmla="*/ 439074 w 1208088"/>
              <a:gd name="connsiteY357" fmla="*/ 23162 h 1452563"/>
              <a:gd name="connsiteX358" fmla="*/ 443833 w 1208088"/>
              <a:gd name="connsiteY358" fmla="*/ 26970 h 1452563"/>
              <a:gd name="connsiteX359" fmla="*/ 448592 w 1208088"/>
              <a:gd name="connsiteY359" fmla="*/ 30777 h 1452563"/>
              <a:gd name="connsiteX360" fmla="*/ 453033 w 1208088"/>
              <a:gd name="connsiteY360" fmla="*/ 34585 h 1452563"/>
              <a:gd name="connsiteX361" fmla="*/ 462550 w 1208088"/>
              <a:gd name="connsiteY361" fmla="*/ 43152 h 1452563"/>
              <a:gd name="connsiteX362" fmla="*/ 471434 w 1208088"/>
              <a:gd name="connsiteY362" fmla="*/ 51401 h 1452563"/>
              <a:gd name="connsiteX363" fmla="*/ 476510 w 1208088"/>
              <a:gd name="connsiteY363" fmla="*/ 55843 h 1452563"/>
              <a:gd name="connsiteX364" fmla="*/ 481268 w 1208088"/>
              <a:gd name="connsiteY364" fmla="*/ 59651 h 1452563"/>
              <a:gd name="connsiteX365" fmla="*/ 486027 w 1208088"/>
              <a:gd name="connsiteY365" fmla="*/ 63141 h 1452563"/>
              <a:gd name="connsiteX366" fmla="*/ 491738 w 1208088"/>
              <a:gd name="connsiteY366" fmla="*/ 66314 h 1452563"/>
              <a:gd name="connsiteX367" fmla="*/ 497131 w 1208088"/>
              <a:gd name="connsiteY367" fmla="*/ 69170 h 1452563"/>
              <a:gd name="connsiteX368" fmla="*/ 502841 w 1208088"/>
              <a:gd name="connsiteY368" fmla="*/ 72025 h 1452563"/>
              <a:gd name="connsiteX369" fmla="*/ 509186 w 1208088"/>
              <a:gd name="connsiteY369" fmla="*/ 73929 h 1452563"/>
              <a:gd name="connsiteX370" fmla="*/ 515531 w 1208088"/>
              <a:gd name="connsiteY370" fmla="*/ 75198 h 1452563"/>
              <a:gd name="connsiteX371" fmla="*/ 522194 w 1208088"/>
              <a:gd name="connsiteY371" fmla="*/ 76150 h 1452563"/>
              <a:gd name="connsiteX372" fmla="*/ 529808 w 1208088"/>
              <a:gd name="connsiteY372" fmla="*/ 76150 h 1452563"/>
              <a:gd name="connsiteX373" fmla="*/ 537739 w 1208088"/>
              <a:gd name="connsiteY373" fmla="*/ 75515 h 1452563"/>
              <a:gd name="connsiteX374" fmla="*/ 546304 w 1208088"/>
              <a:gd name="connsiteY374" fmla="*/ 74246 h 1452563"/>
              <a:gd name="connsiteX375" fmla="*/ 557408 w 1208088"/>
              <a:gd name="connsiteY375" fmla="*/ 68218 h 1452563"/>
              <a:gd name="connsiteX376" fmla="*/ 568195 w 1208088"/>
              <a:gd name="connsiteY376" fmla="*/ 62824 h 1452563"/>
              <a:gd name="connsiteX377" fmla="*/ 587864 w 1208088"/>
              <a:gd name="connsiteY377" fmla="*/ 51719 h 1452563"/>
              <a:gd name="connsiteX378" fmla="*/ 605313 w 1208088"/>
              <a:gd name="connsiteY378" fmla="*/ 41882 h 1452563"/>
              <a:gd name="connsiteX379" fmla="*/ 620858 w 1208088"/>
              <a:gd name="connsiteY379" fmla="*/ 32681 h 1452563"/>
              <a:gd name="connsiteX380" fmla="*/ 635452 w 1208088"/>
              <a:gd name="connsiteY380" fmla="*/ 24749 h 1452563"/>
              <a:gd name="connsiteX381" fmla="*/ 648776 w 1208088"/>
              <a:gd name="connsiteY381" fmla="*/ 17134 h 1452563"/>
              <a:gd name="connsiteX382" fmla="*/ 655438 w 1208088"/>
              <a:gd name="connsiteY382" fmla="*/ 13961 h 1452563"/>
              <a:gd name="connsiteX383" fmla="*/ 661784 w 1208088"/>
              <a:gd name="connsiteY383" fmla="*/ 11422 h 1452563"/>
              <a:gd name="connsiteX384" fmla="*/ 668446 w 1208088"/>
              <a:gd name="connsiteY384" fmla="*/ 8884 h 1452563"/>
              <a:gd name="connsiteX385" fmla="*/ 675108 w 1208088"/>
              <a:gd name="connsiteY385" fmla="*/ 6663 h 1452563"/>
              <a:gd name="connsiteX386" fmla="*/ 682088 w 1208088"/>
              <a:gd name="connsiteY386" fmla="*/ 4759 h 1452563"/>
              <a:gd name="connsiteX387" fmla="*/ 688750 w 1208088"/>
              <a:gd name="connsiteY387" fmla="*/ 3173 h 1452563"/>
              <a:gd name="connsiteX388" fmla="*/ 695729 w 1208088"/>
              <a:gd name="connsiteY388" fmla="*/ 1586 h 1452563"/>
              <a:gd name="connsiteX389" fmla="*/ 703343 w 1208088"/>
              <a:gd name="connsiteY389" fmla="*/ 635 h 1452563"/>
              <a:gd name="connsiteX390" fmla="*/ 710957 w 1208088"/>
              <a:gd name="connsiteY390"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a:spLocks/>
          </p:cNvSpPr>
          <p:nvPr/>
        </p:nvSpPr>
        <p:spPr bwMode="auto">
          <a:xfrm>
            <a:off x="5920096" y="2770494"/>
            <a:ext cx="385170" cy="72333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2" name="KSO_Shape"/>
          <p:cNvSpPr>
            <a:spLocks/>
          </p:cNvSpPr>
          <p:nvPr/>
        </p:nvSpPr>
        <p:spPr bwMode="auto">
          <a:xfrm>
            <a:off x="2438567" y="2770496"/>
            <a:ext cx="536646" cy="601070"/>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lumMod val="8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cxnSp>
        <p:nvCxnSpPr>
          <p:cNvPr id="33" name="直接箭头连接符 32"/>
          <p:cNvCxnSpPr/>
          <p:nvPr/>
        </p:nvCxnSpPr>
        <p:spPr>
          <a:xfrm rot="5400000">
            <a:off x="2578699" y="5004581"/>
            <a:ext cx="3677907" cy="7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44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1000" fill="hold"/>
                                        <p:tgtEl>
                                          <p:spTgt spid="25"/>
                                        </p:tgtEl>
                                        <p:attrNameLst>
                                          <p:attrName>fillcolor</p:attrName>
                                        </p:attrNameLst>
                                      </p:cBhvr>
                                      <p:to>
                                        <a:srgbClr val="FF0000"/>
                                      </p:to>
                                    </p:animClr>
                                    <p:set>
                                      <p:cBhvr>
                                        <p:cTn id="32" dur="1000" fill="hold"/>
                                        <p:tgtEl>
                                          <p:spTgt spid="25"/>
                                        </p:tgtEl>
                                        <p:attrNameLst>
                                          <p:attrName>fill.type</p:attrName>
                                        </p:attrNameLst>
                                      </p:cBhvr>
                                      <p:to>
                                        <p:strVal val="solid"/>
                                      </p:to>
                                    </p:set>
                                    <p:set>
                                      <p:cBhvr>
                                        <p:cTn id="33" dur="1000" fill="hold"/>
                                        <p:tgtEl>
                                          <p:spTgt spid="25"/>
                                        </p:tgtEl>
                                        <p:attrNameLst>
                                          <p:attrName>fill.on</p:attrName>
                                        </p:attrNameLst>
                                      </p:cBhvr>
                                      <p:to>
                                        <p:strVal val="true"/>
                                      </p:to>
                                    </p:set>
                                  </p:childTnLst>
                                </p:cTn>
                              </p:par>
                            </p:childTnLst>
                          </p:cTn>
                        </p:par>
                        <p:par>
                          <p:cTn id="34" fill="hold">
                            <p:stCondLst>
                              <p:cond delay="1000"/>
                            </p:stCondLst>
                            <p:childTnLst>
                              <p:par>
                                <p:cTn id="35" presetID="3" presetClass="emph" presetSubtype="2" fill="hold" grpId="0" nodeType="afterEffect">
                                  <p:stCondLst>
                                    <p:cond delay="0"/>
                                  </p:stCondLst>
                                  <p:childTnLst>
                                    <p:animClr clrSpc="rgb" dir="cw">
                                      <p:cBhvr override="childStyle">
                                        <p:cTn id="36" dur="500" fill="hold"/>
                                        <p:tgtEl>
                                          <p:spTgt spid="28"/>
                                        </p:tgtEl>
                                        <p:attrNameLst>
                                          <p:attrName>style.color</p:attrName>
                                        </p:attrNameLst>
                                      </p:cBhvr>
                                      <p:to>
                                        <a:srgbClr val="FF0000"/>
                                      </p:to>
                                    </p:animClr>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up)">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animBg="1"/>
      <p:bldP spid="26" grpId="0" animBg="1"/>
      <p:bldP spid="27"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图片 14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3" name="Text Box 11"/>
          <p:cNvSpPr txBox="1">
            <a:spLocks noChangeArrowheads="1"/>
          </p:cNvSpPr>
          <p:nvPr/>
        </p:nvSpPr>
        <p:spPr bwMode="gray">
          <a:xfrm>
            <a:off x="789834" y="3376757"/>
            <a:ext cx="3222606" cy="1938992"/>
          </a:xfrm>
          <a:prstGeom prst="rect">
            <a:avLst/>
          </a:prstGeom>
          <a:noFill/>
          <a:ln w="9525">
            <a:noFill/>
            <a:miter lim="800000"/>
            <a:headEnd/>
            <a:tailEnd/>
          </a:ln>
          <a:effectLst/>
        </p:spPr>
        <p:txBody>
          <a:bodyPr wrap="square">
            <a:spAutoFit/>
          </a:bodyPr>
          <a:lstStyle/>
          <a:p>
            <a:pPr marL="120650" indent="-120650">
              <a:lnSpc>
                <a:spcPct val="150000"/>
              </a:lnSpc>
              <a:spcBef>
                <a:spcPct val="50000"/>
              </a:spcBef>
              <a:buClr>
                <a:srgbClr val="1F3F5F"/>
              </a:buClr>
            </a:pPr>
            <a:r>
              <a:rPr lang="zh-CN" altLang="en-US" sz="1600" b="0" i="0" dirty="0" smtClean="0">
                <a:solidFill>
                  <a:schemeClr val="bg1"/>
                </a:solidFill>
                <a:latin typeface="微软雅黑" pitchFamily="34" charset="-122"/>
                <a:ea typeface="微软雅黑" pitchFamily="34" charset="-122"/>
              </a:rPr>
              <a:t>  建立一套基于</a:t>
            </a:r>
            <a:r>
              <a:rPr lang="en-US" altLang="zh-CN" sz="1600" b="0" i="0" dirty="0" smtClean="0">
                <a:solidFill>
                  <a:schemeClr val="bg1"/>
                </a:solidFill>
                <a:latin typeface="微软雅黑" pitchFamily="34" charset="-122"/>
                <a:ea typeface="微软雅黑" pitchFamily="34" charset="-122"/>
              </a:rPr>
              <a:t>PBOC3.0</a:t>
            </a:r>
            <a:r>
              <a:rPr lang="zh-CN" altLang="en-US" sz="1600" b="0" i="0" dirty="0" smtClean="0">
                <a:solidFill>
                  <a:schemeClr val="bg1"/>
                </a:solidFill>
                <a:latin typeface="微软雅黑" pitchFamily="34" charset="-122"/>
                <a:ea typeface="微软雅黑" pitchFamily="34" charset="-122"/>
              </a:rPr>
              <a:t>标准的安全、稳定、高效的</a:t>
            </a:r>
            <a:r>
              <a:rPr lang="zh-CN" altLang="en-US" sz="1600" i="0" dirty="0" smtClean="0">
                <a:solidFill>
                  <a:schemeClr val="bg1"/>
                </a:solidFill>
                <a:latin typeface="微软雅黑" pitchFamily="34" charset="-122"/>
                <a:ea typeface="微软雅黑" pitchFamily="34" charset="-122"/>
              </a:rPr>
              <a:t>预付费帐务管理系统、交易处理系统和资金清结算系统</a:t>
            </a:r>
            <a:r>
              <a:rPr lang="zh-CN" altLang="en-US" sz="1600" b="0" i="0" dirty="0" smtClean="0">
                <a:solidFill>
                  <a:schemeClr val="bg1"/>
                </a:solidFill>
                <a:latin typeface="微软雅黑" pitchFamily="34" charset="-122"/>
                <a:ea typeface="微软雅黑" pitchFamily="34" charset="-122"/>
              </a:rPr>
              <a:t>，并</a:t>
            </a:r>
            <a:r>
              <a:rPr lang="zh-CN" altLang="en-US" sz="1600" b="0" i="0" dirty="0">
                <a:solidFill>
                  <a:schemeClr val="bg1"/>
                </a:solidFill>
                <a:latin typeface="微软雅黑" pitchFamily="34" charset="-122"/>
                <a:ea typeface="微软雅黑" pitchFamily="34" charset="-122"/>
              </a:rPr>
              <a:t>建立起</a:t>
            </a:r>
            <a:r>
              <a:rPr lang="zh-CN" altLang="en-US" sz="1600" b="0" i="0" dirty="0" smtClean="0">
                <a:solidFill>
                  <a:schemeClr val="bg1"/>
                </a:solidFill>
                <a:latin typeface="微软雅黑" pitchFamily="34" charset="-122"/>
                <a:ea typeface="微软雅黑" pitchFamily="34" charset="-122"/>
              </a:rPr>
              <a:t>多渠道、多种方式接入受理服务体系。</a:t>
            </a:r>
            <a:endParaRPr lang="en-US" altLang="zh-CN" sz="1600" b="0" i="0" dirty="0">
              <a:solidFill>
                <a:schemeClr val="bg1"/>
              </a:solidFill>
              <a:latin typeface="微软雅黑" pitchFamily="34" charset="-122"/>
              <a:ea typeface="微软雅黑" pitchFamily="34" charset="-122"/>
            </a:endParaRPr>
          </a:p>
        </p:txBody>
      </p:sp>
      <p:sp>
        <p:nvSpPr>
          <p:cNvPr id="24" name="Text Box 15"/>
          <p:cNvSpPr txBox="1">
            <a:spLocks noChangeArrowheads="1"/>
          </p:cNvSpPr>
          <p:nvPr/>
        </p:nvSpPr>
        <p:spPr bwMode="gray">
          <a:xfrm>
            <a:off x="4497931" y="3332613"/>
            <a:ext cx="3226700" cy="1938992"/>
          </a:xfrm>
          <a:prstGeom prst="rect">
            <a:avLst/>
          </a:prstGeom>
          <a:noFill/>
          <a:ln w="9525">
            <a:noFill/>
            <a:miter lim="800000"/>
            <a:headEnd/>
            <a:tailEnd/>
          </a:ln>
          <a:effectLst/>
        </p:spPr>
        <p:txBody>
          <a:bodyPr wrap="square">
            <a:spAutoFit/>
          </a:bodyPr>
          <a:lstStyle/>
          <a:p>
            <a:pPr marL="120650" indent="-120650">
              <a:lnSpc>
                <a:spcPct val="150000"/>
              </a:lnSpc>
              <a:spcBef>
                <a:spcPct val="50000"/>
              </a:spcBef>
              <a:buClr>
                <a:srgbClr val="1F3F5F"/>
              </a:buClr>
            </a:pPr>
            <a:r>
              <a:rPr lang="zh-CN" altLang="en-US" sz="1600" b="0" i="0" dirty="0" smtClean="0">
                <a:solidFill>
                  <a:schemeClr val="bg1"/>
                </a:solidFill>
                <a:latin typeface="微软雅黑" pitchFamily="34" charset="-122"/>
                <a:ea typeface="微软雅黑" pitchFamily="34" charset="-122"/>
              </a:rPr>
              <a:t>  通过与行业支付应用系统的对接，实现预付费</a:t>
            </a:r>
            <a:r>
              <a:rPr lang="zh-CN" altLang="en-US" sz="1600" b="0" i="0" dirty="0">
                <a:solidFill>
                  <a:schemeClr val="bg1"/>
                </a:solidFill>
                <a:latin typeface="微软雅黑" pitchFamily="34" charset="-122"/>
                <a:ea typeface="微软雅黑" pitchFamily="34" charset="-122"/>
              </a:rPr>
              <a:t>储</a:t>
            </a:r>
            <a:r>
              <a:rPr lang="zh-CN" altLang="en-US" sz="1600" b="0" i="0" dirty="0" smtClean="0">
                <a:solidFill>
                  <a:schemeClr val="bg1"/>
                </a:solidFill>
                <a:latin typeface="微软雅黑" pitchFamily="34" charset="-122"/>
                <a:ea typeface="微软雅黑" pitchFamily="34" charset="-122"/>
              </a:rPr>
              <a:t>值账户在行业联盟线上线下商户内</a:t>
            </a:r>
            <a:r>
              <a:rPr lang="en-US" altLang="zh-CN" sz="1600" b="0" i="0" dirty="0" smtClean="0">
                <a:solidFill>
                  <a:schemeClr val="bg1"/>
                </a:solidFill>
                <a:latin typeface="微软雅黑" pitchFamily="34" charset="-122"/>
                <a:ea typeface="微软雅黑" pitchFamily="34" charset="-122"/>
              </a:rPr>
              <a:t>POS </a:t>
            </a:r>
            <a:r>
              <a:rPr lang="zh-CN" altLang="en-US" sz="1600" b="0" i="0" dirty="0" smtClean="0">
                <a:solidFill>
                  <a:schemeClr val="bg1"/>
                </a:solidFill>
                <a:latin typeface="微软雅黑" pitchFamily="34" charset="-122"/>
                <a:ea typeface="微软雅黑" pitchFamily="34" charset="-122"/>
              </a:rPr>
              <a:t>终端和互联网终端的交易受理，行业应用，提供支付、优惠、结算等服务</a:t>
            </a:r>
            <a:endParaRPr lang="en-US" altLang="zh-CN" sz="1600" b="0" i="0" dirty="0">
              <a:solidFill>
                <a:schemeClr val="bg1"/>
              </a:solidFill>
              <a:latin typeface="微软雅黑" pitchFamily="34" charset="-122"/>
              <a:ea typeface="微软雅黑" pitchFamily="34" charset="-122"/>
            </a:endParaRPr>
          </a:p>
        </p:txBody>
      </p:sp>
      <p:sp>
        <p:nvSpPr>
          <p:cNvPr id="31" name="Text Box 16"/>
          <p:cNvSpPr txBox="1">
            <a:spLocks noChangeArrowheads="1"/>
          </p:cNvSpPr>
          <p:nvPr/>
        </p:nvSpPr>
        <p:spPr bwMode="gray">
          <a:xfrm>
            <a:off x="8344841" y="3431348"/>
            <a:ext cx="2982794" cy="1569660"/>
          </a:xfrm>
          <a:prstGeom prst="rect">
            <a:avLst/>
          </a:prstGeom>
          <a:noFill/>
          <a:ln w="9525">
            <a:noFill/>
            <a:miter lim="800000"/>
            <a:headEnd/>
            <a:tailEnd/>
          </a:ln>
          <a:effectLst/>
        </p:spPr>
        <p:txBody>
          <a:bodyPr wrap="square">
            <a:spAutoFit/>
          </a:bodyPr>
          <a:lstStyle/>
          <a:p>
            <a:pPr marL="120650" indent="-120650">
              <a:lnSpc>
                <a:spcPct val="150000"/>
              </a:lnSpc>
              <a:spcBef>
                <a:spcPct val="50000"/>
              </a:spcBef>
              <a:buClr>
                <a:srgbClr val="1F3F5F"/>
              </a:buClr>
            </a:pPr>
            <a:r>
              <a:rPr lang="zh-CN" altLang="en-US" sz="1600" b="0" i="0" dirty="0" smtClean="0">
                <a:solidFill>
                  <a:schemeClr val="bg1"/>
                </a:solidFill>
                <a:latin typeface="微软雅黑" pitchFamily="34" charset="-122"/>
                <a:ea typeface="微软雅黑" pitchFamily="34" charset="-122"/>
              </a:rPr>
              <a:t>  为商户、持卡用户、支付用户提供更方便、更安全、更加人性化的支付服务，建立一个功能完备的</a:t>
            </a:r>
            <a:r>
              <a:rPr lang="zh-CN" altLang="en-US" sz="1600" i="0" dirty="0" smtClean="0">
                <a:solidFill>
                  <a:schemeClr val="bg1"/>
                </a:solidFill>
                <a:latin typeface="微软雅黑" pitchFamily="34" charset="-122"/>
                <a:ea typeface="微软雅黑" pitchFamily="34" charset="-122"/>
              </a:rPr>
              <a:t>综合支付服务平台</a:t>
            </a:r>
            <a:endParaRPr lang="en-US" altLang="zh-CN" sz="1600" i="0" dirty="0" smtClean="0">
              <a:solidFill>
                <a:schemeClr val="bg1"/>
              </a:solidFill>
              <a:latin typeface="微软雅黑" pitchFamily="34" charset="-122"/>
              <a:ea typeface="微软雅黑" pitchFamily="34" charset="-122"/>
            </a:endParaRPr>
          </a:p>
        </p:txBody>
      </p:sp>
      <p:cxnSp>
        <p:nvCxnSpPr>
          <p:cNvPr id="32" name="直接连接符 31"/>
          <p:cNvCxnSpPr/>
          <p:nvPr/>
        </p:nvCxnSpPr>
        <p:spPr>
          <a:xfrm rot="5400000">
            <a:off x="2709079" y="4715301"/>
            <a:ext cx="3179929"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6478143" y="4758520"/>
            <a:ext cx="3179929"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992149" y="680759"/>
            <a:ext cx="6340197"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漳州开发区一卡通基础建设</a:t>
            </a:r>
            <a:endParaRPr lang="en-US" altLang="en-US" sz="4000" dirty="0">
              <a:solidFill>
                <a:schemeClr val="bg1"/>
              </a:solidFill>
              <a:latin typeface="微软雅黑" pitchFamily="34" charset="-122"/>
              <a:ea typeface="微软雅黑" pitchFamily="34" charset="-122"/>
            </a:endParaRPr>
          </a:p>
        </p:txBody>
      </p:sp>
      <p:sp>
        <p:nvSpPr>
          <p:cNvPr id="50" name="TextBox 49"/>
          <p:cNvSpPr txBox="1"/>
          <p:nvPr/>
        </p:nvSpPr>
        <p:spPr>
          <a:xfrm>
            <a:off x="5132285" y="1417488"/>
            <a:ext cx="2031326"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安全、规范性</a:t>
            </a:r>
            <a:endParaRPr lang="en-US" altLang="en-US" sz="2400" dirty="0">
              <a:solidFill>
                <a:schemeClr val="bg1">
                  <a:lumMod val="65000"/>
                </a:schemeClr>
              </a:solidFill>
              <a:latin typeface="微软雅黑" pitchFamily="34" charset="-122"/>
              <a:ea typeface="微软雅黑" pitchFamily="34" charset="-122"/>
            </a:endParaRPr>
          </a:p>
        </p:txBody>
      </p:sp>
      <p:sp>
        <p:nvSpPr>
          <p:cNvPr id="51" name="KSO_Shape"/>
          <p:cNvSpPr>
            <a:spLocks/>
          </p:cNvSpPr>
          <p:nvPr/>
        </p:nvSpPr>
        <p:spPr bwMode="auto">
          <a:xfrm>
            <a:off x="2002146" y="2374710"/>
            <a:ext cx="795645" cy="835287"/>
          </a:xfrm>
          <a:custGeom>
            <a:avLst/>
            <a:gdLst>
              <a:gd name="T0" fmla="*/ 288817 w 3466"/>
              <a:gd name="T1" fmla="*/ 0 h 4056"/>
              <a:gd name="T2" fmla="*/ 1249324 w 3466"/>
              <a:gd name="T3" fmla="*/ 0 h 4056"/>
              <a:gd name="T4" fmla="*/ 1249324 w 3466"/>
              <a:gd name="T5" fmla="*/ 2663 h 4056"/>
              <a:gd name="T6" fmla="*/ 1470707 w 3466"/>
              <a:gd name="T7" fmla="*/ 270770 h 4056"/>
              <a:gd name="T8" fmla="*/ 768849 w 3466"/>
              <a:gd name="T9" fmla="*/ 1800397 h 4056"/>
              <a:gd name="T10" fmla="*/ 67435 w 3466"/>
              <a:gd name="T11" fmla="*/ 270770 h 4056"/>
              <a:gd name="T12" fmla="*/ 288817 w 3466"/>
              <a:gd name="T13" fmla="*/ 2663 h 4056"/>
              <a:gd name="T14" fmla="*/ 288817 w 3466"/>
              <a:gd name="T15" fmla="*/ 0 h 4056"/>
              <a:gd name="T16" fmla="*/ 480919 w 3466"/>
              <a:gd name="T17" fmla="*/ 474957 h 4056"/>
              <a:gd name="T18" fmla="*/ 422357 w 3466"/>
              <a:gd name="T19" fmla="*/ 474957 h 4056"/>
              <a:gd name="T20" fmla="*/ 422357 w 3466"/>
              <a:gd name="T21" fmla="*/ 533550 h 4056"/>
              <a:gd name="T22" fmla="*/ 422357 w 3466"/>
              <a:gd name="T23" fmla="*/ 675149 h 4056"/>
              <a:gd name="T24" fmla="*/ 539925 w 3466"/>
              <a:gd name="T25" fmla="*/ 734186 h 4056"/>
              <a:gd name="T26" fmla="*/ 539925 w 3466"/>
              <a:gd name="T27" fmla="*/ 592586 h 4056"/>
              <a:gd name="T28" fmla="*/ 923684 w 3466"/>
              <a:gd name="T29" fmla="*/ 592586 h 4056"/>
              <a:gd name="T30" fmla="*/ 995999 w 3466"/>
              <a:gd name="T31" fmla="*/ 474957 h 4056"/>
              <a:gd name="T32" fmla="*/ 480919 w 3466"/>
              <a:gd name="T33" fmla="*/ 474957 h 4056"/>
              <a:gd name="T34" fmla="*/ 946310 w 3466"/>
              <a:gd name="T35" fmla="*/ 1053339 h 4056"/>
              <a:gd name="T36" fmla="*/ 1002210 w 3466"/>
              <a:gd name="T37" fmla="*/ 1053339 h 4056"/>
              <a:gd name="T38" fmla="*/ 1002210 w 3466"/>
              <a:gd name="T39" fmla="*/ 931270 h 4056"/>
              <a:gd name="T40" fmla="*/ 946310 w 3466"/>
              <a:gd name="T41" fmla="*/ 1053339 h 4056"/>
              <a:gd name="T42" fmla="*/ 368231 w 3466"/>
              <a:gd name="T43" fmla="*/ 801212 h 4056"/>
              <a:gd name="T44" fmla="*/ 422357 w 3466"/>
              <a:gd name="T45" fmla="*/ 862468 h 4056"/>
              <a:gd name="T46" fmla="*/ 422357 w 3466"/>
              <a:gd name="T47" fmla="*/ 1112375 h 4056"/>
              <a:gd name="T48" fmla="*/ 422357 w 3466"/>
              <a:gd name="T49" fmla="*/ 1170968 h 4056"/>
              <a:gd name="T50" fmla="*/ 480919 w 3466"/>
              <a:gd name="T51" fmla="*/ 1170968 h 4056"/>
              <a:gd name="T52" fmla="*/ 627768 w 3466"/>
              <a:gd name="T53" fmla="*/ 1170968 h 4056"/>
              <a:gd name="T54" fmla="*/ 539925 w 3466"/>
              <a:gd name="T55" fmla="*/ 1053339 h 4056"/>
              <a:gd name="T56" fmla="*/ 539925 w 3466"/>
              <a:gd name="T57" fmla="*/ 995634 h 4056"/>
              <a:gd name="T58" fmla="*/ 772842 w 3466"/>
              <a:gd name="T59" fmla="*/ 1258857 h 4056"/>
              <a:gd name="T60" fmla="*/ 853587 w 3466"/>
              <a:gd name="T61" fmla="*/ 1255306 h 4056"/>
              <a:gd name="T62" fmla="*/ 892628 w 3466"/>
              <a:gd name="T63" fmla="*/ 1170968 h 4056"/>
              <a:gd name="T64" fmla="*/ 1060772 w 3466"/>
              <a:gd name="T65" fmla="*/ 1170968 h 4056"/>
              <a:gd name="T66" fmla="*/ 1119778 w 3466"/>
              <a:gd name="T67" fmla="*/ 1170968 h 4056"/>
              <a:gd name="T68" fmla="*/ 1119778 w 3466"/>
              <a:gd name="T69" fmla="*/ 1112375 h 4056"/>
              <a:gd name="T70" fmla="*/ 1119778 w 3466"/>
              <a:gd name="T71" fmla="*/ 674705 h 4056"/>
              <a:gd name="T72" fmla="*/ 1240451 w 3466"/>
              <a:gd name="T73" fmla="*/ 410593 h 4056"/>
              <a:gd name="T74" fmla="*/ 1154826 w 3466"/>
              <a:gd name="T75" fmla="*/ 370200 h 4056"/>
              <a:gd name="T76" fmla="*/ 791475 w 3466"/>
              <a:gd name="T77" fmla="*/ 965893 h 4056"/>
              <a:gd name="T78" fmla="*/ 422357 w 3466"/>
              <a:gd name="T79" fmla="*/ 742619 h 4056"/>
              <a:gd name="T80" fmla="*/ 368231 w 3466"/>
              <a:gd name="T81" fmla="*/ 801212 h 40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466" h="4056">
                <a:moveTo>
                  <a:pt x="651" y="0"/>
                </a:moveTo>
                <a:cubicBezTo>
                  <a:pt x="2816" y="0"/>
                  <a:pt x="2816" y="0"/>
                  <a:pt x="2816" y="0"/>
                </a:cubicBezTo>
                <a:cubicBezTo>
                  <a:pt x="2816" y="6"/>
                  <a:pt x="2816" y="6"/>
                  <a:pt x="2816" y="6"/>
                </a:cubicBezTo>
                <a:cubicBezTo>
                  <a:pt x="2816" y="287"/>
                  <a:pt x="3025" y="525"/>
                  <a:pt x="3315" y="610"/>
                </a:cubicBezTo>
                <a:cubicBezTo>
                  <a:pt x="3466" y="2425"/>
                  <a:pt x="2994" y="3627"/>
                  <a:pt x="1733" y="4056"/>
                </a:cubicBezTo>
                <a:cubicBezTo>
                  <a:pt x="472" y="3627"/>
                  <a:pt x="0" y="2425"/>
                  <a:pt x="152" y="610"/>
                </a:cubicBezTo>
                <a:cubicBezTo>
                  <a:pt x="442" y="525"/>
                  <a:pt x="651" y="287"/>
                  <a:pt x="651" y="6"/>
                </a:cubicBezTo>
                <a:cubicBezTo>
                  <a:pt x="651" y="0"/>
                  <a:pt x="651" y="0"/>
                  <a:pt x="651" y="0"/>
                </a:cubicBezTo>
                <a:close/>
                <a:moveTo>
                  <a:pt x="1084" y="1070"/>
                </a:moveTo>
                <a:cubicBezTo>
                  <a:pt x="952" y="1070"/>
                  <a:pt x="952" y="1070"/>
                  <a:pt x="952" y="1070"/>
                </a:cubicBezTo>
                <a:cubicBezTo>
                  <a:pt x="952" y="1202"/>
                  <a:pt x="952" y="1202"/>
                  <a:pt x="952" y="1202"/>
                </a:cubicBezTo>
                <a:cubicBezTo>
                  <a:pt x="952" y="1521"/>
                  <a:pt x="952" y="1521"/>
                  <a:pt x="952" y="1521"/>
                </a:cubicBezTo>
                <a:cubicBezTo>
                  <a:pt x="1217" y="1654"/>
                  <a:pt x="1217" y="1654"/>
                  <a:pt x="1217" y="1654"/>
                </a:cubicBezTo>
                <a:cubicBezTo>
                  <a:pt x="1217" y="1335"/>
                  <a:pt x="1217" y="1335"/>
                  <a:pt x="1217" y="1335"/>
                </a:cubicBezTo>
                <a:cubicBezTo>
                  <a:pt x="2082" y="1335"/>
                  <a:pt x="2082" y="1335"/>
                  <a:pt x="2082" y="1335"/>
                </a:cubicBezTo>
                <a:cubicBezTo>
                  <a:pt x="2245" y="1070"/>
                  <a:pt x="2245" y="1070"/>
                  <a:pt x="2245" y="1070"/>
                </a:cubicBezTo>
                <a:cubicBezTo>
                  <a:pt x="1084" y="1070"/>
                  <a:pt x="1084" y="1070"/>
                  <a:pt x="1084" y="1070"/>
                </a:cubicBezTo>
                <a:close/>
                <a:moveTo>
                  <a:pt x="2133" y="2373"/>
                </a:moveTo>
                <a:cubicBezTo>
                  <a:pt x="2259" y="2373"/>
                  <a:pt x="2259" y="2373"/>
                  <a:pt x="2259" y="2373"/>
                </a:cubicBezTo>
                <a:cubicBezTo>
                  <a:pt x="2259" y="2098"/>
                  <a:pt x="2259" y="2098"/>
                  <a:pt x="2259" y="2098"/>
                </a:cubicBezTo>
                <a:cubicBezTo>
                  <a:pt x="2133" y="2373"/>
                  <a:pt x="2133" y="2373"/>
                  <a:pt x="2133" y="2373"/>
                </a:cubicBezTo>
                <a:close/>
                <a:moveTo>
                  <a:pt x="830" y="1805"/>
                </a:moveTo>
                <a:cubicBezTo>
                  <a:pt x="952" y="1943"/>
                  <a:pt x="952" y="1943"/>
                  <a:pt x="952" y="1943"/>
                </a:cubicBezTo>
                <a:cubicBezTo>
                  <a:pt x="952" y="2506"/>
                  <a:pt x="952" y="2506"/>
                  <a:pt x="952" y="2506"/>
                </a:cubicBezTo>
                <a:cubicBezTo>
                  <a:pt x="952" y="2638"/>
                  <a:pt x="952" y="2638"/>
                  <a:pt x="952" y="2638"/>
                </a:cubicBezTo>
                <a:cubicBezTo>
                  <a:pt x="1084" y="2638"/>
                  <a:pt x="1084" y="2638"/>
                  <a:pt x="1084" y="2638"/>
                </a:cubicBezTo>
                <a:cubicBezTo>
                  <a:pt x="1415" y="2638"/>
                  <a:pt x="1415" y="2638"/>
                  <a:pt x="1415" y="2638"/>
                </a:cubicBezTo>
                <a:cubicBezTo>
                  <a:pt x="1217" y="2373"/>
                  <a:pt x="1217" y="2373"/>
                  <a:pt x="1217" y="2373"/>
                </a:cubicBezTo>
                <a:cubicBezTo>
                  <a:pt x="1217" y="2243"/>
                  <a:pt x="1217" y="2243"/>
                  <a:pt x="1217" y="2243"/>
                </a:cubicBezTo>
                <a:cubicBezTo>
                  <a:pt x="1742" y="2836"/>
                  <a:pt x="1742" y="2836"/>
                  <a:pt x="1742" y="2836"/>
                </a:cubicBezTo>
                <a:cubicBezTo>
                  <a:pt x="1924" y="2828"/>
                  <a:pt x="1924" y="2828"/>
                  <a:pt x="1924" y="2828"/>
                </a:cubicBezTo>
                <a:cubicBezTo>
                  <a:pt x="2012" y="2638"/>
                  <a:pt x="2012" y="2638"/>
                  <a:pt x="2012" y="2638"/>
                </a:cubicBezTo>
                <a:cubicBezTo>
                  <a:pt x="2391" y="2638"/>
                  <a:pt x="2391" y="2638"/>
                  <a:pt x="2391" y="2638"/>
                </a:cubicBezTo>
                <a:cubicBezTo>
                  <a:pt x="2524" y="2638"/>
                  <a:pt x="2524" y="2638"/>
                  <a:pt x="2524" y="2638"/>
                </a:cubicBezTo>
                <a:cubicBezTo>
                  <a:pt x="2524" y="2506"/>
                  <a:pt x="2524" y="2506"/>
                  <a:pt x="2524" y="2506"/>
                </a:cubicBezTo>
                <a:cubicBezTo>
                  <a:pt x="2524" y="1520"/>
                  <a:pt x="2524" y="1520"/>
                  <a:pt x="2524" y="1520"/>
                </a:cubicBezTo>
                <a:cubicBezTo>
                  <a:pt x="2796" y="925"/>
                  <a:pt x="2796" y="925"/>
                  <a:pt x="2796" y="925"/>
                </a:cubicBezTo>
                <a:cubicBezTo>
                  <a:pt x="2603" y="834"/>
                  <a:pt x="2603" y="834"/>
                  <a:pt x="2603" y="834"/>
                </a:cubicBezTo>
                <a:cubicBezTo>
                  <a:pt x="1784" y="2176"/>
                  <a:pt x="1784" y="2176"/>
                  <a:pt x="1784" y="2176"/>
                </a:cubicBezTo>
                <a:cubicBezTo>
                  <a:pt x="952" y="1673"/>
                  <a:pt x="952" y="1673"/>
                  <a:pt x="952" y="1673"/>
                </a:cubicBezTo>
                <a:lnTo>
                  <a:pt x="830" y="1805"/>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2" name="KSO_Shape"/>
          <p:cNvSpPr>
            <a:spLocks/>
          </p:cNvSpPr>
          <p:nvPr/>
        </p:nvSpPr>
        <p:spPr bwMode="auto">
          <a:xfrm>
            <a:off x="5803142" y="2470245"/>
            <a:ext cx="816022" cy="544204"/>
          </a:xfrm>
          <a:custGeom>
            <a:avLst/>
            <a:gdLst>
              <a:gd name="T0" fmla="*/ 2147483646 w 232"/>
              <a:gd name="T1" fmla="*/ 2147483646 h 195"/>
              <a:gd name="T2" fmla="*/ 2147483646 w 232"/>
              <a:gd name="T3" fmla="*/ 0 h 195"/>
              <a:gd name="T4" fmla="*/ 2147483646 w 232"/>
              <a:gd name="T5" fmla="*/ 0 h 195"/>
              <a:gd name="T6" fmla="*/ 2147483646 w 232"/>
              <a:gd name="T7" fmla="*/ 2147483646 h 195"/>
              <a:gd name="T8" fmla="*/ 2147483646 w 232"/>
              <a:gd name="T9" fmla="*/ 2147483646 h 195"/>
              <a:gd name="T10" fmla="*/ 2147483646 w 232"/>
              <a:gd name="T11" fmla="*/ 2147483646 h 195"/>
              <a:gd name="T12" fmla="*/ 2147483646 w 232"/>
              <a:gd name="T13" fmla="*/ 2147483646 h 195"/>
              <a:gd name="T14" fmla="*/ 2147483646 w 232"/>
              <a:gd name="T15" fmla="*/ 2147483646 h 195"/>
              <a:gd name="T16" fmla="*/ 2147483646 w 232"/>
              <a:gd name="T17" fmla="*/ 2147483646 h 195"/>
              <a:gd name="T18" fmla="*/ 2147483646 w 232"/>
              <a:gd name="T19" fmla="*/ 2147483646 h 195"/>
              <a:gd name="T20" fmla="*/ 2147483646 w 232"/>
              <a:gd name="T21" fmla="*/ 2147483646 h 195"/>
              <a:gd name="T22" fmla="*/ 2147483646 w 232"/>
              <a:gd name="T23" fmla="*/ 2147483646 h 195"/>
              <a:gd name="T24" fmla="*/ 2147483646 w 232"/>
              <a:gd name="T25" fmla="*/ 2147483646 h 195"/>
              <a:gd name="T26" fmla="*/ 2147483646 w 232"/>
              <a:gd name="T27" fmla="*/ 2147483646 h 195"/>
              <a:gd name="T28" fmla="*/ 2147483646 w 232"/>
              <a:gd name="T29" fmla="*/ 2147483646 h 195"/>
              <a:gd name="T30" fmla="*/ 2147483646 w 232"/>
              <a:gd name="T31" fmla="*/ 2147483646 h 195"/>
              <a:gd name="T32" fmla="*/ 0 w 232"/>
              <a:gd name="T33" fmla="*/ 2147483646 h 195"/>
              <a:gd name="T34" fmla="*/ 0 w 232"/>
              <a:gd name="T35" fmla="*/ 2147483646 h 195"/>
              <a:gd name="T36" fmla="*/ 2147483646 w 232"/>
              <a:gd name="T37" fmla="*/ 2147483646 h 195"/>
              <a:gd name="T38" fmla="*/ 2147483646 w 232"/>
              <a:gd name="T39" fmla="*/ 2147483646 h 195"/>
              <a:gd name="T40" fmla="*/ 2147483646 w 232"/>
              <a:gd name="T41" fmla="*/ 2147483646 h 195"/>
              <a:gd name="T42" fmla="*/ 2147483646 w 232"/>
              <a:gd name="T43" fmla="*/ 2147483646 h 195"/>
              <a:gd name="T44" fmla="*/ 2147483646 w 232"/>
              <a:gd name="T45" fmla="*/ 2147483646 h 195"/>
              <a:gd name="T46" fmla="*/ 2147483646 w 232"/>
              <a:gd name="T47" fmla="*/ 2147483646 h 195"/>
              <a:gd name="T48" fmla="*/ 2147483646 w 232"/>
              <a:gd name="T49" fmla="*/ 2147483646 h 195"/>
              <a:gd name="T50" fmla="*/ 2147483646 w 232"/>
              <a:gd name="T51" fmla="*/ 2147483646 h 195"/>
              <a:gd name="T52" fmla="*/ 2147483646 w 232"/>
              <a:gd name="T53" fmla="*/ 2147483646 h 195"/>
              <a:gd name="T54" fmla="*/ 2147483646 w 232"/>
              <a:gd name="T55" fmla="*/ 2147483646 h 195"/>
              <a:gd name="T56" fmla="*/ 2147483646 w 232"/>
              <a:gd name="T57" fmla="*/ 2147483646 h 195"/>
              <a:gd name="T58" fmla="*/ 2147483646 w 232"/>
              <a:gd name="T59" fmla="*/ 2147483646 h 195"/>
              <a:gd name="T60" fmla="*/ 2147483646 w 232"/>
              <a:gd name="T61" fmla="*/ 2147483646 h 195"/>
              <a:gd name="T62" fmla="*/ 2147483646 w 232"/>
              <a:gd name="T63" fmla="*/ 2147483646 h 195"/>
              <a:gd name="T64" fmla="*/ 2147483646 w 232"/>
              <a:gd name="T65" fmla="*/ 2147483646 h 195"/>
              <a:gd name="T66" fmla="*/ 2147483646 w 232"/>
              <a:gd name="T67" fmla="*/ 2147483646 h 195"/>
              <a:gd name="T68" fmla="*/ 2147483646 w 232"/>
              <a:gd name="T69" fmla="*/ 2147483646 h 195"/>
              <a:gd name="T70" fmla="*/ 2147483646 w 232"/>
              <a:gd name="T71" fmla="*/ 2147483646 h 195"/>
              <a:gd name="T72" fmla="*/ 2147483646 w 232"/>
              <a:gd name="T73" fmla="*/ 2147483646 h 195"/>
              <a:gd name="T74" fmla="*/ 2147483646 w 232"/>
              <a:gd name="T75" fmla="*/ 2147483646 h 195"/>
              <a:gd name="T76" fmla="*/ 2147483646 w 232"/>
              <a:gd name="T77" fmla="*/ 2147483646 h 195"/>
              <a:gd name="T78" fmla="*/ 2147483646 w 232"/>
              <a:gd name="T79" fmla="*/ 2147483646 h 195"/>
              <a:gd name="T80" fmla="*/ 2147483646 w 232"/>
              <a:gd name="T81" fmla="*/ 2147483646 h 195"/>
              <a:gd name="T82" fmla="*/ 2147483646 w 232"/>
              <a:gd name="T83" fmla="*/ 2147483646 h 195"/>
              <a:gd name="T84" fmla="*/ 2147483646 w 232"/>
              <a:gd name="T85" fmla="*/ 2147483646 h 195"/>
              <a:gd name="T86" fmla="*/ 2147483646 w 232"/>
              <a:gd name="T87" fmla="*/ 2147483646 h 195"/>
              <a:gd name="T88" fmla="*/ 2147483646 w 232"/>
              <a:gd name="T89" fmla="*/ 2147483646 h 195"/>
              <a:gd name="T90" fmla="*/ 2147483646 w 232"/>
              <a:gd name="T91" fmla="*/ 2147483646 h 195"/>
              <a:gd name="T92" fmla="*/ 2147483646 w 232"/>
              <a:gd name="T93" fmla="*/ 2147483646 h 195"/>
              <a:gd name="T94" fmla="*/ 2147483646 w 232"/>
              <a:gd name="T95" fmla="*/ 2147483646 h 195"/>
              <a:gd name="T96" fmla="*/ 2147483646 w 232"/>
              <a:gd name="T97" fmla="*/ 2147483646 h 1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2" h="195">
                <a:moveTo>
                  <a:pt x="155" y="27"/>
                </a:moveTo>
                <a:cubicBezTo>
                  <a:pt x="153" y="10"/>
                  <a:pt x="142" y="0"/>
                  <a:pt x="127" y="0"/>
                </a:cubicBezTo>
                <a:cubicBezTo>
                  <a:pt x="105" y="0"/>
                  <a:pt x="105" y="0"/>
                  <a:pt x="105" y="0"/>
                </a:cubicBezTo>
                <a:cubicBezTo>
                  <a:pt x="90" y="0"/>
                  <a:pt x="79" y="10"/>
                  <a:pt x="77" y="28"/>
                </a:cubicBezTo>
                <a:cubicBezTo>
                  <a:pt x="58" y="28"/>
                  <a:pt x="58" y="28"/>
                  <a:pt x="58" y="28"/>
                </a:cubicBezTo>
                <a:cubicBezTo>
                  <a:pt x="58" y="195"/>
                  <a:pt x="58" y="195"/>
                  <a:pt x="58" y="195"/>
                </a:cubicBezTo>
                <a:cubicBezTo>
                  <a:pt x="174" y="195"/>
                  <a:pt x="174" y="195"/>
                  <a:pt x="174" y="195"/>
                </a:cubicBezTo>
                <a:cubicBezTo>
                  <a:pt x="174" y="28"/>
                  <a:pt x="174" y="28"/>
                  <a:pt x="174" y="28"/>
                </a:cubicBezTo>
                <a:lnTo>
                  <a:pt x="155" y="27"/>
                </a:lnTo>
                <a:close/>
                <a:moveTo>
                  <a:pt x="105" y="12"/>
                </a:moveTo>
                <a:cubicBezTo>
                  <a:pt x="127" y="12"/>
                  <a:pt x="127" y="12"/>
                  <a:pt x="127" y="12"/>
                </a:cubicBezTo>
                <a:cubicBezTo>
                  <a:pt x="135" y="12"/>
                  <a:pt x="140" y="18"/>
                  <a:pt x="141" y="28"/>
                </a:cubicBezTo>
                <a:cubicBezTo>
                  <a:pt x="91" y="28"/>
                  <a:pt x="91" y="28"/>
                  <a:pt x="91" y="28"/>
                </a:cubicBezTo>
                <a:cubicBezTo>
                  <a:pt x="93" y="13"/>
                  <a:pt x="102" y="12"/>
                  <a:pt x="105" y="12"/>
                </a:cubicBezTo>
                <a:close/>
                <a:moveTo>
                  <a:pt x="45" y="28"/>
                </a:moveTo>
                <a:cubicBezTo>
                  <a:pt x="21" y="28"/>
                  <a:pt x="21" y="28"/>
                  <a:pt x="21" y="28"/>
                </a:cubicBezTo>
                <a:cubicBezTo>
                  <a:pt x="9" y="28"/>
                  <a:pt x="0" y="37"/>
                  <a:pt x="0" y="49"/>
                </a:cubicBezTo>
                <a:cubicBezTo>
                  <a:pt x="0" y="174"/>
                  <a:pt x="0" y="174"/>
                  <a:pt x="0" y="174"/>
                </a:cubicBezTo>
                <a:cubicBezTo>
                  <a:pt x="0" y="185"/>
                  <a:pt x="9" y="195"/>
                  <a:pt x="21" y="195"/>
                </a:cubicBezTo>
                <a:cubicBezTo>
                  <a:pt x="45" y="195"/>
                  <a:pt x="45" y="195"/>
                  <a:pt x="45" y="195"/>
                </a:cubicBezTo>
                <a:lnTo>
                  <a:pt x="45" y="28"/>
                </a:lnTo>
                <a:close/>
                <a:moveTo>
                  <a:pt x="232" y="174"/>
                </a:moveTo>
                <a:cubicBezTo>
                  <a:pt x="232" y="185"/>
                  <a:pt x="223" y="195"/>
                  <a:pt x="211" y="195"/>
                </a:cubicBezTo>
                <a:cubicBezTo>
                  <a:pt x="187" y="195"/>
                  <a:pt x="187" y="195"/>
                  <a:pt x="187" y="195"/>
                </a:cubicBezTo>
                <a:cubicBezTo>
                  <a:pt x="187" y="28"/>
                  <a:pt x="187" y="28"/>
                  <a:pt x="187" y="28"/>
                </a:cubicBezTo>
                <a:cubicBezTo>
                  <a:pt x="211" y="28"/>
                  <a:pt x="211" y="28"/>
                  <a:pt x="211" y="28"/>
                </a:cubicBezTo>
                <a:cubicBezTo>
                  <a:pt x="223" y="28"/>
                  <a:pt x="232" y="37"/>
                  <a:pt x="232" y="49"/>
                </a:cubicBezTo>
                <a:lnTo>
                  <a:pt x="232" y="174"/>
                </a:lnTo>
                <a:close/>
                <a:moveTo>
                  <a:pt x="125" y="128"/>
                </a:moveTo>
                <a:cubicBezTo>
                  <a:pt x="125" y="123"/>
                  <a:pt x="121" y="120"/>
                  <a:pt x="111" y="117"/>
                </a:cubicBezTo>
                <a:cubicBezTo>
                  <a:pt x="98" y="113"/>
                  <a:pt x="89" y="107"/>
                  <a:pt x="89" y="94"/>
                </a:cubicBezTo>
                <a:cubicBezTo>
                  <a:pt x="89" y="83"/>
                  <a:pt x="97" y="75"/>
                  <a:pt x="110" y="72"/>
                </a:cubicBezTo>
                <a:cubicBezTo>
                  <a:pt x="110" y="60"/>
                  <a:pt x="110" y="60"/>
                  <a:pt x="110" y="60"/>
                </a:cubicBezTo>
                <a:cubicBezTo>
                  <a:pt x="122" y="60"/>
                  <a:pt x="122" y="60"/>
                  <a:pt x="122" y="60"/>
                </a:cubicBezTo>
                <a:cubicBezTo>
                  <a:pt x="122" y="71"/>
                  <a:pt x="122" y="71"/>
                  <a:pt x="122" y="71"/>
                </a:cubicBezTo>
                <a:cubicBezTo>
                  <a:pt x="131" y="72"/>
                  <a:pt x="136" y="73"/>
                  <a:pt x="141" y="75"/>
                </a:cubicBezTo>
                <a:cubicBezTo>
                  <a:pt x="137" y="90"/>
                  <a:pt x="137" y="90"/>
                  <a:pt x="137" y="90"/>
                </a:cubicBezTo>
                <a:cubicBezTo>
                  <a:pt x="134" y="88"/>
                  <a:pt x="128" y="85"/>
                  <a:pt x="119" y="85"/>
                </a:cubicBezTo>
                <a:cubicBezTo>
                  <a:pt x="111" y="85"/>
                  <a:pt x="108" y="89"/>
                  <a:pt x="108" y="92"/>
                </a:cubicBezTo>
                <a:cubicBezTo>
                  <a:pt x="108" y="96"/>
                  <a:pt x="112" y="99"/>
                  <a:pt x="123" y="103"/>
                </a:cubicBezTo>
                <a:cubicBezTo>
                  <a:pt x="138" y="108"/>
                  <a:pt x="144" y="115"/>
                  <a:pt x="144" y="126"/>
                </a:cubicBezTo>
                <a:cubicBezTo>
                  <a:pt x="144" y="137"/>
                  <a:pt x="136" y="147"/>
                  <a:pt x="122" y="149"/>
                </a:cubicBezTo>
                <a:cubicBezTo>
                  <a:pt x="122" y="162"/>
                  <a:pt x="122" y="162"/>
                  <a:pt x="122" y="162"/>
                </a:cubicBezTo>
                <a:cubicBezTo>
                  <a:pt x="109" y="162"/>
                  <a:pt x="109" y="162"/>
                  <a:pt x="109" y="162"/>
                </a:cubicBezTo>
                <a:cubicBezTo>
                  <a:pt x="109" y="150"/>
                  <a:pt x="109" y="150"/>
                  <a:pt x="109" y="150"/>
                </a:cubicBezTo>
                <a:cubicBezTo>
                  <a:pt x="101" y="150"/>
                  <a:pt x="93" y="148"/>
                  <a:pt x="88" y="145"/>
                </a:cubicBezTo>
                <a:cubicBezTo>
                  <a:pt x="92" y="130"/>
                  <a:pt x="92" y="130"/>
                  <a:pt x="92" y="130"/>
                </a:cubicBezTo>
                <a:cubicBezTo>
                  <a:pt x="97" y="133"/>
                  <a:pt x="105" y="136"/>
                  <a:pt x="113" y="136"/>
                </a:cubicBezTo>
                <a:cubicBezTo>
                  <a:pt x="120" y="136"/>
                  <a:pt x="125" y="133"/>
                  <a:pt x="125" y="128"/>
                </a:cubicBez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4" name="KSO_Shape"/>
          <p:cNvSpPr>
            <a:spLocks/>
          </p:cNvSpPr>
          <p:nvPr/>
        </p:nvSpPr>
        <p:spPr bwMode="auto">
          <a:xfrm>
            <a:off x="9460741" y="2402006"/>
            <a:ext cx="1170864" cy="753305"/>
          </a:xfrm>
          <a:custGeom>
            <a:avLst/>
            <a:gdLst>
              <a:gd name="T0" fmla="*/ 757997 w 3852863"/>
              <a:gd name="T1" fmla="*/ 987202 h 2536826"/>
              <a:gd name="T2" fmla="*/ 774022 w 3852863"/>
              <a:gd name="T3" fmla="*/ 910015 h 2536826"/>
              <a:gd name="T4" fmla="*/ 715421 w 3852863"/>
              <a:gd name="T5" fmla="*/ 849772 h 2536826"/>
              <a:gd name="T6" fmla="*/ 571355 w 3852863"/>
              <a:gd name="T7" fmla="*/ 609582 h 2536826"/>
              <a:gd name="T8" fmla="*/ 536006 w 3852863"/>
              <a:gd name="T9" fmla="*/ 681749 h 2536826"/>
              <a:gd name="T10" fmla="*/ 578425 w 3852863"/>
              <a:gd name="T11" fmla="*/ 750935 h 2536826"/>
              <a:gd name="T12" fmla="*/ 731289 w 3852863"/>
              <a:gd name="T13" fmla="*/ 528473 h 2536826"/>
              <a:gd name="T14" fmla="*/ 848647 w 3852863"/>
              <a:gd name="T15" fmla="*/ 627310 h 2536826"/>
              <a:gd name="T16" fmla="*/ 775593 w 3852863"/>
              <a:gd name="T17" fmla="*/ 657275 h 2536826"/>
              <a:gd name="T18" fmla="*/ 719663 w 3852863"/>
              <a:gd name="T19" fmla="*/ 595149 h 2536826"/>
              <a:gd name="T20" fmla="*/ 784077 w 3852863"/>
              <a:gd name="T21" fmla="*/ 810080 h 2536826"/>
              <a:gd name="T22" fmla="*/ 855874 w 3852863"/>
              <a:gd name="T23" fmla="*/ 908446 h 2536826"/>
              <a:gd name="T24" fmla="*/ 849590 w 3852863"/>
              <a:gd name="T25" fmla="*/ 981083 h 2536826"/>
              <a:gd name="T26" fmla="*/ 739458 w 3852863"/>
              <a:gd name="T27" fmla="*/ 1080391 h 2536826"/>
              <a:gd name="T28" fmla="*/ 536477 w 3852863"/>
              <a:gd name="T29" fmla="*/ 1062820 h 2536826"/>
              <a:gd name="T30" fmla="*/ 458709 w 3852863"/>
              <a:gd name="T31" fmla="*/ 963669 h 2536826"/>
              <a:gd name="T32" fmla="*/ 548260 w 3852863"/>
              <a:gd name="T33" fmla="*/ 977161 h 2536826"/>
              <a:gd name="T34" fmla="*/ 621315 w 3852863"/>
              <a:gd name="T35" fmla="*/ 1026579 h 2536826"/>
              <a:gd name="T36" fmla="*/ 493744 w 3852863"/>
              <a:gd name="T37" fmla="*/ 771487 h 2536826"/>
              <a:gd name="T38" fmla="*/ 455567 w 3852863"/>
              <a:gd name="T39" fmla="*/ 681278 h 2536826"/>
              <a:gd name="T40" fmla="*/ 484161 w 3852863"/>
              <a:gd name="T41" fmla="*/ 595463 h 2536826"/>
              <a:gd name="T42" fmla="*/ 626185 w 3852863"/>
              <a:gd name="T43" fmla="*/ 519217 h 2536826"/>
              <a:gd name="T44" fmla="*/ 67032 w 3852863"/>
              <a:gd name="T45" fmla="*/ 438669 h 2536826"/>
              <a:gd name="T46" fmla="*/ 53532 w 3852863"/>
              <a:gd name="T47" fmla="*/ 1146035 h 2536826"/>
              <a:gd name="T48" fmla="*/ 81946 w 3852863"/>
              <a:gd name="T49" fmla="*/ 1192629 h 2536826"/>
              <a:gd name="T50" fmla="*/ 1176595 w 3852863"/>
              <a:gd name="T51" fmla="*/ 1200786 h 2536826"/>
              <a:gd name="T52" fmla="*/ 1244412 w 3852863"/>
              <a:gd name="T53" fmla="*/ 1182275 h 2536826"/>
              <a:gd name="T54" fmla="*/ 1259796 w 3852863"/>
              <a:gd name="T55" fmla="*/ 475693 h 2536826"/>
              <a:gd name="T56" fmla="*/ 1235935 w 3852863"/>
              <a:gd name="T57" fmla="*/ 429257 h 2536826"/>
              <a:gd name="T58" fmla="*/ 231394 w 3852863"/>
              <a:gd name="T59" fmla="*/ 418275 h 2536826"/>
              <a:gd name="T60" fmla="*/ 1214742 w 3852863"/>
              <a:gd name="T61" fmla="*/ 365564 h 2536826"/>
              <a:gd name="T62" fmla="*/ 1298414 w 3852863"/>
              <a:gd name="T63" fmla="*/ 420628 h 2536826"/>
              <a:gd name="T64" fmla="*/ 1310188 w 3852863"/>
              <a:gd name="T65" fmla="*/ 1168469 h 2536826"/>
              <a:gd name="T66" fmla="*/ 1245511 w 3852863"/>
              <a:gd name="T67" fmla="*/ 1245183 h 2536826"/>
              <a:gd name="T68" fmla="*/ 113500 w 3852863"/>
              <a:gd name="T69" fmla="*/ 1254125 h 2536826"/>
              <a:gd name="T70" fmla="*/ 23705 w 3852863"/>
              <a:gd name="T71" fmla="*/ 1211297 h 2536826"/>
              <a:gd name="T72" fmla="*/ 471 w 3852863"/>
              <a:gd name="T73" fmla="*/ 465810 h 2536826"/>
              <a:gd name="T74" fmla="*/ 53846 w 3852863"/>
              <a:gd name="T75" fmla="*/ 380938 h 2536826"/>
              <a:gd name="T76" fmla="*/ 1289937 w 3852863"/>
              <a:gd name="T77" fmla="*/ 171873 h 2536826"/>
              <a:gd name="T78" fmla="*/ 1575177 w 3852863"/>
              <a:gd name="T79" fmla="*/ 199484 h 2536826"/>
              <a:gd name="T80" fmla="*/ 1613010 w 3852863"/>
              <a:gd name="T81" fmla="*/ 317927 h 2536826"/>
              <a:gd name="T82" fmla="*/ 1575805 w 3852863"/>
              <a:gd name="T83" fmla="*/ 1032667 h 2536826"/>
              <a:gd name="T84" fmla="*/ 1444723 w 3852863"/>
              <a:gd name="T85" fmla="*/ 1061062 h 2536826"/>
              <a:gd name="T86" fmla="*/ 1531535 w 3852863"/>
              <a:gd name="T87" fmla="*/ 999409 h 2536826"/>
              <a:gd name="T88" fmla="*/ 1559321 w 3852863"/>
              <a:gd name="T89" fmla="*/ 955326 h 2536826"/>
              <a:gd name="T90" fmla="*/ 1547233 w 3852863"/>
              <a:gd name="T91" fmla="*/ 247489 h 2536826"/>
              <a:gd name="T92" fmla="*/ 1499354 w 3852863"/>
              <a:gd name="T93" fmla="*/ 225212 h 2536826"/>
              <a:gd name="T94" fmla="*/ 385866 w 3852863"/>
              <a:gd name="T95" fmla="*/ 230860 h 2536826"/>
              <a:gd name="T96" fmla="*/ 354313 w 3852863"/>
              <a:gd name="T97" fmla="*/ 272276 h 2536826"/>
              <a:gd name="T98" fmla="*/ 319619 w 3852863"/>
              <a:gd name="T99" fmla="*/ 219565 h 2536826"/>
              <a:gd name="T100" fmla="*/ 405332 w 3852863"/>
              <a:gd name="T101" fmla="*/ 172030 h 2536826"/>
              <a:gd name="T102" fmla="*/ 1831688 w 3852863"/>
              <a:gd name="T103" fmla="*/ 6589 h 2536826"/>
              <a:gd name="T104" fmla="*/ 1900290 w 3852863"/>
              <a:gd name="T105" fmla="*/ 79694 h 2536826"/>
              <a:gd name="T106" fmla="*/ 1893069 w 3852863"/>
              <a:gd name="T107" fmla="*/ 828006 h 2536826"/>
              <a:gd name="T108" fmla="*/ 1812379 w 3852863"/>
              <a:gd name="T109" fmla="*/ 887777 h 2536826"/>
              <a:gd name="T110" fmla="*/ 1803431 w 3852863"/>
              <a:gd name="T111" fmla="*/ 835066 h 2536826"/>
              <a:gd name="T112" fmla="*/ 1845346 w 3852863"/>
              <a:gd name="T113" fmla="*/ 804160 h 2536826"/>
              <a:gd name="T114" fmla="*/ 1849114 w 3852863"/>
              <a:gd name="T115" fmla="*/ 94754 h 2536826"/>
              <a:gd name="T116" fmla="*/ 1813478 w 3852863"/>
              <a:gd name="T117" fmla="*/ 56790 h 2536826"/>
              <a:gd name="T118" fmla="*/ 698736 w 3852863"/>
              <a:gd name="T119" fmla="*/ 53652 h 2536826"/>
              <a:gd name="T120" fmla="*/ 653995 w 3852863"/>
              <a:gd name="T121" fmla="*/ 80479 h 2536826"/>
              <a:gd name="T122" fmla="*/ 594812 w 3852863"/>
              <a:gd name="T123" fmla="*/ 85499 h 2536826"/>
              <a:gd name="T124" fmla="*/ 659490 w 3852863"/>
              <a:gd name="T125" fmla="*/ 8942 h 25368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2863" h="2536826">
                <a:moveTo>
                  <a:pt x="1391016" y="1701134"/>
                </a:moveTo>
                <a:lnTo>
                  <a:pt x="1391016" y="2078455"/>
                </a:lnTo>
                <a:lnTo>
                  <a:pt x="1400866" y="2076233"/>
                </a:lnTo>
                <a:lnTo>
                  <a:pt x="1410399" y="2073377"/>
                </a:lnTo>
                <a:lnTo>
                  <a:pt x="1419931" y="2070838"/>
                </a:lnTo>
                <a:lnTo>
                  <a:pt x="1429146" y="2067665"/>
                </a:lnTo>
                <a:lnTo>
                  <a:pt x="1438043" y="2064174"/>
                </a:lnTo>
                <a:lnTo>
                  <a:pt x="1446940" y="2060683"/>
                </a:lnTo>
                <a:lnTo>
                  <a:pt x="1455519" y="2056558"/>
                </a:lnTo>
                <a:lnTo>
                  <a:pt x="1463780" y="2052432"/>
                </a:lnTo>
                <a:lnTo>
                  <a:pt x="1472042" y="2047672"/>
                </a:lnTo>
                <a:lnTo>
                  <a:pt x="1479985" y="2043230"/>
                </a:lnTo>
                <a:lnTo>
                  <a:pt x="1487611" y="2038152"/>
                </a:lnTo>
                <a:lnTo>
                  <a:pt x="1494919" y="2032757"/>
                </a:lnTo>
                <a:lnTo>
                  <a:pt x="1502228" y="2027362"/>
                </a:lnTo>
                <a:lnTo>
                  <a:pt x="1508582" y="2021650"/>
                </a:lnTo>
                <a:lnTo>
                  <a:pt x="1515255" y="2015621"/>
                </a:lnTo>
                <a:lnTo>
                  <a:pt x="1521610" y="2009909"/>
                </a:lnTo>
                <a:lnTo>
                  <a:pt x="1527647" y="2003562"/>
                </a:lnTo>
                <a:lnTo>
                  <a:pt x="1533049" y="1996898"/>
                </a:lnTo>
                <a:lnTo>
                  <a:pt x="1538451" y="1990233"/>
                </a:lnTo>
                <a:lnTo>
                  <a:pt x="1543217" y="1983569"/>
                </a:lnTo>
                <a:lnTo>
                  <a:pt x="1547983" y="1976588"/>
                </a:lnTo>
                <a:lnTo>
                  <a:pt x="1552432" y="1969289"/>
                </a:lnTo>
                <a:lnTo>
                  <a:pt x="1556245" y="1961673"/>
                </a:lnTo>
                <a:lnTo>
                  <a:pt x="1559740" y="1954374"/>
                </a:lnTo>
                <a:lnTo>
                  <a:pt x="1562917" y="1946757"/>
                </a:lnTo>
                <a:lnTo>
                  <a:pt x="1565459" y="1938824"/>
                </a:lnTo>
                <a:lnTo>
                  <a:pt x="1568001" y="1930890"/>
                </a:lnTo>
                <a:lnTo>
                  <a:pt x="1569908" y="1923274"/>
                </a:lnTo>
                <a:lnTo>
                  <a:pt x="1571496" y="1915023"/>
                </a:lnTo>
                <a:lnTo>
                  <a:pt x="1572450" y="1906772"/>
                </a:lnTo>
                <a:lnTo>
                  <a:pt x="1573403" y="1898521"/>
                </a:lnTo>
                <a:lnTo>
                  <a:pt x="1573403" y="1889953"/>
                </a:lnTo>
                <a:lnTo>
                  <a:pt x="1573403" y="1881702"/>
                </a:lnTo>
                <a:lnTo>
                  <a:pt x="1572450" y="1873134"/>
                </a:lnTo>
                <a:lnTo>
                  <a:pt x="1571496" y="1864883"/>
                </a:lnTo>
                <a:lnTo>
                  <a:pt x="1569908" y="1856950"/>
                </a:lnTo>
                <a:lnTo>
                  <a:pt x="1568001" y="1848699"/>
                </a:lnTo>
                <a:lnTo>
                  <a:pt x="1565459" y="1840765"/>
                </a:lnTo>
                <a:lnTo>
                  <a:pt x="1562917" y="1833149"/>
                </a:lnTo>
                <a:lnTo>
                  <a:pt x="1559740" y="1825215"/>
                </a:lnTo>
                <a:lnTo>
                  <a:pt x="1556245" y="1817916"/>
                </a:lnTo>
                <a:lnTo>
                  <a:pt x="1552432" y="1810300"/>
                </a:lnTo>
                <a:lnTo>
                  <a:pt x="1547983" y="1803319"/>
                </a:lnTo>
                <a:lnTo>
                  <a:pt x="1543217" y="1796337"/>
                </a:lnTo>
                <a:lnTo>
                  <a:pt x="1538451" y="1789356"/>
                </a:lnTo>
                <a:lnTo>
                  <a:pt x="1533049" y="1782691"/>
                </a:lnTo>
                <a:lnTo>
                  <a:pt x="1527647" y="1776027"/>
                </a:lnTo>
                <a:lnTo>
                  <a:pt x="1521610" y="1769680"/>
                </a:lnTo>
                <a:lnTo>
                  <a:pt x="1515255" y="1763968"/>
                </a:lnTo>
                <a:lnTo>
                  <a:pt x="1508582" y="1757939"/>
                </a:lnTo>
                <a:lnTo>
                  <a:pt x="1502228" y="1752227"/>
                </a:lnTo>
                <a:lnTo>
                  <a:pt x="1494919" y="1746832"/>
                </a:lnTo>
                <a:lnTo>
                  <a:pt x="1487611" y="1741437"/>
                </a:lnTo>
                <a:lnTo>
                  <a:pt x="1479985" y="1736677"/>
                </a:lnTo>
                <a:lnTo>
                  <a:pt x="1472042" y="1731917"/>
                </a:lnTo>
                <a:lnTo>
                  <a:pt x="1463780" y="1727156"/>
                </a:lnTo>
                <a:lnTo>
                  <a:pt x="1455519" y="1723031"/>
                </a:lnTo>
                <a:lnTo>
                  <a:pt x="1446940" y="1718906"/>
                </a:lnTo>
                <a:lnTo>
                  <a:pt x="1438043" y="1715415"/>
                </a:lnTo>
                <a:lnTo>
                  <a:pt x="1429146" y="1712241"/>
                </a:lnTo>
                <a:lnTo>
                  <a:pt x="1419931" y="1708751"/>
                </a:lnTo>
                <a:lnTo>
                  <a:pt x="1410399" y="1706212"/>
                </a:lnTo>
                <a:lnTo>
                  <a:pt x="1400866" y="1703673"/>
                </a:lnTo>
                <a:lnTo>
                  <a:pt x="1391016" y="1701134"/>
                </a:lnTo>
                <a:close/>
                <a:moveTo>
                  <a:pt x="1266459" y="1181962"/>
                </a:moveTo>
                <a:lnTo>
                  <a:pt x="1256927" y="1184184"/>
                </a:lnTo>
                <a:lnTo>
                  <a:pt x="1246759" y="1187040"/>
                </a:lnTo>
                <a:lnTo>
                  <a:pt x="1237544" y="1189578"/>
                </a:lnTo>
                <a:lnTo>
                  <a:pt x="1228329" y="1192752"/>
                </a:lnTo>
                <a:lnTo>
                  <a:pt x="1219432" y="1196243"/>
                </a:lnTo>
                <a:lnTo>
                  <a:pt x="1210536" y="1199733"/>
                </a:lnTo>
                <a:lnTo>
                  <a:pt x="1201956" y="1203859"/>
                </a:lnTo>
                <a:lnTo>
                  <a:pt x="1193695" y="1207984"/>
                </a:lnTo>
                <a:lnTo>
                  <a:pt x="1185434" y="1212744"/>
                </a:lnTo>
                <a:lnTo>
                  <a:pt x="1177490" y="1217187"/>
                </a:lnTo>
                <a:lnTo>
                  <a:pt x="1169864" y="1222265"/>
                </a:lnTo>
                <a:lnTo>
                  <a:pt x="1162238" y="1227659"/>
                </a:lnTo>
                <a:lnTo>
                  <a:pt x="1155565" y="1233054"/>
                </a:lnTo>
                <a:lnTo>
                  <a:pt x="1148575" y="1238766"/>
                </a:lnTo>
                <a:lnTo>
                  <a:pt x="1141902" y="1244796"/>
                </a:lnTo>
                <a:lnTo>
                  <a:pt x="1135547" y="1250508"/>
                </a:lnTo>
                <a:lnTo>
                  <a:pt x="1129828" y="1256855"/>
                </a:lnTo>
                <a:lnTo>
                  <a:pt x="1124108" y="1263519"/>
                </a:lnTo>
                <a:lnTo>
                  <a:pt x="1118707" y="1270183"/>
                </a:lnTo>
                <a:lnTo>
                  <a:pt x="1113940" y="1276848"/>
                </a:lnTo>
                <a:lnTo>
                  <a:pt x="1109174" y="1284146"/>
                </a:lnTo>
                <a:lnTo>
                  <a:pt x="1105361" y="1291128"/>
                </a:lnTo>
                <a:lnTo>
                  <a:pt x="1101230" y="1298744"/>
                </a:lnTo>
                <a:lnTo>
                  <a:pt x="1097735" y="1306043"/>
                </a:lnTo>
                <a:lnTo>
                  <a:pt x="1094240" y="1313977"/>
                </a:lnTo>
                <a:lnTo>
                  <a:pt x="1091698" y="1321593"/>
                </a:lnTo>
                <a:lnTo>
                  <a:pt x="1089474" y="1329526"/>
                </a:lnTo>
                <a:lnTo>
                  <a:pt x="1087567" y="1337143"/>
                </a:lnTo>
                <a:lnTo>
                  <a:pt x="1085661" y="1345394"/>
                </a:lnTo>
                <a:lnTo>
                  <a:pt x="1084708" y="1353644"/>
                </a:lnTo>
                <a:lnTo>
                  <a:pt x="1084072" y="1361895"/>
                </a:lnTo>
                <a:lnTo>
                  <a:pt x="1083754" y="1370464"/>
                </a:lnTo>
                <a:lnTo>
                  <a:pt x="1084072" y="1379032"/>
                </a:lnTo>
                <a:lnTo>
                  <a:pt x="1084708" y="1387283"/>
                </a:lnTo>
                <a:lnTo>
                  <a:pt x="1085661" y="1395534"/>
                </a:lnTo>
                <a:lnTo>
                  <a:pt x="1087567" y="1403785"/>
                </a:lnTo>
                <a:lnTo>
                  <a:pt x="1089474" y="1411718"/>
                </a:lnTo>
                <a:lnTo>
                  <a:pt x="1091698" y="1419652"/>
                </a:lnTo>
                <a:lnTo>
                  <a:pt x="1094240" y="1427585"/>
                </a:lnTo>
                <a:lnTo>
                  <a:pt x="1097735" y="1435201"/>
                </a:lnTo>
                <a:lnTo>
                  <a:pt x="1101230" y="1442500"/>
                </a:lnTo>
                <a:lnTo>
                  <a:pt x="1105361" y="1450117"/>
                </a:lnTo>
                <a:lnTo>
                  <a:pt x="1109174" y="1457415"/>
                </a:lnTo>
                <a:lnTo>
                  <a:pt x="1113940" y="1464080"/>
                </a:lnTo>
                <a:lnTo>
                  <a:pt x="1118707" y="1471061"/>
                </a:lnTo>
                <a:lnTo>
                  <a:pt x="1124108" y="1477725"/>
                </a:lnTo>
                <a:lnTo>
                  <a:pt x="1129828" y="1484390"/>
                </a:lnTo>
                <a:lnTo>
                  <a:pt x="1135547" y="1490736"/>
                </a:lnTo>
                <a:lnTo>
                  <a:pt x="1141902" y="1496449"/>
                </a:lnTo>
                <a:lnTo>
                  <a:pt x="1148575" y="1502478"/>
                </a:lnTo>
                <a:lnTo>
                  <a:pt x="1155565" y="1508190"/>
                </a:lnTo>
                <a:lnTo>
                  <a:pt x="1162238" y="1513585"/>
                </a:lnTo>
                <a:lnTo>
                  <a:pt x="1169864" y="1518980"/>
                </a:lnTo>
                <a:lnTo>
                  <a:pt x="1177490" y="1523740"/>
                </a:lnTo>
                <a:lnTo>
                  <a:pt x="1185434" y="1528500"/>
                </a:lnTo>
                <a:lnTo>
                  <a:pt x="1193695" y="1533260"/>
                </a:lnTo>
                <a:lnTo>
                  <a:pt x="1201956" y="1537386"/>
                </a:lnTo>
                <a:lnTo>
                  <a:pt x="1210536" y="1541511"/>
                </a:lnTo>
                <a:lnTo>
                  <a:pt x="1219432" y="1545002"/>
                </a:lnTo>
                <a:lnTo>
                  <a:pt x="1228329" y="1548175"/>
                </a:lnTo>
                <a:lnTo>
                  <a:pt x="1237544" y="1551666"/>
                </a:lnTo>
                <a:lnTo>
                  <a:pt x="1246759" y="1554205"/>
                </a:lnTo>
                <a:lnTo>
                  <a:pt x="1256927" y="1556744"/>
                </a:lnTo>
                <a:lnTo>
                  <a:pt x="1266459" y="1559282"/>
                </a:lnTo>
                <a:lnTo>
                  <a:pt x="1266459" y="1181962"/>
                </a:lnTo>
                <a:close/>
                <a:moveTo>
                  <a:pt x="1266459" y="998538"/>
                </a:moveTo>
                <a:lnTo>
                  <a:pt x="1391016" y="998538"/>
                </a:lnTo>
                <a:lnTo>
                  <a:pt x="1391016" y="1050265"/>
                </a:lnTo>
                <a:lnTo>
                  <a:pt x="1409445" y="1052804"/>
                </a:lnTo>
                <a:lnTo>
                  <a:pt x="1427239" y="1055660"/>
                </a:lnTo>
                <a:lnTo>
                  <a:pt x="1444715" y="1059785"/>
                </a:lnTo>
                <a:lnTo>
                  <a:pt x="1462191" y="1063911"/>
                </a:lnTo>
                <a:lnTo>
                  <a:pt x="1479032" y="1068988"/>
                </a:lnTo>
                <a:lnTo>
                  <a:pt x="1495555" y="1074700"/>
                </a:lnTo>
                <a:lnTo>
                  <a:pt x="1511760" y="1080730"/>
                </a:lnTo>
                <a:lnTo>
                  <a:pt x="1527647" y="1087394"/>
                </a:lnTo>
                <a:lnTo>
                  <a:pt x="1542899" y="1094693"/>
                </a:lnTo>
                <a:lnTo>
                  <a:pt x="1557833" y="1102309"/>
                </a:lnTo>
                <a:lnTo>
                  <a:pt x="1572450" y="1110560"/>
                </a:lnTo>
                <a:lnTo>
                  <a:pt x="1586431" y="1119128"/>
                </a:lnTo>
                <a:lnTo>
                  <a:pt x="1599776" y="1128331"/>
                </a:lnTo>
                <a:lnTo>
                  <a:pt x="1613121" y="1137852"/>
                </a:lnTo>
                <a:lnTo>
                  <a:pt x="1625196" y="1148007"/>
                </a:lnTo>
                <a:lnTo>
                  <a:pt x="1637270" y="1158161"/>
                </a:lnTo>
                <a:lnTo>
                  <a:pt x="1648709" y="1169268"/>
                </a:lnTo>
                <a:lnTo>
                  <a:pt x="1659195" y="1180693"/>
                </a:lnTo>
                <a:lnTo>
                  <a:pt x="1669363" y="1192117"/>
                </a:lnTo>
                <a:lnTo>
                  <a:pt x="1678895" y="1204176"/>
                </a:lnTo>
                <a:lnTo>
                  <a:pt x="1687474" y="1216552"/>
                </a:lnTo>
                <a:lnTo>
                  <a:pt x="1695736" y="1229246"/>
                </a:lnTo>
                <a:lnTo>
                  <a:pt x="1703362" y="1241940"/>
                </a:lnTo>
                <a:lnTo>
                  <a:pt x="1710034" y="1255586"/>
                </a:lnTo>
                <a:lnTo>
                  <a:pt x="1716389" y="1268914"/>
                </a:lnTo>
                <a:lnTo>
                  <a:pt x="1718931" y="1275896"/>
                </a:lnTo>
                <a:lnTo>
                  <a:pt x="1721791" y="1282877"/>
                </a:lnTo>
                <a:lnTo>
                  <a:pt x="1724015" y="1289859"/>
                </a:lnTo>
                <a:lnTo>
                  <a:pt x="1726239" y="1296840"/>
                </a:lnTo>
                <a:lnTo>
                  <a:pt x="1728146" y="1304139"/>
                </a:lnTo>
                <a:lnTo>
                  <a:pt x="1729735" y="1311121"/>
                </a:lnTo>
                <a:lnTo>
                  <a:pt x="1731641" y="1318419"/>
                </a:lnTo>
                <a:lnTo>
                  <a:pt x="1732912" y="1325718"/>
                </a:lnTo>
                <a:lnTo>
                  <a:pt x="1733865" y="1333017"/>
                </a:lnTo>
                <a:lnTo>
                  <a:pt x="1734819" y="1340633"/>
                </a:lnTo>
                <a:lnTo>
                  <a:pt x="1735772" y="1347932"/>
                </a:lnTo>
                <a:lnTo>
                  <a:pt x="1736090" y="1355548"/>
                </a:lnTo>
                <a:lnTo>
                  <a:pt x="1736407" y="1363165"/>
                </a:lnTo>
                <a:lnTo>
                  <a:pt x="1736725" y="1370464"/>
                </a:lnTo>
                <a:lnTo>
                  <a:pt x="1574038" y="1370464"/>
                </a:lnTo>
                <a:lnTo>
                  <a:pt x="1574038" y="1361895"/>
                </a:lnTo>
                <a:lnTo>
                  <a:pt x="1573403" y="1353644"/>
                </a:lnTo>
                <a:lnTo>
                  <a:pt x="1572132" y="1345394"/>
                </a:lnTo>
                <a:lnTo>
                  <a:pt x="1570861" y="1337143"/>
                </a:lnTo>
                <a:lnTo>
                  <a:pt x="1568637" y="1329526"/>
                </a:lnTo>
                <a:lnTo>
                  <a:pt x="1566412" y="1321593"/>
                </a:lnTo>
                <a:lnTo>
                  <a:pt x="1563553" y="1313659"/>
                </a:lnTo>
                <a:lnTo>
                  <a:pt x="1560375" y="1306043"/>
                </a:lnTo>
                <a:lnTo>
                  <a:pt x="1556880" y="1298427"/>
                </a:lnTo>
                <a:lnTo>
                  <a:pt x="1553067" y="1291128"/>
                </a:lnTo>
                <a:lnTo>
                  <a:pt x="1548619" y="1283829"/>
                </a:lnTo>
                <a:lnTo>
                  <a:pt x="1544170" y="1276848"/>
                </a:lnTo>
                <a:lnTo>
                  <a:pt x="1539086" y="1270183"/>
                </a:lnTo>
                <a:lnTo>
                  <a:pt x="1533684" y="1263519"/>
                </a:lnTo>
                <a:lnTo>
                  <a:pt x="1528283" y="1256855"/>
                </a:lnTo>
                <a:lnTo>
                  <a:pt x="1522246" y="1250508"/>
                </a:lnTo>
                <a:lnTo>
                  <a:pt x="1515891" y="1244479"/>
                </a:lnTo>
                <a:lnTo>
                  <a:pt x="1509218" y="1238449"/>
                </a:lnTo>
                <a:lnTo>
                  <a:pt x="1502545" y="1232737"/>
                </a:lnTo>
                <a:lnTo>
                  <a:pt x="1495237" y="1227659"/>
                </a:lnTo>
                <a:lnTo>
                  <a:pt x="1487929" y="1222265"/>
                </a:lnTo>
                <a:lnTo>
                  <a:pt x="1480303" y="1217187"/>
                </a:lnTo>
                <a:lnTo>
                  <a:pt x="1472359" y="1212427"/>
                </a:lnTo>
                <a:lnTo>
                  <a:pt x="1464098" y="1207984"/>
                </a:lnTo>
                <a:lnTo>
                  <a:pt x="1455519" y="1203859"/>
                </a:lnTo>
                <a:lnTo>
                  <a:pt x="1446940" y="1199733"/>
                </a:lnTo>
                <a:lnTo>
                  <a:pt x="1438360" y="1196243"/>
                </a:lnTo>
                <a:lnTo>
                  <a:pt x="1429146" y="1192434"/>
                </a:lnTo>
                <a:lnTo>
                  <a:pt x="1419931" y="1189578"/>
                </a:lnTo>
                <a:lnTo>
                  <a:pt x="1410399" y="1186722"/>
                </a:lnTo>
                <a:lnTo>
                  <a:pt x="1400866" y="1184184"/>
                </a:lnTo>
                <a:lnTo>
                  <a:pt x="1391016" y="1181962"/>
                </a:lnTo>
                <a:lnTo>
                  <a:pt x="1391016" y="1569437"/>
                </a:lnTo>
                <a:lnTo>
                  <a:pt x="1409445" y="1571976"/>
                </a:lnTo>
                <a:lnTo>
                  <a:pt x="1427239" y="1575467"/>
                </a:lnTo>
                <a:lnTo>
                  <a:pt x="1444715" y="1578958"/>
                </a:lnTo>
                <a:lnTo>
                  <a:pt x="1461874" y="1583718"/>
                </a:lnTo>
                <a:lnTo>
                  <a:pt x="1479032" y="1588478"/>
                </a:lnTo>
                <a:lnTo>
                  <a:pt x="1495555" y="1594190"/>
                </a:lnTo>
                <a:lnTo>
                  <a:pt x="1511760" y="1600219"/>
                </a:lnTo>
                <a:lnTo>
                  <a:pt x="1527647" y="1606884"/>
                </a:lnTo>
                <a:lnTo>
                  <a:pt x="1542581" y="1614183"/>
                </a:lnTo>
                <a:lnTo>
                  <a:pt x="1557516" y="1621799"/>
                </a:lnTo>
                <a:lnTo>
                  <a:pt x="1572132" y="1630050"/>
                </a:lnTo>
                <a:lnTo>
                  <a:pt x="1585795" y="1638618"/>
                </a:lnTo>
                <a:lnTo>
                  <a:pt x="1599458" y="1647821"/>
                </a:lnTo>
                <a:lnTo>
                  <a:pt x="1612486" y="1657341"/>
                </a:lnTo>
                <a:lnTo>
                  <a:pt x="1624878" y="1667179"/>
                </a:lnTo>
                <a:lnTo>
                  <a:pt x="1636635" y="1677968"/>
                </a:lnTo>
                <a:lnTo>
                  <a:pt x="1648074" y="1688758"/>
                </a:lnTo>
                <a:lnTo>
                  <a:pt x="1658877" y="1699865"/>
                </a:lnTo>
                <a:lnTo>
                  <a:pt x="1668727" y="1711607"/>
                </a:lnTo>
                <a:lnTo>
                  <a:pt x="1678260" y="1723666"/>
                </a:lnTo>
                <a:lnTo>
                  <a:pt x="1687156" y="1735725"/>
                </a:lnTo>
                <a:lnTo>
                  <a:pt x="1695100" y="1748736"/>
                </a:lnTo>
                <a:lnTo>
                  <a:pt x="1702726" y="1761429"/>
                </a:lnTo>
                <a:lnTo>
                  <a:pt x="1709399" y="1774758"/>
                </a:lnTo>
                <a:lnTo>
                  <a:pt x="1715754" y="1788404"/>
                </a:lnTo>
                <a:lnTo>
                  <a:pt x="1718296" y="1795068"/>
                </a:lnTo>
                <a:lnTo>
                  <a:pt x="1720838" y="1802049"/>
                </a:lnTo>
                <a:lnTo>
                  <a:pt x="1723380" y="1809031"/>
                </a:lnTo>
                <a:lnTo>
                  <a:pt x="1725604" y="1816330"/>
                </a:lnTo>
                <a:lnTo>
                  <a:pt x="1727510" y="1823311"/>
                </a:lnTo>
                <a:lnTo>
                  <a:pt x="1729099" y="1830610"/>
                </a:lnTo>
                <a:lnTo>
                  <a:pt x="1731006" y="1837592"/>
                </a:lnTo>
                <a:lnTo>
                  <a:pt x="1732277" y="1844891"/>
                </a:lnTo>
                <a:lnTo>
                  <a:pt x="1733230" y="1852507"/>
                </a:lnTo>
                <a:lnTo>
                  <a:pt x="1734183" y="1859806"/>
                </a:lnTo>
                <a:lnTo>
                  <a:pt x="1735136" y="1867422"/>
                </a:lnTo>
                <a:lnTo>
                  <a:pt x="1735454" y="1874721"/>
                </a:lnTo>
                <a:lnTo>
                  <a:pt x="1735772" y="1882337"/>
                </a:lnTo>
                <a:lnTo>
                  <a:pt x="1736090" y="1889953"/>
                </a:lnTo>
                <a:lnTo>
                  <a:pt x="1735772" y="1897569"/>
                </a:lnTo>
                <a:lnTo>
                  <a:pt x="1735454" y="1904868"/>
                </a:lnTo>
                <a:lnTo>
                  <a:pt x="1735136" y="1912484"/>
                </a:lnTo>
                <a:lnTo>
                  <a:pt x="1734183" y="1919783"/>
                </a:lnTo>
                <a:lnTo>
                  <a:pt x="1733230" y="1927400"/>
                </a:lnTo>
                <a:lnTo>
                  <a:pt x="1732277" y="1934698"/>
                </a:lnTo>
                <a:lnTo>
                  <a:pt x="1731006" y="1941997"/>
                </a:lnTo>
                <a:lnTo>
                  <a:pt x="1729099" y="1949296"/>
                </a:lnTo>
                <a:lnTo>
                  <a:pt x="1727510" y="1956278"/>
                </a:lnTo>
                <a:lnTo>
                  <a:pt x="1725604" y="1963259"/>
                </a:lnTo>
                <a:lnTo>
                  <a:pt x="1723380" y="1970558"/>
                </a:lnTo>
                <a:lnTo>
                  <a:pt x="1720838" y="1977540"/>
                </a:lnTo>
                <a:lnTo>
                  <a:pt x="1718296" y="1984521"/>
                </a:lnTo>
                <a:lnTo>
                  <a:pt x="1715754" y="1991503"/>
                </a:lnTo>
                <a:lnTo>
                  <a:pt x="1709399" y="2004831"/>
                </a:lnTo>
                <a:lnTo>
                  <a:pt x="1702726" y="2018159"/>
                </a:lnTo>
                <a:lnTo>
                  <a:pt x="1695100" y="2031171"/>
                </a:lnTo>
                <a:lnTo>
                  <a:pt x="1687156" y="2043864"/>
                </a:lnTo>
                <a:lnTo>
                  <a:pt x="1678260" y="2055923"/>
                </a:lnTo>
                <a:lnTo>
                  <a:pt x="1668727" y="2068300"/>
                </a:lnTo>
                <a:lnTo>
                  <a:pt x="1658877" y="2079724"/>
                </a:lnTo>
                <a:lnTo>
                  <a:pt x="1648074" y="2090831"/>
                </a:lnTo>
                <a:lnTo>
                  <a:pt x="1636635" y="2101938"/>
                </a:lnTo>
                <a:lnTo>
                  <a:pt x="1624878" y="2112410"/>
                </a:lnTo>
                <a:lnTo>
                  <a:pt x="1612486" y="2122248"/>
                </a:lnTo>
                <a:lnTo>
                  <a:pt x="1599458" y="2131768"/>
                </a:lnTo>
                <a:lnTo>
                  <a:pt x="1585795" y="2140971"/>
                </a:lnTo>
                <a:lnTo>
                  <a:pt x="1572132" y="2149539"/>
                </a:lnTo>
                <a:lnTo>
                  <a:pt x="1557516" y="2157790"/>
                </a:lnTo>
                <a:lnTo>
                  <a:pt x="1542581" y="2165724"/>
                </a:lnTo>
                <a:lnTo>
                  <a:pt x="1527647" y="2172705"/>
                </a:lnTo>
                <a:lnTo>
                  <a:pt x="1511760" y="2179687"/>
                </a:lnTo>
                <a:lnTo>
                  <a:pt x="1495555" y="2185399"/>
                </a:lnTo>
                <a:lnTo>
                  <a:pt x="1479032" y="2191111"/>
                </a:lnTo>
                <a:lnTo>
                  <a:pt x="1461874" y="2196189"/>
                </a:lnTo>
                <a:lnTo>
                  <a:pt x="1444715" y="2200631"/>
                </a:lnTo>
                <a:lnTo>
                  <a:pt x="1427239" y="2204439"/>
                </a:lnTo>
                <a:lnTo>
                  <a:pt x="1409445" y="2207613"/>
                </a:lnTo>
                <a:lnTo>
                  <a:pt x="1391016" y="2210152"/>
                </a:lnTo>
                <a:lnTo>
                  <a:pt x="1391016" y="2276476"/>
                </a:lnTo>
                <a:lnTo>
                  <a:pt x="1266459" y="2276476"/>
                </a:lnTo>
                <a:lnTo>
                  <a:pt x="1266459" y="2210152"/>
                </a:lnTo>
                <a:lnTo>
                  <a:pt x="1248347" y="2207613"/>
                </a:lnTo>
                <a:lnTo>
                  <a:pt x="1230236" y="2204757"/>
                </a:lnTo>
                <a:lnTo>
                  <a:pt x="1212442" y="2200631"/>
                </a:lnTo>
                <a:lnTo>
                  <a:pt x="1195284" y="2196506"/>
                </a:lnTo>
                <a:lnTo>
                  <a:pt x="1178443" y="2191428"/>
                </a:lnTo>
                <a:lnTo>
                  <a:pt x="1161602" y="2186034"/>
                </a:lnTo>
                <a:lnTo>
                  <a:pt x="1145397" y="2179687"/>
                </a:lnTo>
                <a:lnTo>
                  <a:pt x="1129828" y="2173023"/>
                </a:lnTo>
                <a:lnTo>
                  <a:pt x="1114576" y="2165724"/>
                </a:lnTo>
                <a:lnTo>
                  <a:pt x="1099642" y="2158107"/>
                </a:lnTo>
                <a:lnTo>
                  <a:pt x="1085025" y="2149857"/>
                </a:lnTo>
                <a:lnTo>
                  <a:pt x="1071044" y="2141288"/>
                </a:lnTo>
                <a:lnTo>
                  <a:pt x="1057381" y="2132085"/>
                </a:lnTo>
                <a:lnTo>
                  <a:pt x="1044671" y="2122565"/>
                </a:lnTo>
                <a:lnTo>
                  <a:pt x="1031962" y="2112410"/>
                </a:lnTo>
                <a:lnTo>
                  <a:pt x="1020205" y="2102255"/>
                </a:lnTo>
                <a:lnTo>
                  <a:pt x="1008766" y="2091148"/>
                </a:lnTo>
                <a:lnTo>
                  <a:pt x="997963" y="2080041"/>
                </a:lnTo>
                <a:lnTo>
                  <a:pt x="988112" y="2068300"/>
                </a:lnTo>
                <a:lnTo>
                  <a:pt x="978580" y="2056241"/>
                </a:lnTo>
                <a:lnTo>
                  <a:pt x="969683" y="2044182"/>
                </a:lnTo>
                <a:lnTo>
                  <a:pt x="961422" y="2031171"/>
                </a:lnTo>
                <a:lnTo>
                  <a:pt x="954113" y="2018477"/>
                </a:lnTo>
                <a:lnTo>
                  <a:pt x="947123" y="2005148"/>
                </a:lnTo>
                <a:lnTo>
                  <a:pt x="941086" y="1991503"/>
                </a:lnTo>
                <a:lnTo>
                  <a:pt x="938226" y="1984839"/>
                </a:lnTo>
                <a:lnTo>
                  <a:pt x="936002" y="1977540"/>
                </a:lnTo>
                <a:lnTo>
                  <a:pt x="933460" y="1970558"/>
                </a:lnTo>
                <a:lnTo>
                  <a:pt x="931236" y="1963577"/>
                </a:lnTo>
                <a:lnTo>
                  <a:pt x="929329" y="1956278"/>
                </a:lnTo>
                <a:lnTo>
                  <a:pt x="927740" y="1949296"/>
                </a:lnTo>
                <a:lnTo>
                  <a:pt x="926152" y="1941997"/>
                </a:lnTo>
                <a:lnTo>
                  <a:pt x="924563" y="1934698"/>
                </a:lnTo>
                <a:lnTo>
                  <a:pt x="923292" y="1927400"/>
                </a:lnTo>
                <a:lnTo>
                  <a:pt x="922339" y="1919783"/>
                </a:lnTo>
                <a:lnTo>
                  <a:pt x="921703" y="1912484"/>
                </a:lnTo>
                <a:lnTo>
                  <a:pt x="921068" y="1904868"/>
                </a:lnTo>
                <a:lnTo>
                  <a:pt x="920750" y="1897569"/>
                </a:lnTo>
                <a:lnTo>
                  <a:pt x="920750" y="1889953"/>
                </a:lnTo>
                <a:lnTo>
                  <a:pt x="1083119" y="1889953"/>
                </a:lnTo>
                <a:lnTo>
                  <a:pt x="1083437" y="1898521"/>
                </a:lnTo>
                <a:lnTo>
                  <a:pt x="1084072" y="1906772"/>
                </a:lnTo>
                <a:lnTo>
                  <a:pt x="1085025" y="1915023"/>
                </a:lnTo>
                <a:lnTo>
                  <a:pt x="1086932" y="1923274"/>
                </a:lnTo>
                <a:lnTo>
                  <a:pt x="1088838" y="1930890"/>
                </a:lnTo>
                <a:lnTo>
                  <a:pt x="1091063" y="1938824"/>
                </a:lnTo>
                <a:lnTo>
                  <a:pt x="1093605" y="1946757"/>
                </a:lnTo>
                <a:lnTo>
                  <a:pt x="1097100" y="1954374"/>
                </a:lnTo>
                <a:lnTo>
                  <a:pt x="1100595" y="1961990"/>
                </a:lnTo>
                <a:lnTo>
                  <a:pt x="1104726" y="1969289"/>
                </a:lnTo>
                <a:lnTo>
                  <a:pt x="1108856" y="1976588"/>
                </a:lnTo>
                <a:lnTo>
                  <a:pt x="1113623" y="1983886"/>
                </a:lnTo>
                <a:lnTo>
                  <a:pt x="1118389" y="1990233"/>
                </a:lnTo>
                <a:lnTo>
                  <a:pt x="1123791" y="1997215"/>
                </a:lnTo>
                <a:lnTo>
                  <a:pt x="1129510" y="2003562"/>
                </a:lnTo>
                <a:lnTo>
                  <a:pt x="1135229" y="2009909"/>
                </a:lnTo>
                <a:lnTo>
                  <a:pt x="1141584" y="2015938"/>
                </a:lnTo>
                <a:lnTo>
                  <a:pt x="1148257" y="2021968"/>
                </a:lnTo>
                <a:lnTo>
                  <a:pt x="1155248" y="2027680"/>
                </a:lnTo>
                <a:lnTo>
                  <a:pt x="1161920" y="2033392"/>
                </a:lnTo>
                <a:lnTo>
                  <a:pt x="1169546" y="2038469"/>
                </a:lnTo>
                <a:lnTo>
                  <a:pt x="1177172" y="2043547"/>
                </a:lnTo>
                <a:lnTo>
                  <a:pt x="1185116" y="2047990"/>
                </a:lnTo>
                <a:lnTo>
                  <a:pt x="1193377" y="2052750"/>
                </a:lnTo>
                <a:lnTo>
                  <a:pt x="1201639" y="2056558"/>
                </a:lnTo>
                <a:lnTo>
                  <a:pt x="1210218" y="2060683"/>
                </a:lnTo>
                <a:lnTo>
                  <a:pt x="1219115" y="2064491"/>
                </a:lnTo>
                <a:lnTo>
                  <a:pt x="1228329" y="2067982"/>
                </a:lnTo>
                <a:lnTo>
                  <a:pt x="1237544" y="2070838"/>
                </a:lnTo>
                <a:lnTo>
                  <a:pt x="1246759" y="2073694"/>
                </a:lnTo>
                <a:lnTo>
                  <a:pt x="1256609" y="2076550"/>
                </a:lnTo>
                <a:lnTo>
                  <a:pt x="1266459" y="2078455"/>
                </a:lnTo>
                <a:lnTo>
                  <a:pt x="1266459" y="1690979"/>
                </a:lnTo>
                <a:lnTo>
                  <a:pt x="1248347" y="1688441"/>
                </a:lnTo>
                <a:lnTo>
                  <a:pt x="1230236" y="1684950"/>
                </a:lnTo>
                <a:lnTo>
                  <a:pt x="1212760" y="1681459"/>
                </a:lnTo>
                <a:lnTo>
                  <a:pt x="1195284" y="1677016"/>
                </a:lnTo>
                <a:lnTo>
                  <a:pt x="1178443" y="1671939"/>
                </a:lnTo>
                <a:lnTo>
                  <a:pt x="1161920" y="1666227"/>
                </a:lnTo>
                <a:lnTo>
                  <a:pt x="1146033" y="1660515"/>
                </a:lnTo>
                <a:lnTo>
                  <a:pt x="1130145" y="1653533"/>
                </a:lnTo>
                <a:lnTo>
                  <a:pt x="1114894" y="1646551"/>
                </a:lnTo>
                <a:lnTo>
                  <a:pt x="1099959" y="1638618"/>
                </a:lnTo>
                <a:lnTo>
                  <a:pt x="1085343" y="1630367"/>
                </a:lnTo>
                <a:lnTo>
                  <a:pt x="1071362" y="1621799"/>
                </a:lnTo>
                <a:lnTo>
                  <a:pt x="1058017" y="1612596"/>
                </a:lnTo>
                <a:lnTo>
                  <a:pt x="1044989" y="1603076"/>
                </a:lnTo>
                <a:lnTo>
                  <a:pt x="1032597" y="1593238"/>
                </a:lnTo>
                <a:lnTo>
                  <a:pt x="1020840" y="1582448"/>
                </a:lnTo>
                <a:lnTo>
                  <a:pt x="1009084" y="1571659"/>
                </a:lnTo>
                <a:lnTo>
                  <a:pt x="998598" y="1560552"/>
                </a:lnTo>
                <a:lnTo>
                  <a:pt x="988430" y="1548810"/>
                </a:lnTo>
                <a:lnTo>
                  <a:pt x="979216" y="1536751"/>
                </a:lnTo>
                <a:lnTo>
                  <a:pt x="970319" y="1524692"/>
                </a:lnTo>
                <a:lnTo>
                  <a:pt x="962057" y="1511998"/>
                </a:lnTo>
                <a:lnTo>
                  <a:pt x="954749" y="1498987"/>
                </a:lnTo>
                <a:lnTo>
                  <a:pt x="947759" y="1485659"/>
                </a:lnTo>
                <a:lnTo>
                  <a:pt x="941721" y="1472013"/>
                </a:lnTo>
                <a:lnTo>
                  <a:pt x="939179" y="1465349"/>
                </a:lnTo>
                <a:lnTo>
                  <a:pt x="936637" y="1458367"/>
                </a:lnTo>
                <a:lnTo>
                  <a:pt x="934413" y="1451386"/>
                </a:lnTo>
                <a:lnTo>
                  <a:pt x="931871" y="1444087"/>
                </a:lnTo>
                <a:lnTo>
                  <a:pt x="929965" y="1437105"/>
                </a:lnTo>
                <a:lnTo>
                  <a:pt x="928376" y="1429807"/>
                </a:lnTo>
                <a:lnTo>
                  <a:pt x="926787" y="1422825"/>
                </a:lnTo>
                <a:lnTo>
                  <a:pt x="925198" y="1415526"/>
                </a:lnTo>
                <a:lnTo>
                  <a:pt x="923927" y="1408227"/>
                </a:lnTo>
                <a:lnTo>
                  <a:pt x="922974" y="1400611"/>
                </a:lnTo>
                <a:lnTo>
                  <a:pt x="922339" y="1393312"/>
                </a:lnTo>
                <a:lnTo>
                  <a:pt x="921703" y="1385696"/>
                </a:lnTo>
                <a:lnTo>
                  <a:pt x="921385" y="1378080"/>
                </a:lnTo>
                <a:lnTo>
                  <a:pt x="921385" y="1370464"/>
                </a:lnTo>
                <a:lnTo>
                  <a:pt x="921385" y="1363165"/>
                </a:lnTo>
                <a:lnTo>
                  <a:pt x="921703" y="1355548"/>
                </a:lnTo>
                <a:lnTo>
                  <a:pt x="922339" y="1348250"/>
                </a:lnTo>
                <a:lnTo>
                  <a:pt x="922974" y="1340633"/>
                </a:lnTo>
                <a:lnTo>
                  <a:pt x="923927" y="1333335"/>
                </a:lnTo>
                <a:lnTo>
                  <a:pt x="925198" y="1325718"/>
                </a:lnTo>
                <a:lnTo>
                  <a:pt x="926787" y="1318419"/>
                </a:lnTo>
                <a:lnTo>
                  <a:pt x="928376" y="1311121"/>
                </a:lnTo>
                <a:lnTo>
                  <a:pt x="929965" y="1304139"/>
                </a:lnTo>
                <a:lnTo>
                  <a:pt x="931871" y="1297157"/>
                </a:lnTo>
                <a:lnTo>
                  <a:pt x="934413" y="1289859"/>
                </a:lnTo>
                <a:lnTo>
                  <a:pt x="936637" y="1282877"/>
                </a:lnTo>
                <a:lnTo>
                  <a:pt x="939179" y="1275896"/>
                </a:lnTo>
                <a:lnTo>
                  <a:pt x="941721" y="1268914"/>
                </a:lnTo>
                <a:lnTo>
                  <a:pt x="947759" y="1255586"/>
                </a:lnTo>
                <a:lnTo>
                  <a:pt x="954749" y="1242257"/>
                </a:lnTo>
                <a:lnTo>
                  <a:pt x="962057" y="1229564"/>
                </a:lnTo>
                <a:lnTo>
                  <a:pt x="970319" y="1216552"/>
                </a:lnTo>
                <a:lnTo>
                  <a:pt x="979216" y="1204493"/>
                </a:lnTo>
                <a:lnTo>
                  <a:pt x="988430" y="1192117"/>
                </a:lnTo>
                <a:lnTo>
                  <a:pt x="998598" y="1180693"/>
                </a:lnTo>
                <a:lnTo>
                  <a:pt x="1009084" y="1169586"/>
                </a:lnTo>
                <a:lnTo>
                  <a:pt x="1020840" y="1158479"/>
                </a:lnTo>
                <a:lnTo>
                  <a:pt x="1032597" y="1148007"/>
                </a:lnTo>
                <a:lnTo>
                  <a:pt x="1044989" y="1138169"/>
                </a:lnTo>
                <a:lnTo>
                  <a:pt x="1058017" y="1128649"/>
                </a:lnTo>
                <a:lnTo>
                  <a:pt x="1071362" y="1119446"/>
                </a:lnTo>
                <a:lnTo>
                  <a:pt x="1085343" y="1110877"/>
                </a:lnTo>
                <a:lnTo>
                  <a:pt x="1099959" y="1102627"/>
                </a:lnTo>
                <a:lnTo>
                  <a:pt x="1114894" y="1095010"/>
                </a:lnTo>
                <a:lnTo>
                  <a:pt x="1130145" y="1087711"/>
                </a:lnTo>
                <a:lnTo>
                  <a:pt x="1146033" y="1081047"/>
                </a:lnTo>
                <a:lnTo>
                  <a:pt x="1161920" y="1075018"/>
                </a:lnTo>
                <a:lnTo>
                  <a:pt x="1178443" y="1069306"/>
                </a:lnTo>
                <a:lnTo>
                  <a:pt x="1195284" y="1064228"/>
                </a:lnTo>
                <a:lnTo>
                  <a:pt x="1212760" y="1059785"/>
                </a:lnTo>
                <a:lnTo>
                  <a:pt x="1230236" y="1055977"/>
                </a:lnTo>
                <a:lnTo>
                  <a:pt x="1248347" y="1052804"/>
                </a:lnTo>
                <a:lnTo>
                  <a:pt x="1266459" y="1050265"/>
                </a:lnTo>
                <a:lnTo>
                  <a:pt x="1266459" y="998538"/>
                </a:lnTo>
                <a:close/>
                <a:moveTo>
                  <a:pt x="221615" y="846081"/>
                </a:moveTo>
                <a:lnTo>
                  <a:pt x="216535" y="846398"/>
                </a:lnTo>
                <a:lnTo>
                  <a:pt x="210820" y="847033"/>
                </a:lnTo>
                <a:lnTo>
                  <a:pt x="205423" y="847668"/>
                </a:lnTo>
                <a:lnTo>
                  <a:pt x="200343" y="848620"/>
                </a:lnTo>
                <a:lnTo>
                  <a:pt x="194628" y="849889"/>
                </a:lnTo>
                <a:lnTo>
                  <a:pt x="189865" y="851476"/>
                </a:lnTo>
                <a:lnTo>
                  <a:pt x="184468" y="853062"/>
                </a:lnTo>
                <a:lnTo>
                  <a:pt x="179388" y="855284"/>
                </a:lnTo>
                <a:lnTo>
                  <a:pt x="174625" y="857505"/>
                </a:lnTo>
                <a:lnTo>
                  <a:pt x="169545" y="860044"/>
                </a:lnTo>
                <a:lnTo>
                  <a:pt x="164783" y="862900"/>
                </a:lnTo>
                <a:lnTo>
                  <a:pt x="160020" y="865756"/>
                </a:lnTo>
                <a:lnTo>
                  <a:pt x="155893" y="868612"/>
                </a:lnTo>
                <a:lnTo>
                  <a:pt x="151448" y="872420"/>
                </a:lnTo>
                <a:lnTo>
                  <a:pt x="147320" y="875593"/>
                </a:lnTo>
                <a:lnTo>
                  <a:pt x="143193" y="879718"/>
                </a:lnTo>
                <a:lnTo>
                  <a:pt x="139383" y="883526"/>
                </a:lnTo>
                <a:lnTo>
                  <a:pt x="135573" y="887334"/>
                </a:lnTo>
                <a:lnTo>
                  <a:pt x="132398" y="891777"/>
                </a:lnTo>
                <a:lnTo>
                  <a:pt x="128905" y="896537"/>
                </a:lnTo>
                <a:lnTo>
                  <a:pt x="126048" y="900980"/>
                </a:lnTo>
                <a:lnTo>
                  <a:pt x="123508" y="905740"/>
                </a:lnTo>
                <a:lnTo>
                  <a:pt x="120650" y="910182"/>
                </a:lnTo>
                <a:lnTo>
                  <a:pt x="118428" y="915260"/>
                </a:lnTo>
                <a:lnTo>
                  <a:pt x="116205" y="920337"/>
                </a:lnTo>
                <a:lnTo>
                  <a:pt x="114618" y="925414"/>
                </a:lnTo>
                <a:lnTo>
                  <a:pt x="112713" y="930809"/>
                </a:lnTo>
                <a:lnTo>
                  <a:pt x="111125" y="935886"/>
                </a:lnTo>
                <a:lnTo>
                  <a:pt x="110173" y="941281"/>
                </a:lnTo>
                <a:lnTo>
                  <a:pt x="109220" y="946358"/>
                </a:lnTo>
                <a:lnTo>
                  <a:pt x="108585" y="952070"/>
                </a:lnTo>
                <a:lnTo>
                  <a:pt x="108268" y="957782"/>
                </a:lnTo>
                <a:lnTo>
                  <a:pt x="108268" y="962859"/>
                </a:lnTo>
                <a:lnTo>
                  <a:pt x="108268" y="1985620"/>
                </a:lnTo>
                <a:lnTo>
                  <a:pt x="108268" y="2241073"/>
                </a:lnTo>
                <a:lnTo>
                  <a:pt x="108268" y="2305174"/>
                </a:lnTo>
                <a:lnTo>
                  <a:pt x="108268" y="2312472"/>
                </a:lnTo>
                <a:lnTo>
                  <a:pt x="108268" y="2318184"/>
                </a:lnTo>
                <a:lnTo>
                  <a:pt x="109538" y="2328974"/>
                </a:lnTo>
                <a:lnTo>
                  <a:pt x="110490" y="2334368"/>
                </a:lnTo>
                <a:lnTo>
                  <a:pt x="111443" y="2339763"/>
                </a:lnTo>
                <a:lnTo>
                  <a:pt x="112713" y="2344840"/>
                </a:lnTo>
                <a:lnTo>
                  <a:pt x="114618" y="2350235"/>
                </a:lnTo>
                <a:lnTo>
                  <a:pt x="116523" y="2355630"/>
                </a:lnTo>
                <a:lnTo>
                  <a:pt x="118745" y="2360390"/>
                </a:lnTo>
                <a:lnTo>
                  <a:pt x="120968" y="2365467"/>
                </a:lnTo>
                <a:lnTo>
                  <a:pt x="123825" y="2369909"/>
                </a:lnTo>
                <a:lnTo>
                  <a:pt x="126683" y="2374669"/>
                </a:lnTo>
                <a:lnTo>
                  <a:pt x="129540" y="2379112"/>
                </a:lnTo>
                <a:lnTo>
                  <a:pt x="133033" y="2383555"/>
                </a:lnTo>
                <a:lnTo>
                  <a:pt x="136208" y="2387680"/>
                </a:lnTo>
                <a:lnTo>
                  <a:pt x="140018" y="2392123"/>
                </a:lnTo>
                <a:lnTo>
                  <a:pt x="143828" y="2395931"/>
                </a:lnTo>
                <a:lnTo>
                  <a:pt x="147955" y="2399739"/>
                </a:lnTo>
                <a:lnTo>
                  <a:pt x="152083" y="2403229"/>
                </a:lnTo>
                <a:lnTo>
                  <a:pt x="156528" y="2406720"/>
                </a:lnTo>
                <a:lnTo>
                  <a:pt x="160973" y="2409576"/>
                </a:lnTo>
                <a:lnTo>
                  <a:pt x="165735" y="2412432"/>
                </a:lnTo>
                <a:lnTo>
                  <a:pt x="170180" y="2415288"/>
                </a:lnTo>
                <a:lnTo>
                  <a:pt x="175260" y="2417827"/>
                </a:lnTo>
                <a:lnTo>
                  <a:pt x="180023" y="2419731"/>
                </a:lnTo>
                <a:lnTo>
                  <a:pt x="185420" y="2421635"/>
                </a:lnTo>
                <a:lnTo>
                  <a:pt x="190500" y="2423856"/>
                </a:lnTo>
                <a:lnTo>
                  <a:pt x="195580" y="2425125"/>
                </a:lnTo>
                <a:lnTo>
                  <a:pt x="200978" y="2426395"/>
                </a:lnTo>
                <a:lnTo>
                  <a:pt x="206058" y="2427347"/>
                </a:lnTo>
                <a:lnTo>
                  <a:pt x="211773" y="2427981"/>
                </a:lnTo>
                <a:lnTo>
                  <a:pt x="217170" y="2428616"/>
                </a:lnTo>
                <a:lnTo>
                  <a:pt x="222568" y="2428616"/>
                </a:lnTo>
                <a:lnTo>
                  <a:pt x="229553" y="2428933"/>
                </a:lnTo>
                <a:lnTo>
                  <a:pt x="237490" y="2428933"/>
                </a:lnTo>
                <a:lnTo>
                  <a:pt x="269558" y="2428933"/>
                </a:lnTo>
                <a:lnTo>
                  <a:pt x="397510" y="2428933"/>
                </a:lnTo>
                <a:lnTo>
                  <a:pt x="653098" y="2428933"/>
                </a:lnTo>
                <a:lnTo>
                  <a:pt x="1676400" y="2428933"/>
                </a:lnTo>
                <a:lnTo>
                  <a:pt x="2188210" y="2428933"/>
                </a:lnTo>
                <a:lnTo>
                  <a:pt x="2315846" y="2428933"/>
                </a:lnTo>
                <a:lnTo>
                  <a:pt x="2379663" y="2428933"/>
                </a:lnTo>
                <a:lnTo>
                  <a:pt x="2411730" y="2428933"/>
                </a:lnTo>
                <a:lnTo>
                  <a:pt x="2427923" y="2428933"/>
                </a:lnTo>
                <a:lnTo>
                  <a:pt x="2434273" y="2428616"/>
                </a:lnTo>
                <a:lnTo>
                  <a:pt x="2439988" y="2428616"/>
                </a:lnTo>
                <a:lnTo>
                  <a:pt x="2445068" y="2427981"/>
                </a:lnTo>
                <a:lnTo>
                  <a:pt x="2450783" y="2427347"/>
                </a:lnTo>
                <a:lnTo>
                  <a:pt x="2455863" y="2426077"/>
                </a:lnTo>
                <a:lnTo>
                  <a:pt x="2461260" y="2425125"/>
                </a:lnTo>
                <a:lnTo>
                  <a:pt x="2466658" y="2423539"/>
                </a:lnTo>
                <a:lnTo>
                  <a:pt x="2471738" y="2421317"/>
                </a:lnTo>
                <a:lnTo>
                  <a:pt x="2476818" y="2419413"/>
                </a:lnTo>
                <a:lnTo>
                  <a:pt x="2481580" y="2417192"/>
                </a:lnTo>
                <a:lnTo>
                  <a:pt x="2486660" y="2414971"/>
                </a:lnTo>
                <a:lnTo>
                  <a:pt x="2491423" y="2412115"/>
                </a:lnTo>
                <a:lnTo>
                  <a:pt x="2495868" y="2409259"/>
                </a:lnTo>
                <a:lnTo>
                  <a:pt x="2500630" y="2405768"/>
                </a:lnTo>
                <a:lnTo>
                  <a:pt x="2504758" y="2402595"/>
                </a:lnTo>
                <a:lnTo>
                  <a:pt x="2508886" y="2399104"/>
                </a:lnTo>
                <a:lnTo>
                  <a:pt x="2513013" y="2395296"/>
                </a:lnTo>
                <a:lnTo>
                  <a:pt x="2516823" y="2391488"/>
                </a:lnTo>
                <a:lnTo>
                  <a:pt x="2520316" y="2387045"/>
                </a:lnTo>
                <a:lnTo>
                  <a:pt x="2523808" y="2382920"/>
                </a:lnTo>
                <a:lnTo>
                  <a:pt x="2526983" y="2378477"/>
                </a:lnTo>
                <a:lnTo>
                  <a:pt x="2530158" y="2374035"/>
                </a:lnTo>
                <a:lnTo>
                  <a:pt x="2533016" y="2369275"/>
                </a:lnTo>
                <a:lnTo>
                  <a:pt x="2535556" y="2364515"/>
                </a:lnTo>
                <a:lnTo>
                  <a:pt x="2537778" y="2359438"/>
                </a:lnTo>
                <a:lnTo>
                  <a:pt x="2539683" y="2354360"/>
                </a:lnTo>
                <a:lnTo>
                  <a:pt x="2541906" y="2349600"/>
                </a:lnTo>
                <a:lnTo>
                  <a:pt x="2543493" y="2344206"/>
                </a:lnTo>
                <a:lnTo>
                  <a:pt x="2544763" y="2339128"/>
                </a:lnTo>
                <a:lnTo>
                  <a:pt x="2546033" y="2333734"/>
                </a:lnTo>
                <a:lnTo>
                  <a:pt x="2546668" y="2328022"/>
                </a:lnTo>
                <a:lnTo>
                  <a:pt x="2547303" y="2322944"/>
                </a:lnTo>
                <a:lnTo>
                  <a:pt x="2547620" y="2317232"/>
                </a:lnTo>
                <a:lnTo>
                  <a:pt x="2547938" y="2311520"/>
                </a:lnTo>
                <a:lnTo>
                  <a:pt x="2547938" y="1289394"/>
                </a:lnTo>
                <a:lnTo>
                  <a:pt x="2547938" y="1033624"/>
                </a:lnTo>
                <a:lnTo>
                  <a:pt x="2547938" y="969523"/>
                </a:lnTo>
                <a:lnTo>
                  <a:pt x="2547938" y="962225"/>
                </a:lnTo>
                <a:lnTo>
                  <a:pt x="2547620" y="956830"/>
                </a:lnTo>
                <a:lnTo>
                  <a:pt x="2547303" y="951118"/>
                </a:lnTo>
                <a:lnTo>
                  <a:pt x="2546668" y="945723"/>
                </a:lnTo>
                <a:lnTo>
                  <a:pt x="2545716" y="940329"/>
                </a:lnTo>
                <a:lnTo>
                  <a:pt x="2544446" y="934934"/>
                </a:lnTo>
                <a:lnTo>
                  <a:pt x="2543176" y="929539"/>
                </a:lnTo>
                <a:lnTo>
                  <a:pt x="2541588" y="924779"/>
                </a:lnTo>
                <a:lnTo>
                  <a:pt x="2539366" y="919385"/>
                </a:lnTo>
                <a:lnTo>
                  <a:pt x="2537460" y="914625"/>
                </a:lnTo>
                <a:lnTo>
                  <a:pt x="2535238" y="909548"/>
                </a:lnTo>
                <a:lnTo>
                  <a:pt x="2532380" y="904470"/>
                </a:lnTo>
                <a:lnTo>
                  <a:pt x="2529523" y="900028"/>
                </a:lnTo>
                <a:lnTo>
                  <a:pt x="2526666" y="895585"/>
                </a:lnTo>
                <a:lnTo>
                  <a:pt x="2523173" y="891142"/>
                </a:lnTo>
                <a:lnTo>
                  <a:pt x="2519680" y="886700"/>
                </a:lnTo>
                <a:lnTo>
                  <a:pt x="2516188" y="882892"/>
                </a:lnTo>
                <a:lnTo>
                  <a:pt x="2512378" y="878766"/>
                </a:lnTo>
                <a:lnTo>
                  <a:pt x="2508250" y="875276"/>
                </a:lnTo>
                <a:lnTo>
                  <a:pt x="2504123" y="871785"/>
                </a:lnTo>
                <a:lnTo>
                  <a:pt x="2499678" y="868294"/>
                </a:lnTo>
                <a:lnTo>
                  <a:pt x="2495233" y="865438"/>
                </a:lnTo>
                <a:lnTo>
                  <a:pt x="2490788" y="862582"/>
                </a:lnTo>
                <a:lnTo>
                  <a:pt x="2485708" y="859726"/>
                </a:lnTo>
                <a:lnTo>
                  <a:pt x="2480946" y="857188"/>
                </a:lnTo>
                <a:lnTo>
                  <a:pt x="2475866" y="854966"/>
                </a:lnTo>
                <a:lnTo>
                  <a:pt x="2470786" y="852745"/>
                </a:lnTo>
                <a:lnTo>
                  <a:pt x="2465706" y="851158"/>
                </a:lnTo>
                <a:lnTo>
                  <a:pt x="2460308" y="849572"/>
                </a:lnTo>
                <a:lnTo>
                  <a:pt x="2454910" y="848620"/>
                </a:lnTo>
                <a:lnTo>
                  <a:pt x="2449830" y="847668"/>
                </a:lnTo>
                <a:lnTo>
                  <a:pt x="2444433" y="846716"/>
                </a:lnTo>
                <a:lnTo>
                  <a:pt x="2438718" y="846398"/>
                </a:lnTo>
                <a:lnTo>
                  <a:pt x="2433320" y="846081"/>
                </a:lnTo>
                <a:lnTo>
                  <a:pt x="2426653" y="846081"/>
                </a:lnTo>
                <a:lnTo>
                  <a:pt x="2418716" y="846081"/>
                </a:lnTo>
                <a:lnTo>
                  <a:pt x="2386648" y="846081"/>
                </a:lnTo>
                <a:lnTo>
                  <a:pt x="2258696" y="846081"/>
                </a:lnTo>
                <a:lnTo>
                  <a:pt x="2002790" y="846081"/>
                </a:lnTo>
                <a:lnTo>
                  <a:pt x="979805" y="846081"/>
                </a:lnTo>
                <a:lnTo>
                  <a:pt x="467995" y="846081"/>
                </a:lnTo>
                <a:lnTo>
                  <a:pt x="340043" y="846081"/>
                </a:lnTo>
                <a:lnTo>
                  <a:pt x="276225" y="846081"/>
                </a:lnTo>
                <a:lnTo>
                  <a:pt x="244158" y="846081"/>
                </a:lnTo>
                <a:lnTo>
                  <a:pt x="228283" y="846081"/>
                </a:lnTo>
                <a:lnTo>
                  <a:pt x="221615" y="846081"/>
                </a:lnTo>
                <a:close/>
                <a:moveTo>
                  <a:pt x="218758" y="738188"/>
                </a:moveTo>
                <a:lnTo>
                  <a:pt x="228283" y="738188"/>
                </a:lnTo>
                <a:lnTo>
                  <a:pt x="244158" y="738188"/>
                </a:lnTo>
                <a:lnTo>
                  <a:pt x="276225" y="738188"/>
                </a:lnTo>
                <a:lnTo>
                  <a:pt x="340043" y="738188"/>
                </a:lnTo>
                <a:lnTo>
                  <a:pt x="467995" y="738188"/>
                </a:lnTo>
                <a:lnTo>
                  <a:pt x="979805" y="738188"/>
                </a:lnTo>
                <a:lnTo>
                  <a:pt x="2002790" y="738188"/>
                </a:lnTo>
                <a:lnTo>
                  <a:pt x="2258696" y="738188"/>
                </a:lnTo>
                <a:lnTo>
                  <a:pt x="2386648" y="738188"/>
                </a:lnTo>
                <a:lnTo>
                  <a:pt x="2418716" y="738188"/>
                </a:lnTo>
                <a:lnTo>
                  <a:pt x="2426653" y="738188"/>
                </a:lnTo>
                <a:lnTo>
                  <a:pt x="2435860" y="738188"/>
                </a:lnTo>
                <a:lnTo>
                  <a:pt x="2446020" y="738506"/>
                </a:lnTo>
                <a:lnTo>
                  <a:pt x="2456816" y="739458"/>
                </a:lnTo>
                <a:lnTo>
                  <a:pt x="2467293" y="741044"/>
                </a:lnTo>
                <a:lnTo>
                  <a:pt x="2477453" y="742631"/>
                </a:lnTo>
                <a:lnTo>
                  <a:pt x="2487613" y="745487"/>
                </a:lnTo>
                <a:lnTo>
                  <a:pt x="2497773" y="748026"/>
                </a:lnTo>
                <a:lnTo>
                  <a:pt x="2507933" y="751516"/>
                </a:lnTo>
                <a:lnTo>
                  <a:pt x="2517776" y="755324"/>
                </a:lnTo>
                <a:lnTo>
                  <a:pt x="2527300" y="759449"/>
                </a:lnTo>
                <a:lnTo>
                  <a:pt x="2536508" y="764527"/>
                </a:lnTo>
                <a:lnTo>
                  <a:pt x="2545716" y="769604"/>
                </a:lnTo>
                <a:lnTo>
                  <a:pt x="2554606" y="774999"/>
                </a:lnTo>
                <a:lnTo>
                  <a:pt x="2563178" y="781028"/>
                </a:lnTo>
                <a:lnTo>
                  <a:pt x="2571750" y="787692"/>
                </a:lnTo>
                <a:lnTo>
                  <a:pt x="2579688" y="794039"/>
                </a:lnTo>
                <a:lnTo>
                  <a:pt x="2587308" y="801337"/>
                </a:lnTo>
                <a:lnTo>
                  <a:pt x="2594928" y="808953"/>
                </a:lnTo>
                <a:lnTo>
                  <a:pt x="2601913" y="816569"/>
                </a:lnTo>
                <a:lnTo>
                  <a:pt x="2608263" y="824820"/>
                </a:lnTo>
                <a:lnTo>
                  <a:pt x="2614613" y="833071"/>
                </a:lnTo>
                <a:lnTo>
                  <a:pt x="2620646" y="841956"/>
                </a:lnTo>
                <a:lnTo>
                  <a:pt x="2626043" y="850841"/>
                </a:lnTo>
                <a:lnTo>
                  <a:pt x="2631123" y="860044"/>
                </a:lnTo>
                <a:lnTo>
                  <a:pt x="2635886" y="869564"/>
                </a:lnTo>
                <a:lnTo>
                  <a:pt x="2639696" y="879401"/>
                </a:lnTo>
                <a:lnTo>
                  <a:pt x="2643506" y="889238"/>
                </a:lnTo>
                <a:lnTo>
                  <a:pt x="2646680" y="899076"/>
                </a:lnTo>
                <a:lnTo>
                  <a:pt x="2649220" y="909230"/>
                </a:lnTo>
                <a:lnTo>
                  <a:pt x="2651760" y="919385"/>
                </a:lnTo>
                <a:lnTo>
                  <a:pt x="2653666" y="929857"/>
                </a:lnTo>
                <a:lnTo>
                  <a:pt x="2654936" y="940646"/>
                </a:lnTo>
                <a:lnTo>
                  <a:pt x="2655570" y="950801"/>
                </a:lnTo>
                <a:lnTo>
                  <a:pt x="2655888" y="961273"/>
                </a:lnTo>
                <a:lnTo>
                  <a:pt x="2655888" y="969523"/>
                </a:lnTo>
                <a:lnTo>
                  <a:pt x="2655888" y="1033624"/>
                </a:lnTo>
                <a:lnTo>
                  <a:pt x="2655888" y="1289394"/>
                </a:lnTo>
                <a:lnTo>
                  <a:pt x="2655888" y="2311520"/>
                </a:lnTo>
                <a:lnTo>
                  <a:pt x="2655570" y="2322310"/>
                </a:lnTo>
                <a:lnTo>
                  <a:pt x="2654936" y="2332782"/>
                </a:lnTo>
                <a:lnTo>
                  <a:pt x="2653983" y="2343254"/>
                </a:lnTo>
                <a:lnTo>
                  <a:pt x="2652078" y="2353408"/>
                </a:lnTo>
                <a:lnTo>
                  <a:pt x="2649856" y="2363563"/>
                </a:lnTo>
                <a:lnTo>
                  <a:pt x="2646998" y="2374035"/>
                </a:lnTo>
                <a:lnTo>
                  <a:pt x="2644140" y="2384189"/>
                </a:lnTo>
                <a:lnTo>
                  <a:pt x="2640330" y="2394027"/>
                </a:lnTo>
                <a:lnTo>
                  <a:pt x="2636520" y="2403547"/>
                </a:lnTo>
                <a:lnTo>
                  <a:pt x="2631758" y="2413067"/>
                </a:lnTo>
                <a:lnTo>
                  <a:pt x="2626996" y="2422269"/>
                </a:lnTo>
                <a:lnTo>
                  <a:pt x="2621598" y="2431155"/>
                </a:lnTo>
                <a:lnTo>
                  <a:pt x="2615566" y="2440357"/>
                </a:lnTo>
                <a:lnTo>
                  <a:pt x="2609533" y="2448925"/>
                </a:lnTo>
                <a:lnTo>
                  <a:pt x="2602866" y="2456541"/>
                </a:lnTo>
                <a:lnTo>
                  <a:pt x="2595880" y="2464474"/>
                </a:lnTo>
                <a:lnTo>
                  <a:pt x="2588578" y="2472090"/>
                </a:lnTo>
                <a:lnTo>
                  <a:pt x="2580958" y="2479389"/>
                </a:lnTo>
                <a:lnTo>
                  <a:pt x="2573020" y="2486370"/>
                </a:lnTo>
                <a:lnTo>
                  <a:pt x="2564448" y="2492717"/>
                </a:lnTo>
                <a:lnTo>
                  <a:pt x="2555876" y="2498746"/>
                </a:lnTo>
                <a:lnTo>
                  <a:pt x="2547303" y="2504458"/>
                </a:lnTo>
                <a:lnTo>
                  <a:pt x="2538096" y="2509853"/>
                </a:lnTo>
                <a:lnTo>
                  <a:pt x="2528570" y="2514296"/>
                </a:lnTo>
                <a:lnTo>
                  <a:pt x="2519046" y="2518738"/>
                </a:lnTo>
                <a:lnTo>
                  <a:pt x="2509520" y="2522546"/>
                </a:lnTo>
                <a:lnTo>
                  <a:pt x="2499678" y="2526354"/>
                </a:lnTo>
                <a:lnTo>
                  <a:pt x="2489200" y="2529210"/>
                </a:lnTo>
                <a:lnTo>
                  <a:pt x="2479040" y="2531431"/>
                </a:lnTo>
                <a:lnTo>
                  <a:pt x="2468880" y="2533653"/>
                </a:lnTo>
                <a:lnTo>
                  <a:pt x="2458403" y="2535239"/>
                </a:lnTo>
                <a:lnTo>
                  <a:pt x="2447608" y="2536191"/>
                </a:lnTo>
                <a:lnTo>
                  <a:pt x="2442846" y="2536509"/>
                </a:lnTo>
                <a:lnTo>
                  <a:pt x="2437448" y="2536509"/>
                </a:lnTo>
                <a:lnTo>
                  <a:pt x="2427923" y="2536826"/>
                </a:lnTo>
                <a:lnTo>
                  <a:pt x="2411730" y="2536826"/>
                </a:lnTo>
                <a:lnTo>
                  <a:pt x="2379663" y="2536826"/>
                </a:lnTo>
                <a:lnTo>
                  <a:pt x="2315846" y="2536826"/>
                </a:lnTo>
                <a:lnTo>
                  <a:pt x="2188210" y="2536826"/>
                </a:lnTo>
                <a:lnTo>
                  <a:pt x="1676400" y="2536826"/>
                </a:lnTo>
                <a:lnTo>
                  <a:pt x="653098" y="2536826"/>
                </a:lnTo>
                <a:lnTo>
                  <a:pt x="397510" y="2536826"/>
                </a:lnTo>
                <a:lnTo>
                  <a:pt x="269558" y="2536826"/>
                </a:lnTo>
                <a:lnTo>
                  <a:pt x="237490" y="2536826"/>
                </a:lnTo>
                <a:lnTo>
                  <a:pt x="229553" y="2536826"/>
                </a:lnTo>
                <a:lnTo>
                  <a:pt x="220345" y="2536826"/>
                </a:lnTo>
                <a:lnTo>
                  <a:pt x="209868" y="2536191"/>
                </a:lnTo>
                <a:lnTo>
                  <a:pt x="199708" y="2535239"/>
                </a:lnTo>
                <a:lnTo>
                  <a:pt x="188913" y="2533970"/>
                </a:lnTo>
                <a:lnTo>
                  <a:pt x="178753" y="2531749"/>
                </a:lnTo>
                <a:lnTo>
                  <a:pt x="168593" y="2529528"/>
                </a:lnTo>
                <a:lnTo>
                  <a:pt x="158433" y="2526672"/>
                </a:lnTo>
                <a:lnTo>
                  <a:pt x="148590" y="2523181"/>
                </a:lnTo>
                <a:lnTo>
                  <a:pt x="138430" y="2519373"/>
                </a:lnTo>
                <a:lnTo>
                  <a:pt x="128905" y="2514930"/>
                </a:lnTo>
                <a:lnTo>
                  <a:pt x="119380" y="2510488"/>
                </a:lnTo>
                <a:lnTo>
                  <a:pt x="110173" y="2505093"/>
                </a:lnTo>
                <a:lnTo>
                  <a:pt x="101283" y="2499698"/>
                </a:lnTo>
                <a:lnTo>
                  <a:pt x="92710" y="2493669"/>
                </a:lnTo>
                <a:lnTo>
                  <a:pt x="84455" y="2487322"/>
                </a:lnTo>
                <a:lnTo>
                  <a:pt x="76518" y="2480341"/>
                </a:lnTo>
                <a:lnTo>
                  <a:pt x="68580" y="2473360"/>
                </a:lnTo>
                <a:lnTo>
                  <a:pt x="61278" y="2466061"/>
                </a:lnTo>
                <a:lnTo>
                  <a:pt x="54610" y="2458128"/>
                </a:lnTo>
                <a:lnTo>
                  <a:pt x="47943" y="2450194"/>
                </a:lnTo>
                <a:lnTo>
                  <a:pt x="41593" y="2441627"/>
                </a:lnTo>
                <a:lnTo>
                  <a:pt x="35560" y="2433059"/>
                </a:lnTo>
                <a:lnTo>
                  <a:pt x="30163" y="2424173"/>
                </a:lnTo>
                <a:lnTo>
                  <a:pt x="25083" y="2414971"/>
                </a:lnTo>
                <a:lnTo>
                  <a:pt x="20638" y="2405133"/>
                </a:lnTo>
                <a:lnTo>
                  <a:pt x="16193" y="2395613"/>
                </a:lnTo>
                <a:lnTo>
                  <a:pt x="12700" y="2385776"/>
                </a:lnTo>
                <a:lnTo>
                  <a:pt x="9525" y="2375621"/>
                </a:lnTo>
                <a:lnTo>
                  <a:pt x="6668" y="2365467"/>
                </a:lnTo>
                <a:lnTo>
                  <a:pt x="4445" y="2354995"/>
                </a:lnTo>
                <a:lnTo>
                  <a:pt x="2540" y="2344840"/>
                </a:lnTo>
                <a:lnTo>
                  <a:pt x="1270" y="2334368"/>
                </a:lnTo>
                <a:lnTo>
                  <a:pt x="635" y="2323896"/>
                </a:lnTo>
                <a:lnTo>
                  <a:pt x="318" y="2313742"/>
                </a:lnTo>
                <a:lnTo>
                  <a:pt x="0" y="2305174"/>
                </a:lnTo>
                <a:lnTo>
                  <a:pt x="0" y="2241073"/>
                </a:lnTo>
                <a:lnTo>
                  <a:pt x="0" y="1985620"/>
                </a:lnTo>
                <a:lnTo>
                  <a:pt x="0" y="962859"/>
                </a:lnTo>
                <a:lnTo>
                  <a:pt x="318" y="952387"/>
                </a:lnTo>
                <a:lnTo>
                  <a:pt x="953" y="942233"/>
                </a:lnTo>
                <a:lnTo>
                  <a:pt x="2223" y="931761"/>
                </a:lnTo>
                <a:lnTo>
                  <a:pt x="4128" y="921289"/>
                </a:lnTo>
                <a:lnTo>
                  <a:pt x="6350" y="910817"/>
                </a:lnTo>
                <a:lnTo>
                  <a:pt x="8890" y="900980"/>
                </a:lnTo>
                <a:lnTo>
                  <a:pt x="12383" y="890825"/>
                </a:lnTo>
                <a:lnTo>
                  <a:pt x="15875" y="880988"/>
                </a:lnTo>
                <a:lnTo>
                  <a:pt x="19685" y="871468"/>
                </a:lnTo>
                <a:lnTo>
                  <a:pt x="24448" y="861630"/>
                </a:lnTo>
                <a:lnTo>
                  <a:pt x="29528" y="852428"/>
                </a:lnTo>
                <a:lnTo>
                  <a:pt x="34608" y="843225"/>
                </a:lnTo>
                <a:lnTo>
                  <a:pt x="40323" y="834657"/>
                </a:lnTo>
                <a:lnTo>
                  <a:pt x="46673" y="826089"/>
                </a:lnTo>
                <a:lnTo>
                  <a:pt x="53023" y="817839"/>
                </a:lnTo>
                <a:lnTo>
                  <a:pt x="60008" y="809905"/>
                </a:lnTo>
                <a:lnTo>
                  <a:pt x="67310" y="802607"/>
                </a:lnTo>
                <a:lnTo>
                  <a:pt x="75248" y="795625"/>
                </a:lnTo>
                <a:lnTo>
                  <a:pt x="83185" y="788644"/>
                </a:lnTo>
                <a:lnTo>
                  <a:pt x="91440" y="782297"/>
                </a:lnTo>
                <a:lnTo>
                  <a:pt x="100013" y="775951"/>
                </a:lnTo>
                <a:lnTo>
                  <a:pt x="108903" y="770556"/>
                </a:lnTo>
                <a:lnTo>
                  <a:pt x="118110" y="765161"/>
                </a:lnTo>
                <a:lnTo>
                  <a:pt x="127318" y="760719"/>
                </a:lnTo>
                <a:lnTo>
                  <a:pt x="136843" y="755959"/>
                </a:lnTo>
                <a:lnTo>
                  <a:pt x="146685" y="752468"/>
                </a:lnTo>
                <a:lnTo>
                  <a:pt x="156845" y="748660"/>
                </a:lnTo>
                <a:lnTo>
                  <a:pt x="166688" y="745804"/>
                </a:lnTo>
                <a:lnTo>
                  <a:pt x="176848" y="743266"/>
                </a:lnTo>
                <a:lnTo>
                  <a:pt x="187325" y="741044"/>
                </a:lnTo>
                <a:lnTo>
                  <a:pt x="197485" y="739775"/>
                </a:lnTo>
                <a:lnTo>
                  <a:pt x="208280" y="738823"/>
                </a:lnTo>
                <a:lnTo>
                  <a:pt x="213360" y="738506"/>
                </a:lnTo>
                <a:lnTo>
                  <a:pt x="218758" y="738188"/>
                </a:lnTo>
                <a:close/>
                <a:moveTo>
                  <a:pt x="824548" y="347663"/>
                </a:moveTo>
                <a:lnTo>
                  <a:pt x="834390" y="347663"/>
                </a:lnTo>
                <a:lnTo>
                  <a:pt x="850265" y="347663"/>
                </a:lnTo>
                <a:lnTo>
                  <a:pt x="882333" y="347663"/>
                </a:lnTo>
                <a:lnTo>
                  <a:pt x="946468" y="347663"/>
                </a:lnTo>
                <a:lnTo>
                  <a:pt x="1074103" y="347663"/>
                </a:lnTo>
                <a:lnTo>
                  <a:pt x="1585595" y="347663"/>
                </a:lnTo>
                <a:lnTo>
                  <a:pt x="2608898" y="347663"/>
                </a:lnTo>
                <a:lnTo>
                  <a:pt x="2864803" y="347663"/>
                </a:lnTo>
                <a:lnTo>
                  <a:pt x="2992756" y="347663"/>
                </a:lnTo>
                <a:lnTo>
                  <a:pt x="3024506" y="347663"/>
                </a:lnTo>
                <a:lnTo>
                  <a:pt x="3032443" y="347663"/>
                </a:lnTo>
                <a:lnTo>
                  <a:pt x="3041968" y="347663"/>
                </a:lnTo>
                <a:lnTo>
                  <a:pt x="3052446" y="347980"/>
                </a:lnTo>
                <a:lnTo>
                  <a:pt x="3062606" y="348932"/>
                </a:lnTo>
                <a:lnTo>
                  <a:pt x="3073083" y="350519"/>
                </a:lnTo>
                <a:lnTo>
                  <a:pt x="3083243" y="352423"/>
                </a:lnTo>
                <a:lnTo>
                  <a:pt x="3093720" y="354961"/>
                </a:lnTo>
                <a:lnTo>
                  <a:pt x="3103880" y="357817"/>
                </a:lnTo>
                <a:lnTo>
                  <a:pt x="3113723" y="360991"/>
                </a:lnTo>
                <a:lnTo>
                  <a:pt x="3123566" y="364799"/>
                </a:lnTo>
                <a:lnTo>
                  <a:pt x="3133090" y="368924"/>
                </a:lnTo>
                <a:lnTo>
                  <a:pt x="3142616" y="374001"/>
                </a:lnTo>
                <a:lnTo>
                  <a:pt x="3152140" y="379396"/>
                </a:lnTo>
                <a:lnTo>
                  <a:pt x="3161030" y="384473"/>
                </a:lnTo>
                <a:lnTo>
                  <a:pt x="3169603" y="390820"/>
                </a:lnTo>
                <a:lnTo>
                  <a:pt x="3177858" y="397167"/>
                </a:lnTo>
                <a:lnTo>
                  <a:pt x="3185796" y="403513"/>
                </a:lnTo>
                <a:lnTo>
                  <a:pt x="3193416" y="410812"/>
                </a:lnTo>
                <a:lnTo>
                  <a:pt x="3200718" y="418428"/>
                </a:lnTo>
                <a:lnTo>
                  <a:pt x="3207703" y="426044"/>
                </a:lnTo>
                <a:lnTo>
                  <a:pt x="3214688" y="434294"/>
                </a:lnTo>
                <a:lnTo>
                  <a:pt x="3221038" y="442862"/>
                </a:lnTo>
                <a:lnTo>
                  <a:pt x="3226436" y="451430"/>
                </a:lnTo>
                <a:lnTo>
                  <a:pt x="3232150" y="460316"/>
                </a:lnTo>
                <a:lnTo>
                  <a:pt x="3237230" y="469518"/>
                </a:lnTo>
                <a:lnTo>
                  <a:pt x="3241676" y="479038"/>
                </a:lnTo>
                <a:lnTo>
                  <a:pt x="3246120" y="488558"/>
                </a:lnTo>
                <a:lnTo>
                  <a:pt x="3249613" y="498713"/>
                </a:lnTo>
                <a:lnTo>
                  <a:pt x="3252470" y="508867"/>
                </a:lnTo>
                <a:lnTo>
                  <a:pt x="3255646" y="518705"/>
                </a:lnTo>
                <a:lnTo>
                  <a:pt x="3257868" y="529177"/>
                </a:lnTo>
                <a:lnTo>
                  <a:pt x="3259456" y="539331"/>
                </a:lnTo>
                <a:lnTo>
                  <a:pt x="3260726" y="550121"/>
                </a:lnTo>
                <a:lnTo>
                  <a:pt x="3261996" y="560275"/>
                </a:lnTo>
                <a:lnTo>
                  <a:pt x="3262313" y="570747"/>
                </a:lnTo>
                <a:lnTo>
                  <a:pt x="3262313" y="579315"/>
                </a:lnTo>
                <a:lnTo>
                  <a:pt x="3262313" y="643099"/>
                </a:lnTo>
                <a:lnTo>
                  <a:pt x="3262313" y="898869"/>
                </a:lnTo>
                <a:lnTo>
                  <a:pt x="3262313" y="1921313"/>
                </a:lnTo>
                <a:lnTo>
                  <a:pt x="3261996" y="1931785"/>
                </a:lnTo>
                <a:lnTo>
                  <a:pt x="3261043" y="1942257"/>
                </a:lnTo>
                <a:lnTo>
                  <a:pt x="3259773" y="1952729"/>
                </a:lnTo>
                <a:lnTo>
                  <a:pt x="3258186" y="1962883"/>
                </a:lnTo>
                <a:lnTo>
                  <a:pt x="3255963" y="1973038"/>
                </a:lnTo>
                <a:lnTo>
                  <a:pt x="3253423" y="1983510"/>
                </a:lnTo>
                <a:lnTo>
                  <a:pt x="3249930" y="1993664"/>
                </a:lnTo>
                <a:lnTo>
                  <a:pt x="3246438" y="2003502"/>
                </a:lnTo>
                <a:lnTo>
                  <a:pt x="3242310" y="2013022"/>
                </a:lnTo>
                <a:lnTo>
                  <a:pt x="3237866" y="2022542"/>
                </a:lnTo>
                <a:lnTo>
                  <a:pt x="3232786" y="2031744"/>
                </a:lnTo>
                <a:lnTo>
                  <a:pt x="3227388" y="2040947"/>
                </a:lnTo>
                <a:lnTo>
                  <a:pt x="3221990" y="2049515"/>
                </a:lnTo>
                <a:lnTo>
                  <a:pt x="3215640" y="2058400"/>
                </a:lnTo>
                <a:lnTo>
                  <a:pt x="3208973" y="2066333"/>
                </a:lnTo>
                <a:lnTo>
                  <a:pt x="3201988" y="2073949"/>
                </a:lnTo>
                <a:lnTo>
                  <a:pt x="3195003" y="2081565"/>
                </a:lnTo>
                <a:lnTo>
                  <a:pt x="3187066" y="2088864"/>
                </a:lnTo>
                <a:lnTo>
                  <a:pt x="3179128" y="2095845"/>
                </a:lnTo>
                <a:lnTo>
                  <a:pt x="3170873" y="2102192"/>
                </a:lnTo>
                <a:lnTo>
                  <a:pt x="3162300" y="2108221"/>
                </a:lnTo>
                <a:lnTo>
                  <a:pt x="3153410" y="2113933"/>
                </a:lnTo>
                <a:lnTo>
                  <a:pt x="3144203" y="2119328"/>
                </a:lnTo>
                <a:lnTo>
                  <a:pt x="3134996" y="2123771"/>
                </a:lnTo>
                <a:lnTo>
                  <a:pt x="3125153" y="2128213"/>
                </a:lnTo>
                <a:lnTo>
                  <a:pt x="3115310" y="2132021"/>
                </a:lnTo>
                <a:lnTo>
                  <a:pt x="3105468" y="2135829"/>
                </a:lnTo>
                <a:lnTo>
                  <a:pt x="3095626" y="2138685"/>
                </a:lnTo>
                <a:lnTo>
                  <a:pt x="3085466" y="2140906"/>
                </a:lnTo>
                <a:lnTo>
                  <a:pt x="3074670" y="2142810"/>
                </a:lnTo>
                <a:lnTo>
                  <a:pt x="3064510" y="2144714"/>
                </a:lnTo>
                <a:lnTo>
                  <a:pt x="3054033" y="2145666"/>
                </a:lnTo>
                <a:lnTo>
                  <a:pt x="3048636" y="2145984"/>
                </a:lnTo>
                <a:lnTo>
                  <a:pt x="3043556" y="2146301"/>
                </a:lnTo>
                <a:lnTo>
                  <a:pt x="3034030" y="2146301"/>
                </a:lnTo>
                <a:lnTo>
                  <a:pt x="3018156" y="2146301"/>
                </a:lnTo>
                <a:lnTo>
                  <a:pt x="2986088" y="2146301"/>
                </a:lnTo>
                <a:lnTo>
                  <a:pt x="2921953" y="2146301"/>
                </a:lnTo>
                <a:lnTo>
                  <a:pt x="2794000" y="2146301"/>
                </a:lnTo>
                <a:lnTo>
                  <a:pt x="2751138" y="2146301"/>
                </a:lnTo>
                <a:lnTo>
                  <a:pt x="2751138" y="2038408"/>
                </a:lnTo>
                <a:lnTo>
                  <a:pt x="2794000" y="2038408"/>
                </a:lnTo>
                <a:lnTo>
                  <a:pt x="2921953" y="2038408"/>
                </a:lnTo>
                <a:lnTo>
                  <a:pt x="2986088" y="2038408"/>
                </a:lnTo>
                <a:lnTo>
                  <a:pt x="3018156" y="2038408"/>
                </a:lnTo>
                <a:lnTo>
                  <a:pt x="3034030" y="2038408"/>
                </a:lnTo>
                <a:lnTo>
                  <a:pt x="3040380" y="2038091"/>
                </a:lnTo>
                <a:lnTo>
                  <a:pt x="3045778" y="2038091"/>
                </a:lnTo>
                <a:lnTo>
                  <a:pt x="3051493" y="2037456"/>
                </a:lnTo>
                <a:lnTo>
                  <a:pt x="3056573" y="2036822"/>
                </a:lnTo>
                <a:lnTo>
                  <a:pt x="3061970" y="2035870"/>
                </a:lnTo>
                <a:lnTo>
                  <a:pt x="3067686" y="2034600"/>
                </a:lnTo>
                <a:lnTo>
                  <a:pt x="3072448" y="2033014"/>
                </a:lnTo>
                <a:lnTo>
                  <a:pt x="3077846" y="2031110"/>
                </a:lnTo>
                <a:lnTo>
                  <a:pt x="3082608" y="2028888"/>
                </a:lnTo>
                <a:lnTo>
                  <a:pt x="3088006" y="2026984"/>
                </a:lnTo>
                <a:lnTo>
                  <a:pt x="3092768" y="2024446"/>
                </a:lnTo>
                <a:lnTo>
                  <a:pt x="3097530" y="2021590"/>
                </a:lnTo>
                <a:lnTo>
                  <a:pt x="3102293" y="2018734"/>
                </a:lnTo>
                <a:lnTo>
                  <a:pt x="3106420" y="2015243"/>
                </a:lnTo>
                <a:lnTo>
                  <a:pt x="3110866" y="2012070"/>
                </a:lnTo>
                <a:lnTo>
                  <a:pt x="3114993" y="2008579"/>
                </a:lnTo>
                <a:lnTo>
                  <a:pt x="3119120" y="2004771"/>
                </a:lnTo>
                <a:lnTo>
                  <a:pt x="3122930" y="2000963"/>
                </a:lnTo>
                <a:lnTo>
                  <a:pt x="3126740" y="1996520"/>
                </a:lnTo>
                <a:lnTo>
                  <a:pt x="3129916" y="1992395"/>
                </a:lnTo>
                <a:lnTo>
                  <a:pt x="3133090" y="1987952"/>
                </a:lnTo>
                <a:lnTo>
                  <a:pt x="3136266" y="1983510"/>
                </a:lnTo>
                <a:lnTo>
                  <a:pt x="3138806" y="1978750"/>
                </a:lnTo>
                <a:lnTo>
                  <a:pt x="3141346" y="1973990"/>
                </a:lnTo>
                <a:lnTo>
                  <a:pt x="3143886" y="1968913"/>
                </a:lnTo>
                <a:lnTo>
                  <a:pt x="3146108" y="1963835"/>
                </a:lnTo>
                <a:lnTo>
                  <a:pt x="3147696" y="1959075"/>
                </a:lnTo>
                <a:lnTo>
                  <a:pt x="3149283" y="1953681"/>
                </a:lnTo>
                <a:lnTo>
                  <a:pt x="3150870" y="1948603"/>
                </a:lnTo>
                <a:lnTo>
                  <a:pt x="3152140" y="1943209"/>
                </a:lnTo>
                <a:lnTo>
                  <a:pt x="3153093" y="1937497"/>
                </a:lnTo>
                <a:lnTo>
                  <a:pt x="3153728" y="1932419"/>
                </a:lnTo>
                <a:lnTo>
                  <a:pt x="3154046" y="1926707"/>
                </a:lnTo>
                <a:lnTo>
                  <a:pt x="3154046" y="1921313"/>
                </a:lnTo>
                <a:lnTo>
                  <a:pt x="3154046" y="898869"/>
                </a:lnTo>
                <a:lnTo>
                  <a:pt x="3154046" y="643099"/>
                </a:lnTo>
                <a:lnTo>
                  <a:pt x="3154046" y="579315"/>
                </a:lnTo>
                <a:lnTo>
                  <a:pt x="3154046" y="571699"/>
                </a:lnTo>
                <a:lnTo>
                  <a:pt x="3154046" y="566305"/>
                </a:lnTo>
                <a:lnTo>
                  <a:pt x="3153410" y="560593"/>
                </a:lnTo>
                <a:lnTo>
                  <a:pt x="3152776" y="555198"/>
                </a:lnTo>
                <a:lnTo>
                  <a:pt x="3152140" y="550121"/>
                </a:lnTo>
                <a:lnTo>
                  <a:pt x="3150553" y="544409"/>
                </a:lnTo>
                <a:lnTo>
                  <a:pt x="3149283" y="539014"/>
                </a:lnTo>
                <a:lnTo>
                  <a:pt x="3147696" y="534254"/>
                </a:lnTo>
                <a:lnTo>
                  <a:pt x="3145790" y="528859"/>
                </a:lnTo>
                <a:lnTo>
                  <a:pt x="3143568" y="524099"/>
                </a:lnTo>
                <a:lnTo>
                  <a:pt x="3141028" y="519022"/>
                </a:lnTo>
                <a:lnTo>
                  <a:pt x="3138488" y="514579"/>
                </a:lnTo>
                <a:lnTo>
                  <a:pt x="3135948" y="509502"/>
                </a:lnTo>
                <a:lnTo>
                  <a:pt x="3132456" y="505059"/>
                </a:lnTo>
                <a:lnTo>
                  <a:pt x="3129280" y="500617"/>
                </a:lnTo>
                <a:lnTo>
                  <a:pt x="3125788" y="496174"/>
                </a:lnTo>
                <a:lnTo>
                  <a:pt x="3122296" y="492366"/>
                </a:lnTo>
                <a:lnTo>
                  <a:pt x="3118486" y="488241"/>
                </a:lnTo>
                <a:lnTo>
                  <a:pt x="3114358" y="484750"/>
                </a:lnTo>
                <a:lnTo>
                  <a:pt x="3110230" y="481260"/>
                </a:lnTo>
                <a:lnTo>
                  <a:pt x="3105786" y="477769"/>
                </a:lnTo>
                <a:lnTo>
                  <a:pt x="3101340" y="474913"/>
                </a:lnTo>
                <a:lnTo>
                  <a:pt x="3096578" y="472057"/>
                </a:lnTo>
                <a:lnTo>
                  <a:pt x="3091816" y="469201"/>
                </a:lnTo>
                <a:lnTo>
                  <a:pt x="3087053" y="466662"/>
                </a:lnTo>
                <a:lnTo>
                  <a:pt x="3081973" y="464441"/>
                </a:lnTo>
                <a:lnTo>
                  <a:pt x="3077210" y="462220"/>
                </a:lnTo>
                <a:lnTo>
                  <a:pt x="3071813" y="460633"/>
                </a:lnTo>
                <a:lnTo>
                  <a:pt x="3066416" y="459364"/>
                </a:lnTo>
                <a:lnTo>
                  <a:pt x="3061336" y="458094"/>
                </a:lnTo>
                <a:lnTo>
                  <a:pt x="3055938" y="457142"/>
                </a:lnTo>
                <a:lnTo>
                  <a:pt x="3050540" y="456508"/>
                </a:lnTo>
                <a:lnTo>
                  <a:pt x="3045143" y="455873"/>
                </a:lnTo>
                <a:lnTo>
                  <a:pt x="3039428" y="455556"/>
                </a:lnTo>
                <a:lnTo>
                  <a:pt x="3032443" y="455556"/>
                </a:lnTo>
                <a:lnTo>
                  <a:pt x="3024506" y="455556"/>
                </a:lnTo>
                <a:lnTo>
                  <a:pt x="2992756" y="455556"/>
                </a:lnTo>
                <a:lnTo>
                  <a:pt x="2864803" y="455556"/>
                </a:lnTo>
                <a:lnTo>
                  <a:pt x="2608898" y="455556"/>
                </a:lnTo>
                <a:lnTo>
                  <a:pt x="1585595" y="455556"/>
                </a:lnTo>
                <a:lnTo>
                  <a:pt x="1074103" y="455556"/>
                </a:lnTo>
                <a:lnTo>
                  <a:pt x="946468" y="455556"/>
                </a:lnTo>
                <a:lnTo>
                  <a:pt x="882333" y="455556"/>
                </a:lnTo>
                <a:lnTo>
                  <a:pt x="850265" y="455556"/>
                </a:lnTo>
                <a:lnTo>
                  <a:pt x="834390" y="455556"/>
                </a:lnTo>
                <a:lnTo>
                  <a:pt x="828040" y="455873"/>
                </a:lnTo>
                <a:lnTo>
                  <a:pt x="822325" y="455873"/>
                </a:lnTo>
                <a:lnTo>
                  <a:pt x="817245" y="456508"/>
                </a:lnTo>
                <a:lnTo>
                  <a:pt x="811530" y="457142"/>
                </a:lnTo>
                <a:lnTo>
                  <a:pt x="806133" y="458094"/>
                </a:lnTo>
                <a:lnTo>
                  <a:pt x="801053" y="459364"/>
                </a:lnTo>
                <a:lnTo>
                  <a:pt x="795655" y="460950"/>
                </a:lnTo>
                <a:lnTo>
                  <a:pt x="790258" y="462537"/>
                </a:lnTo>
                <a:lnTo>
                  <a:pt x="785495" y="465076"/>
                </a:lnTo>
                <a:lnTo>
                  <a:pt x="780415" y="466980"/>
                </a:lnTo>
                <a:lnTo>
                  <a:pt x="775653" y="469518"/>
                </a:lnTo>
                <a:lnTo>
                  <a:pt x="770890" y="472374"/>
                </a:lnTo>
                <a:lnTo>
                  <a:pt x="766445" y="475230"/>
                </a:lnTo>
                <a:lnTo>
                  <a:pt x="761683" y="478404"/>
                </a:lnTo>
                <a:lnTo>
                  <a:pt x="757238" y="481894"/>
                </a:lnTo>
                <a:lnTo>
                  <a:pt x="753428" y="485385"/>
                </a:lnTo>
                <a:lnTo>
                  <a:pt x="749618" y="489193"/>
                </a:lnTo>
                <a:lnTo>
                  <a:pt x="745490" y="493001"/>
                </a:lnTo>
                <a:lnTo>
                  <a:pt x="741998" y="497443"/>
                </a:lnTo>
                <a:lnTo>
                  <a:pt x="738505" y="501251"/>
                </a:lnTo>
                <a:lnTo>
                  <a:pt x="735330" y="506011"/>
                </a:lnTo>
                <a:lnTo>
                  <a:pt x="732473" y="510454"/>
                </a:lnTo>
                <a:lnTo>
                  <a:pt x="729298" y="515214"/>
                </a:lnTo>
                <a:lnTo>
                  <a:pt x="726758" y="519974"/>
                </a:lnTo>
                <a:lnTo>
                  <a:pt x="724535" y="524734"/>
                </a:lnTo>
                <a:lnTo>
                  <a:pt x="722313" y="529811"/>
                </a:lnTo>
                <a:lnTo>
                  <a:pt x="720408" y="534889"/>
                </a:lnTo>
                <a:lnTo>
                  <a:pt x="718820" y="540283"/>
                </a:lnTo>
                <a:lnTo>
                  <a:pt x="717550" y="545361"/>
                </a:lnTo>
                <a:lnTo>
                  <a:pt x="716598" y="550755"/>
                </a:lnTo>
                <a:lnTo>
                  <a:pt x="715645" y="556150"/>
                </a:lnTo>
                <a:lnTo>
                  <a:pt x="714693" y="561545"/>
                </a:lnTo>
                <a:lnTo>
                  <a:pt x="714375" y="567257"/>
                </a:lnTo>
                <a:lnTo>
                  <a:pt x="714058" y="572334"/>
                </a:lnTo>
                <a:lnTo>
                  <a:pt x="714058" y="637387"/>
                </a:lnTo>
                <a:lnTo>
                  <a:pt x="606425" y="637387"/>
                </a:lnTo>
                <a:lnTo>
                  <a:pt x="606425" y="572334"/>
                </a:lnTo>
                <a:lnTo>
                  <a:pt x="606743" y="562179"/>
                </a:lnTo>
                <a:lnTo>
                  <a:pt x="607378" y="551707"/>
                </a:lnTo>
                <a:lnTo>
                  <a:pt x="608648" y="541235"/>
                </a:lnTo>
                <a:lnTo>
                  <a:pt x="610235" y="530763"/>
                </a:lnTo>
                <a:lnTo>
                  <a:pt x="612458" y="520609"/>
                </a:lnTo>
                <a:lnTo>
                  <a:pt x="615315" y="510454"/>
                </a:lnTo>
                <a:lnTo>
                  <a:pt x="618173" y="500299"/>
                </a:lnTo>
                <a:lnTo>
                  <a:pt x="621665" y="490462"/>
                </a:lnTo>
                <a:lnTo>
                  <a:pt x="626110" y="480942"/>
                </a:lnTo>
                <a:lnTo>
                  <a:pt x="630238" y="471105"/>
                </a:lnTo>
                <a:lnTo>
                  <a:pt x="635318" y="461902"/>
                </a:lnTo>
                <a:lnTo>
                  <a:pt x="641033" y="452700"/>
                </a:lnTo>
                <a:lnTo>
                  <a:pt x="646430" y="444132"/>
                </a:lnTo>
                <a:lnTo>
                  <a:pt x="652780" y="435564"/>
                </a:lnTo>
                <a:lnTo>
                  <a:pt x="659448" y="427313"/>
                </a:lnTo>
                <a:lnTo>
                  <a:pt x="666433" y="419697"/>
                </a:lnTo>
                <a:lnTo>
                  <a:pt x="673735" y="412081"/>
                </a:lnTo>
                <a:lnTo>
                  <a:pt x="681038" y="405100"/>
                </a:lnTo>
                <a:lnTo>
                  <a:pt x="688975" y="398119"/>
                </a:lnTo>
                <a:lnTo>
                  <a:pt x="697548" y="391772"/>
                </a:lnTo>
                <a:lnTo>
                  <a:pt x="706120" y="385425"/>
                </a:lnTo>
                <a:lnTo>
                  <a:pt x="715328" y="380031"/>
                </a:lnTo>
                <a:lnTo>
                  <a:pt x="724218" y="374636"/>
                </a:lnTo>
                <a:lnTo>
                  <a:pt x="733743" y="370193"/>
                </a:lnTo>
                <a:lnTo>
                  <a:pt x="743268" y="365751"/>
                </a:lnTo>
                <a:lnTo>
                  <a:pt x="752793" y="361943"/>
                </a:lnTo>
                <a:lnTo>
                  <a:pt x="762635" y="358135"/>
                </a:lnTo>
                <a:lnTo>
                  <a:pt x="772795" y="355279"/>
                </a:lnTo>
                <a:lnTo>
                  <a:pt x="783273" y="352740"/>
                </a:lnTo>
                <a:lnTo>
                  <a:pt x="793433" y="350836"/>
                </a:lnTo>
                <a:lnTo>
                  <a:pt x="803910" y="349249"/>
                </a:lnTo>
                <a:lnTo>
                  <a:pt x="814388" y="348297"/>
                </a:lnTo>
                <a:lnTo>
                  <a:pt x="819785" y="347980"/>
                </a:lnTo>
                <a:lnTo>
                  <a:pt x="824548" y="347663"/>
                </a:lnTo>
                <a:close/>
                <a:moveTo>
                  <a:pt x="1425258" y="0"/>
                </a:moveTo>
                <a:lnTo>
                  <a:pt x="1440815" y="0"/>
                </a:lnTo>
                <a:lnTo>
                  <a:pt x="1472883" y="0"/>
                </a:lnTo>
                <a:lnTo>
                  <a:pt x="1537018" y="0"/>
                </a:lnTo>
                <a:lnTo>
                  <a:pt x="1664970" y="0"/>
                </a:lnTo>
                <a:lnTo>
                  <a:pt x="2176145" y="0"/>
                </a:lnTo>
                <a:lnTo>
                  <a:pt x="3199448" y="0"/>
                </a:lnTo>
                <a:lnTo>
                  <a:pt x="3455670" y="0"/>
                </a:lnTo>
                <a:lnTo>
                  <a:pt x="3583306" y="0"/>
                </a:lnTo>
                <a:lnTo>
                  <a:pt x="3615056" y="0"/>
                </a:lnTo>
                <a:lnTo>
                  <a:pt x="3623310" y="0"/>
                </a:lnTo>
                <a:lnTo>
                  <a:pt x="3632200" y="0"/>
                </a:lnTo>
                <a:lnTo>
                  <a:pt x="3642996" y="634"/>
                </a:lnTo>
                <a:lnTo>
                  <a:pt x="3653473" y="1586"/>
                </a:lnTo>
                <a:lnTo>
                  <a:pt x="3663633" y="2856"/>
                </a:lnTo>
                <a:lnTo>
                  <a:pt x="3674110" y="4760"/>
                </a:lnTo>
                <a:lnTo>
                  <a:pt x="3684588" y="7298"/>
                </a:lnTo>
                <a:lnTo>
                  <a:pt x="3694430" y="10154"/>
                </a:lnTo>
                <a:lnTo>
                  <a:pt x="3704590" y="13328"/>
                </a:lnTo>
                <a:lnTo>
                  <a:pt x="3714116" y="17453"/>
                </a:lnTo>
                <a:lnTo>
                  <a:pt x="3723958" y="21578"/>
                </a:lnTo>
                <a:lnTo>
                  <a:pt x="3733166" y="26338"/>
                </a:lnTo>
                <a:lnTo>
                  <a:pt x="3742690" y="31733"/>
                </a:lnTo>
                <a:lnTo>
                  <a:pt x="3751580" y="37128"/>
                </a:lnTo>
                <a:lnTo>
                  <a:pt x="3760153" y="43157"/>
                </a:lnTo>
                <a:lnTo>
                  <a:pt x="3768408" y="49504"/>
                </a:lnTo>
                <a:lnTo>
                  <a:pt x="3776663" y="56485"/>
                </a:lnTo>
                <a:lnTo>
                  <a:pt x="3783966" y="63149"/>
                </a:lnTo>
                <a:lnTo>
                  <a:pt x="3791268" y="70765"/>
                </a:lnTo>
                <a:lnTo>
                  <a:pt x="3798570" y="78698"/>
                </a:lnTo>
                <a:lnTo>
                  <a:pt x="3805238" y="86631"/>
                </a:lnTo>
                <a:lnTo>
                  <a:pt x="3811588" y="95199"/>
                </a:lnTo>
                <a:lnTo>
                  <a:pt x="3817303" y="103767"/>
                </a:lnTo>
                <a:lnTo>
                  <a:pt x="3822700" y="112653"/>
                </a:lnTo>
                <a:lnTo>
                  <a:pt x="3827780" y="121855"/>
                </a:lnTo>
                <a:lnTo>
                  <a:pt x="3832226" y="131375"/>
                </a:lnTo>
                <a:lnTo>
                  <a:pt x="3836670" y="140895"/>
                </a:lnTo>
                <a:lnTo>
                  <a:pt x="3840163" y="151050"/>
                </a:lnTo>
                <a:lnTo>
                  <a:pt x="3843338" y="161204"/>
                </a:lnTo>
                <a:lnTo>
                  <a:pt x="3846196" y="171359"/>
                </a:lnTo>
                <a:lnTo>
                  <a:pt x="3848418" y="181514"/>
                </a:lnTo>
                <a:lnTo>
                  <a:pt x="3850006" y="191668"/>
                </a:lnTo>
                <a:lnTo>
                  <a:pt x="3851276" y="202458"/>
                </a:lnTo>
                <a:lnTo>
                  <a:pt x="3852228" y="212930"/>
                </a:lnTo>
                <a:lnTo>
                  <a:pt x="3852863" y="223084"/>
                </a:lnTo>
                <a:lnTo>
                  <a:pt x="3852863" y="231652"/>
                </a:lnTo>
                <a:lnTo>
                  <a:pt x="3852863" y="295753"/>
                </a:lnTo>
                <a:lnTo>
                  <a:pt x="3852863" y="551206"/>
                </a:lnTo>
                <a:lnTo>
                  <a:pt x="3852863" y="1573650"/>
                </a:lnTo>
                <a:lnTo>
                  <a:pt x="3852228" y="1584439"/>
                </a:lnTo>
                <a:lnTo>
                  <a:pt x="3851593" y="1594594"/>
                </a:lnTo>
                <a:lnTo>
                  <a:pt x="3850323" y="1605066"/>
                </a:lnTo>
                <a:lnTo>
                  <a:pt x="3848736" y="1615220"/>
                </a:lnTo>
                <a:lnTo>
                  <a:pt x="3846513" y="1626010"/>
                </a:lnTo>
                <a:lnTo>
                  <a:pt x="3843656" y="1635847"/>
                </a:lnTo>
                <a:lnTo>
                  <a:pt x="3840798" y="1646001"/>
                </a:lnTo>
                <a:lnTo>
                  <a:pt x="3837306" y="1655839"/>
                </a:lnTo>
                <a:lnTo>
                  <a:pt x="3832860" y="1665359"/>
                </a:lnTo>
                <a:lnTo>
                  <a:pt x="3828733" y="1674879"/>
                </a:lnTo>
                <a:lnTo>
                  <a:pt x="3823653" y="1684081"/>
                </a:lnTo>
                <a:lnTo>
                  <a:pt x="3817938" y="1693284"/>
                </a:lnTo>
                <a:lnTo>
                  <a:pt x="3812540" y="1702169"/>
                </a:lnTo>
                <a:lnTo>
                  <a:pt x="3806190" y="1710737"/>
                </a:lnTo>
                <a:lnTo>
                  <a:pt x="3799523" y="1718670"/>
                </a:lnTo>
                <a:lnTo>
                  <a:pt x="3792538" y="1726604"/>
                </a:lnTo>
                <a:lnTo>
                  <a:pt x="3785553" y="1734220"/>
                </a:lnTo>
                <a:lnTo>
                  <a:pt x="3777933" y="1741201"/>
                </a:lnTo>
                <a:lnTo>
                  <a:pt x="3769678" y="1748182"/>
                </a:lnTo>
                <a:lnTo>
                  <a:pt x="3761423" y="1754846"/>
                </a:lnTo>
                <a:lnTo>
                  <a:pt x="3752850" y="1760558"/>
                </a:lnTo>
                <a:lnTo>
                  <a:pt x="3743960" y="1766270"/>
                </a:lnTo>
                <a:lnTo>
                  <a:pt x="3735070" y="1771665"/>
                </a:lnTo>
                <a:lnTo>
                  <a:pt x="3725228" y="1776108"/>
                </a:lnTo>
                <a:lnTo>
                  <a:pt x="3715703" y="1780868"/>
                </a:lnTo>
                <a:lnTo>
                  <a:pt x="3706178" y="1784358"/>
                </a:lnTo>
                <a:lnTo>
                  <a:pt x="3696018" y="1788166"/>
                </a:lnTo>
                <a:lnTo>
                  <a:pt x="3686176" y="1791022"/>
                </a:lnTo>
                <a:lnTo>
                  <a:pt x="3676016" y="1793561"/>
                </a:lnTo>
                <a:lnTo>
                  <a:pt x="3665538" y="1795782"/>
                </a:lnTo>
                <a:lnTo>
                  <a:pt x="3655060" y="1797051"/>
                </a:lnTo>
                <a:lnTo>
                  <a:pt x="3644583" y="1798003"/>
                </a:lnTo>
                <a:lnTo>
                  <a:pt x="3639186" y="1798321"/>
                </a:lnTo>
                <a:lnTo>
                  <a:pt x="3634106" y="1798638"/>
                </a:lnTo>
                <a:lnTo>
                  <a:pt x="3624898" y="1798638"/>
                </a:lnTo>
                <a:lnTo>
                  <a:pt x="3608706" y="1798638"/>
                </a:lnTo>
                <a:lnTo>
                  <a:pt x="3576638" y="1798638"/>
                </a:lnTo>
                <a:lnTo>
                  <a:pt x="3512503" y="1798638"/>
                </a:lnTo>
                <a:lnTo>
                  <a:pt x="3384868" y="1798638"/>
                </a:lnTo>
                <a:lnTo>
                  <a:pt x="3342006" y="1798638"/>
                </a:lnTo>
                <a:lnTo>
                  <a:pt x="3342006" y="1690745"/>
                </a:lnTo>
                <a:lnTo>
                  <a:pt x="3384868" y="1690745"/>
                </a:lnTo>
                <a:lnTo>
                  <a:pt x="3512503" y="1690745"/>
                </a:lnTo>
                <a:lnTo>
                  <a:pt x="3576638" y="1690745"/>
                </a:lnTo>
                <a:lnTo>
                  <a:pt x="3608706" y="1690745"/>
                </a:lnTo>
                <a:lnTo>
                  <a:pt x="3624898" y="1690745"/>
                </a:lnTo>
                <a:lnTo>
                  <a:pt x="3630930" y="1690745"/>
                </a:lnTo>
                <a:lnTo>
                  <a:pt x="3636646" y="1690428"/>
                </a:lnTo>
                <a:lnTo>
                  <a:pt x="3642043" y="1689793"/>
                </a:lnTo>
                <a:lnTo>
                  <a:pt x="3647440" y="1689159"/>
                </a:lnTo>
                <a:lnTo>
                  <a:pt x="3652838" y="1688207"/>
                </a:lnTo>
                <a:lnTo>
                  <a:pt x="3658236" y="1686937"/>
                </a:lnTo>
                <a:lnTo>
                  <a:pt x="3663316" y="1685351"/>
                </a:lnTo>
                <a:lnTo>
                  <a:pt x="3668396" y="1683447"/>
                </a:lnTo>
                <a:lnTo>
                  <a:pt x="3673476" y="1681543"/>
                </a:lnTo>
                <a:lnTo>
                  <a:pt x="3678556" y="1679321"/>
                </a:lnTo>
                <a:lnTo>
                  <a:pt x="3683636" y="1676783"/>
                </a:lnTo>
                <a:lnTo>
                  <a:pt x="3688080" y="1673927"/>
                </a:lnTo>
                <a:lnTo>
                  <a:pt x="3692843" y="1671071"/>
                </a:lnTo>
                <a:lnTo>
                  <a:pt x="3696970" y="1667897"/>
                </a:lnTo>
                <a:lnTo>
                  <a:pt x="3701733" y="1664407"/>
                </a:lnTo>
                <a:lnTo>
                  <a:pt x="3705543" y="1661233"/>
                </a:lnTo>
                <a:lnTo>
                  <a:pt x="3709670" y="1657108"/>
                </a:lnTo>
                <a:lnTo>
                  <a:pt x="3713480" y="1653300"/>
                </a:lnTo>
                <a:lnTo>
                  <a:pt x="3716973" y="1649175"/>
                </a:lnTo>
                <a:lnTo>
                  <a:pt x="3720466" y="1645049"/>
                </a:lnTo>
                <a:lnTo>
                  <a:pt x="3723640" y="1640289"/>
                </a:lnTo>
                <a:lnTo>
                  <a:pt x="3726816" y="1635847"/>
                </a:lnTo>
                <a:lnTo>
                  <a:pt x="3729673" y="1631087"/>
                </a:lnTo>
                <a:lnTo>
                  <a:pt x="3732213" y="1626644"/>
                </a:lnTo>
                <a:lnTo>
                  <a:pt x="3734753" y="1621567"/>
                </a:lnTo>
                <a:lnTo>
                  <a:pt x="3736658" y="1616172"/>
                </a:lnTo>
                <a:lnTo>
                  <a:pt x="3738563" y="1611412"/>
                </a:lnTo>
                <a:lnTo>
                  <a:pt x="3740150" y="1606018"/>
                </a:lnTo>
                <a:lnTo>
                  <a:pt x="3741420" y="1600940"/>
                </a:lnTo>
                <a:lnTo>
                  <a:pt x="3742690" y="1595546"/>
                </a:lnTo>
                <a:lnTo>
                  <a:pt x="3743643" y="1590151"/>
                </a:lnTo>
                <a:lnTo>
                  <a:pt x="3744278" y="1584756"/>
                </a:lnTo>
                <a:lnTo>
                  <a:pt x="3744596" y="1579362"/>
                </a:lnTo>
                <a:lnTo>
                  <a:pt x="3744596" y="1573650"/>
                </a:lnTo>
                <a:lnTo>
                  <a:pt x="3744596" y="551206"/>
                </a:lnTo>
                <a:lnTo>
                  <a:pt x="3744596" y="295753"/>
                </a:lnTo>
                <a:lnTo>
                  <a:pt x="3744596" y="231652"/>
                </a:lnTo>
                <a:lnTo>
                  <a:pt x="3744596" y="224036"/>
                </a:lnTo>
                <a:lnTo>
                  <a:pt x="3744596" y="218642"/>
                </a:lnTo>
                <a:lnTo>
                  <a:pt x="3744278" y="213247"/>
                </a:lnTo>
                <a:lnTo>
                  <a:pt x="3743643" y="207535"/>
                </a:lnTo>
                <a:lnTo>
                  <a:pt x="3742690" y="202458"/>
                </a:lnTo>
                <a:lnTo>
                  <a:pt x="3741103" y="197063"/>
                </a:lnTo>
                <a:lnTo>
                  <a:pt x="3739833" y="191668"/>
                </a:lnTo>
                <a:lnTo>
                  <a:pt x="3738246" y="186591"/>
                </a:lnTo>
                <a:lnTo>
                  <a:pt x="3736340" y="181196"/>
                </a:lnTo>
                <a:lnTo>
                  <a:pt x="3734436" y="176436"/>
                </a:lnTo>
                <a:lnTo>
                  <a:pt x="3731578" y="171359"/>
                </a:lnTo>
                <a:lnTo>
                  <a:pt x="3729038" y="166916"/>
                </a:lnTo>
                <a:lnTo>
                  <a:pt x="3726498" y="162156"/>
                </a:lnTo>
                <a:lnTo>
                  <a:pt x="3723006" y="157396"/>
                </a:lnTo>
                <a:lnTo>
                  <a:pt x="3720148" y="153271"/>
                </a:lnTo>
                <a:lnTo>
                  <a:pt x="3716338" y="148828"/>
                </a:lnTo>
                <a:lnTo>
                  <a:pt x="3712846" y="144703"/>
                </a:lnTo>
                <a:lnTo>
                  <a:pt x="3709036" y="140578"/>
                </a:lnTo>
                <a:lnTo>
                  <a:pt x="3704908" y="137087"/>
                </a:lnTo>
                <a:lnTo>
                  <a:pt x="3700780" y="133597"/>
                </a:lnTo>
                <a:lnTo>
                  <a:pt x="3696336" y="130106"/>
                </a:lnTo>
                <a:lnTo>
                  <a:pt x="3692208" y="127250"/>
                </a:lnTo>
                <a:lnTo>
                  <a:pt x="3687446" y="124394"/>
                </a:lnTo>
                <a:lnTo>
                  <a:pt x="3682366" y="121538"/>
                </a:lnTo>
                <a:lnTo>
                  <a:pt x="3677603" y="118999"/>
                </a:lnTo>
                <a:lnTo>
                  <a:pt x="3672523" y="117095"/>
                </a:lnTo>
                <a:lnTo>
                  <a:pt x="3667760" y="114874"/>
                </a:lnTo>
                <a:lnTo>
                  <a:pt x="3662363" y="112970"/>
                </a:lnTo>
                <a:lnTo>
                  <a:pt x="3656966" y="111701"/>
                </a:lnTo>
                <a:lnTo>
                  <a:pt x="3651886" y="110431"/>
                </a:lnTo>
                <a:lnTo>
                  <a:pt x="3646488" y="109479"/>
                </a:lnTo>
                <a:lnTo>
                  <a:pt x="3640773" y="108845"/>
                </a:lnTo>
                <a:lnTo>
                  <a:pt x="3635693" y="108210"/>
                </a:lnTo>
                <a:lnTo>
                  <a:pt x="3629978" y="108210"/>
                </a:lnTo>
                <a:lnTo>
                  <a:pt x="3623310" y="107893"/>
                </a:lnTo>
                <a:lnTo>
                  <a:pt x="3615056" y="107893"/>
                </a:lnTo>
                <a:lnTo>
                  <a:pt x="3583306" y="107893"/>
                </a:lnTo>
                <a:lnTo>
                  <a:pt x="3455670" y="107893"/>
                </a:lnTo>
                <a:lnTo>
                  <a:pt x="3199448" y="107893"/>
                </a:lnTo>
                <a:lnTo>
                  <a:pt x="2176145" y="107893"/>
                </a:lnTo>
                <a:lnTo>
                  <a:pt x="1664970" y="107893"/>
                </a:lnTo>
                <a:lnTo>
                  <a:pt x="1537018" y="107893"/>
                </a:lnTo>
                <a:lnTo>
                  <a:pt x="1472883" y="107893"/>
                </a:lnTo>
                <a:lnTo>
                  <a:pt x="1440815" y="107893"/>
                </a:lnTo>
                <a:lnTo>
                  <a:pt x="1425258" y="107893"/>
                </a:lnTo>
                <a:lnTo>
                  <a:pt x="1418590" y="108210"/>
                </a:lnTo>
                <a:lnTo>
                  <a:pt x="1413193" y="108527"/>
                </a:lnTo>
                <a:lnTo>
                  <a:pt x="1407795" y="108845"/>
                </a:lnTo>
                <a:lnTo>
                  <a:pt x="1402398" y="109797"/>
                </a:lnTo>
                <a:lnTo>
                  <a:pt x="1396683" y="110749"/>
                </a:lnTo>
                <a:lnTo>
                  <a:pt x="1391603" y="112018"/>
                </a:lnTo>
                <a:lnTo>
                  <a:pt x="1386523" y="113287"/>
                </a:lnTo>
                <a:lnTo>
                  <a:pt x="1381125" y="115191"/>
                </a:lnTo>
                <a:lnTo>
                  <a:pt x="1376363" y="117413"/>
                </a:lnTo>
                <a:lnTo>
                  <a:pt x="1370965" y="119634"/>
                </a:lnTo>
                <a:lnTo>
                  <a:pt x="1366520" y="121855"/>
                </a:lnTo>
                <a:lnTo>
                  <a:pt x="1361440" y="124711"/>
                </a:lnTo>
                <a:lnTo>
                  <a:pt x="1356678" y="127567"/>
                </a:lnTo>
                <a:lnTo>
                  <a:pt x="1352550" y="130741"/>
                </a:lnTo>
                <a:lnTo>
                  <a:pt x="1348105" y="134231"/>
                </a:lnTo>
                <a:lnTo>
                  <a:pt x="1343978" y="137722"/>
                </a:lnTo>
                <a:lnTo>
                  <a:pt x="1340168" y="141530"/>
                </a:lnTo>
                <a:lnTo>
                  <a:pt x="1336040" y="145338"/>
                </a:lnTo>
                <a:lnTo>
                  <a:pt x="1332548" y="149780"/>
                </a:lnTo>
                <a:lnTo>
                  <a:pt x="1329055" y="153906"/>
                </a:lnTo>
                <a:lnTo>
                  <a:pt x="1325880" y="158348"/>
                </a:lnTo>
                <a:lnTo>
                  <a:pt x="1322705" y="162791"/>
                </a:lnTo>
                <a:lnTo>
                  <a:pt x="1319848" y="167551"/>
                </a:lnTo>
                <a:lnTo>
                  <a:pt x="1317625" y="172311"/>
                </a:lnTo>
                <a:lnTo>
                  <a:pt x="1315403" y="177388"/>
                </a:lnTo>
                <a:lnTo>
                  <a:pt x="1312863" y="182148"/>
                </a:lnTo>
                <a:lnTo>
                  <a:pt x="1310958" y="187226"/>
                </a:lnTo>
                <a:lnTo>
                  <a:pt x="1309370" y="192620"/>
                </a:lnTo>
                <a:lnTo>
                  <a:pt x="1308100" y="197698"/>
                </a:lnTo>
                <a:lnTo>
                  <a:pt x="1307148" y="203092"/>
                </a:lnTo>
                <a:lnTo>
                  <a:pt x="1305878" y="208487"/>
                </a:lnTo>
                <a:lnTo>
                  <a:pt x="1305243" y="213882"/>
                </a:lnTo>
                <a:lnTo>
                  <a:pt x="1304925" y="219594"/>
                </a:lnTo>
                <a:lnTo>
                  <a:pt x="1304925" y="224671"/>
                </a:lnTo>
                <a:lnTo>
                  <a:pt x="1304925" y="289724"/>
                </a:lnTo>
                <a:lnTo>
                  <a:pt x="1196975" y="289724"/>
                </a:lnTo>
                <a:lnTo>
                  <a:pt x="1196975" y="224671"/>
                </a:lnTo>
                <a:lnTo>
                  <a:pt x="1197293" y="214516"/>
                </a:lnTo>
                <a:lnTo>
                  <a:pt x="1197928" y="204044"/>
                </a:lnTo>
                <a:lnTo>
                  <a:pt x="1199198" y="193572"/>
                </a:lnTo>
                <a:lnTo>
                  <a:pt x="1200785" y="183100"/>
                </a:lnTo>
                <a:lnTo>
                  <a:pt x="1203008" y="172946"/>
                </a:lnTo>
                <a:lnTo>
                  <a:pt x="1205865" y="162791"/>
                </a:lnTo>
                <a:lnTo>
                  <a:pt x="1209040" y="152636"/>
                </a:lnTo>
                <a:lnTo>
                  <a:pt x="1212215" y="142799"/>
                </a:lnTo>
                <a:lnTo>
                  <a:pt x="1216660" y="133279"/>
                </a:lnTo>
                <a:lnTo>
                  <a:pt x="1220788" y="123442"/>
                </a:lnTo>
                <a:lnTo>
                  <a:pt x="1225868" y="114239"/>
                </a:lnTo>
                <a:lnTo>
                  <a:pt x="1231583" y="105354"/>
                </a:lnTo>
                <a:lnTo>
                  <a:pt x="1236980" y="96469"/>
                </a:lnTo>
                <a:lnTo>
                  <a:pt x="1243330" y="87901"/>
                </a:lnTo>
                <a:lnTo>
                  <a:pt x="1249998" y="79967"/>
                </a:lnTo>
                <a:lnTo>
                  <a:pt x="1256983" y="72034"/>
                </a:lnTo>
                <a:lnTo>
                  <a:pt x="1264285" y="64418"/>
                </a:lnTo>
                <a:lnTo>
                  <a:pt x="1271588" y="57437"/>
                </a:lnTo>
                <a:lnTo>
                  <a:pt x="1279843" y="50456"/>
                </a:lnTo>
                <a:lnTo>
                  <a:pt x="1288098" y="44109"/>
                </a:lnTo>
                <a:lnTo>
                  <a:pt x="1296670" y="38080"/>
                </a:lnTo>
                <a:lnTo>
                  <a:pt x="1305560" y="32368"/>
                </a:lnTo>
                <a:lnTo>
                  <a:pt x="1315085" y="27290"/>
                </a:lnTo>
                <a:lnTo>
                  <a:pt x="1324293" y="22530"/>
                </a:lnTo>
                <a:lnTo>
                  <a:pt x="1333818" y="18088"/>
                </a:lnTo>
                <a:lnTo>
                  <a:pt x="1343660" y="14280"/>
                </a:lnTo>
                <a:lnTo>
                  <a:pt x="1353503" y="10472"/>
                </a:lnTo>
                <a:lnTo>
                  <a:pt x="1363345" y="7616"/>
                </a:lnTo>
                <a:lnTo>
                  <a:pt x="1373505" y="5077"/>
                </a:lnTo>
                <a:lnTo>
                  <a:pt x="1384300" y="3173"/>
                </a:lnTo>
                <a:lnTo>
                  <a:pt x="1394460" y="1586"/>
                </a:lnTo>
                <a:lnTo>
                  <a:pt x="1404938" y="634"/>
                </a:lnTo>
                <a:lnTo>
                  <a:pt x="1410335" y="317"/>
                </a:lnTo>
                <a:lnTo>
                  <a:pt x="1415415" y="317"/>
                </a:lnTo>
                <a:lnTo>
                  <a:pt x="1425258"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3514447829"/>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941697" y="2481978"/>
            <a:ext cx="3680370" cy="393197"/>
            <a:chOff x="1741845" y="2481978"/>
            <a:chExt cx="2880221" cy="393197"/>
          </a:xfrm>
        </p:grpSpPr>
        <p:cxnSp>
          <p:nvCxnSpPr>
            <p:cNvPr id="84" name="Straight Connector 83"/>
            <p:cNvCxnSpPr/>
            <p:nvPr/>
          </p:nvCxnSpPr>
          <p:spPr>
            <a:xfrm flipH="1" flipV="1">
              <a:off x="3555062" y="2481978"/>
              <a:ext cx="1067004"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741845" y="2481978"/>
              <a:ext cx="1813218"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3" name="Group 90"/>
          <p:cNvGrpSpPr/>
          <p:nvPr/>
        </p:nvGrpSpPr>
        <p:grpSpPr>
          <a:xfrm flipV="1">
            <a:off x="955343" y="4581665"/>
            <a:ext cx="3666723" cy="393197"/>
            <a:chOff x="1741845" y="2481978"/>
            <a:chExt cx="2880221" cy="393197"/>
          </a:xfrm>
        </p:grpSpPr>
        <p:cxnSp>
          <p:nvCxnSpPr>
            <p:cNvPr id="92" name="Straight Connector 91"/>
            <p:cNvCxnSpPr/>
            <p:nvPr/>
          </p:nvCxnSpPr>
          <p:spPr>
            <a:xfrm flipH="1" flipV="1">
              <a:off x="3555062" y="2481978"/>
              <a:ext cx="1067004"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741845" y="2481978"/>
              <a:ext cx="1813218"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 name="Group 95"/>
          <p:cNvGrpSpPr/>
          <p:nvPr/>
        </p:nvGrpSpPr>
        <p:grpSpPr>
          <a:xfrm flipH="1">
            <a:off x="7574103" y="2481978"/>
            <a:ext cx="3698947" cy="393197"/>
            <a:chOff x="1741845" y="2481978"/>
            <a:chExt cx="2880221" cy="393197"/>
          </a:xfrm>
        </p:grpSpPr>
        <p:cxnSp>
          <p:nvCxnSpPr>
            <p:cNvPr id="97" name="Straight Connector 96"/>
            <p:cNvCxnSpPr/>
            <p:nvPr/>
          </p:nvCxnSpPr>
          <p:spPr>
            <a:xfrm flipH="1" flipV="1">
              <a:off x="3555062" y="2481978"/>
              <a:ext cx="1067004"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741845" y="2481978"/>
              <a:ext cx="1813218"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5" name="Group 98"/>
          <p:cNvGrpSpPr/>
          <p:nvPr/>
        </p:nvGrpSpPr>
        <p:grpSpPr>
          <a:xfrm flipH="1" flipV="1">
            <a:off x="7574103" y="4622609"/>
            <a:ext cx="3671651" cy="393197"/>
            <a:chOff x="1741845" y="2481978"/>
            <a:chExt cx="2880221" cy="393197"/>
          </a:xfrm>
        </p:grpSpPr>
        <p:cxnSp>
          <p:nvCxnSpPr>
            <p:cNvPr id="100" name="Straight Connector 99"/>
            <p:cNvCxnSpPr/>
            <p:nvPr/>
          </p:nvCxnSpPr>
          <p:spPr>
            <a:xfrm flipH="1" flipV="1">
              <a:off x="3555062" y="2481978"/>
              <a:ext cx="1067004"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1741845" y="2481978"/>
              <a:ext cx="1813218"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rot="2700000">
            <a:off x="4558491" y="2568977"/>
            <a:ext cx="3163069" cy="316306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43"/>
          <p:cNvGrpSpPr/>
          <p:nvPr/>
        </p:nvGrpSpPr>
        <p:grpSpPr>
          <a:xfrm>
            <a:off x="4403041" y="2441544"/>
            <a:ext cx="1648934" cy="1708969"/>
            <a:chOff x="1934067" y="2570684"/>
            <a:chExt cx="1941921" cy="2012622"/>
          </a:xfrm>
        </p:grpSpPr>
        <p:sp>
          <p:nvSpPr>
            <p:cNvPr id="45" name="Rounded Rectangle 44"/>
            <p:cNvSpPr/>
            <p:nvPr/>
          </p:nvSpPr>
          <p:spPr>
            <a:xfrm>
              <a:off x="1934067" y="2641385"/>
              <a:ext cx="1941921" cy="1941921"/>
            </a:xfrm>
            <a:prstGeom prst="roundRect">
              <a:avLst/>
            </a:prstGeom>
            <a:pattFill prst="dkUpDiag">
              <a:fgClr>
                <a:schemeClr val="accent5"/>
              </a:fgClr>
              <a:bgClr>
                <a:schemeClr val="accent5">
                  <a:lumMod val="75000"/>
                </a:schemeClr>
              </a:bgClr>
            </a:patt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ounded Rectangle 45"/>
            <p:cNvSpPr/>
            <p:nvPr/>
          </p:nvSpPr>
          <p:spPr>
            <a:xfrm>
              <a:off x="1934067" y="2570684"/>
              <a:ext cx="1941921" cy="1941921"/>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 name="Group 46"/>
          <p:cNvGrpSpPr/>
          <p:nvPr/>
        </p:nvGrpSpPr>
        <p:grpSpPr>
          <a:xfrm>
            <a:off x="6140026" y="2441544"/>
            <a:ext cx="1648934" cy="1708969"/>
            <a:chOff x="3979683" y="2570684"/>
            <a:chExt cx="1941921" cy="2012622"/>
          </a:xfrm>
        </p:grpSpPr>
        <p:sp>
          <p:nvSpPr>
            <p:cNvPr id="48" name="Rounded Rectangle 47"/>
            <p:cNvSpPr/>
            <p:nvPr/>
          </p:nvSpPr>
          <p:spPr>
            <a:xfrm>
              <a:off x="3979683" y="2641385"/>
              <a:ext cx="1941921" cy="1941921"/>
            </a:xfrm>
            <a:prstGeom prst="roundRect">
              <a:avLst/>
            </a:prstGeom>
            <a:pattFill prst="dkUpDiag">
              <a:fgClr>
                <a:schemeClr val="accent1"/>
              </a:fgClr>
              <a:bgClr>
                <a:schemeClr val="accent1">
                  <a:lumMod val="75000"/>
                </a:schemeClr>
              </a:bgClr>
            </a:patt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ounded Rectangle 48"/>
            <p:cNvSpPr/>
            <p:nvPr/>
          </p:nvSpPr>
          <p:spPr>
            <a:xfrm>
              <a:off x="3979683" y="2570684"/>
              <a:ext cx="1941921" cy="1941921"/>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2" name="Group 49"/>
          <p:cNvGrpSpPr/>
          <p:nvPr/>
        </p:nvGrpSpPr>
        <p:grpSpPr>
          <a:xfrm>
            <a:off x="4403041" y="4206545"/>
            <a:ext cx="1648934" cy="1708969"/>
            <a:chOff x="1934067" y="4649295"/>
            <a:chExt cx="1941921" cy="2012622"/>
          </a:xfrm>
        </p:grpSpPr>
        <p:sp>
          <p:nvSpPr>
            <p:cNvPr id="51" name="Rounded Rectangle 50"/>
            <p:cNvSpPr/>
            <p:nvPr/>
          </p:nvSpPr>
          <p:spPr>
            <a:xfrm>
              <a:off x="1934067" y="4719996"/>
              <a:ext cx="1941921" cy="1941921"/>
            </a:xfrm>
            <a:prstGeom prst="roundRect">
              <a:avLst/>
            </a:prstGeom>
            <a:pattFill prst="dkUpDiag">
              <a:fgClr>
                <a:schemeClr val="accent3"/>
              </a:fgClr>
              <a:bgClr>
                <a:schemeClr val="accent3">
                  <a:lumMod val="75000"/>
                </a:schemeClr>
              </a:bgClr>
            </a:patt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ounded Rectangle 51"/>
            <p:cNvSpPr/>
            <p:nvPr/>
          </p:nvSpPr>
          <p:spPr>
            <a:xfrm>
              <a:off x="1934067" y="4649295"/>
              <a:ext cx="1941921" cy="1941921"/>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4" name="Group 52"/>
          <p:cNvGrpSpPr/>
          <p:nvPr/>
        </p:nvGrpSpPr>
        <p:grpSpPr>
          <a:xfrm>
            <a:off x="6140026" y="4206545"/>
            <a:ext cx="1648934" cy="1708969"/>
            <a:chOff x="3979683" y="4649295"/>
            <a:chExt cx="1941921" cy="2012622"/>
          </a:xfrm>
        </p:grpSpPr>
        <p:sp>
          <p:nvSpPr>
            <p:cNvPr id="54" name="Rounded Rectangle 53"/>
            <p:cNvSpPr/>
            <p:nvPr/>
          </p:nvSpPr>
          <p:spPr>
            <a:xfrm>
              <a:off x="3979683" y="4719996"/>
              <a:ext cx="1941921" cy="1941921"/>
            </a:xfrm>
            <a:prstGeom prst="roundRect">
              <a:avLst/>
            </a:prstGeom>
            <a:pattFill prst="dkUpDiag">
              <a:fgClr>
                <a:schemeClr val="accent4"/>
              </a:fgClr>
              <a:bgClr>
                <a:schemeClr val="accent4">
                  <a:lumMod val="75000"/>
                </a:schemeClr>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Rounded Rectangle 54"/>
            <p:cNvSpPr/>
            <p:nvPr/>
          </p:nvSpPr>
          <p:spPr>
            <a:xfrm>
              <a:off x="3979683" y="4649295"/>
              <a:ext cx="1941921" cy="1941921"/>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6" name="TextBox 85"/>
          <p:cNvSpPr txBox="1"/>
          <p:nvPr/>
        </p:nvSpPr>
        <p:spPr>
          <a:xfrm>
            <a:off x="1694187" y="2081868"/>
            <a:ext cx="1571649"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账户管理</a:t>
            </a:r>
            <a:endParaRPr lang="id-ID" sz="2000" b="1" dirty="0">
              <a:solidFill>
                <a:schemeClr val="bg1"/>
              </a:solidFill>
              <a:latin typeface="微软雅黑" pitchFamily="34" charset="-122"/>
              <a:ea typeface="微软雅黑" pitchFamily="34" charset="-122"/>
            </a:endParaRPr>
          </a:p>
        </p:txBody>
      </p:sp>
      <p:sp>
        <p:nvSpPr>
          <p:cNvPr id="87" name="TextBox 86"/>
          <p:cNvSpPr txBox="1"/>
          <p:nvPr/>
        </p:nvSpPr>
        <p:spPr>
          <a:xfrm>
            <a:off x="941696" y="2487728"/>
            <a:ext cx="3384644" cy="1477328"/>
          </a:xfrm>
          <a:prstGeom prst="rect">
            <a:avLst/>
          </a:prstGeom>
          <a:noFill/>
        </p:spPr>
        <p:txBody>
          <a:bodyPr wrap="square" rtlCol="0">
            <a:spAutoFit/>
          </a:bodyPr>
          <a:lstStyle/>
          <a:p>
            <a:pPr lvl="0">
              <a:lnSpc>
                <a:spcPct val="150000"/>
              </a:lnSpc>
              <a:buFont typeface="Wingdings" pitchFamily="2" charset="2"/>
              <a:buChar char="l"/>
              <a:defRPr/>
            </a:pPr>
            <a:r>
              <a:rPr lang="en-US" altLang="zh-CN" sz="1200" kern="0" dirty="0" smtClean="0">
                <a:solidFill>
                  <a:schemeClr val="bg1"/>
                </a:solidFill>
                <a:latin typeface="微软雅黑" pitchFamily="34" charset="-122"/>
                <a:ea typeface="微软雅黑" pitchFamily="34" charset="-122"/>
              </a:rPr>
              <a:t> IC</a:t>
            </a:r>
            <a:r>
              <a:rPr lang="zh-CN" altLang="en-US" sz="1200" kern="0" dirty="0" smtClean="0">
                <a:solidFill>
                  <a:schemeClr val="bg1"/>
                </a:solidFill>
                <a:latin typeface="微软雅黑" pitchFamily="34" charset="-122"/>
                <a:ea typeface="微软雅黑" pitchFamily="34" charset="-122"/>
              </a:rPr>
              <a:t>卡主账户管理</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l"/>
              <a:defRPr/>
            </a:pPr>
            <a:r>
              <a:rPr lang="zh-CN" altLang="en-US" sz="1200" kern="0" dirty="0" smtClean="0">
                <a:solidFill>
                  <a:schemeClr val="bg1"/>
                </a:solidFill>
                <a:latin typeface="微软雅黑" pitchFamily="34" charset="-122"/>
                <a:ea typeface="微软雅黑" pitchFamily="34" charset="-122"/>
              </a:rPr>
              <a:t>电子现金小额账户的管理</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l"/>
              <a:defRPr/>
            </a:pPr>
            <a:r>
              <a:rPr lang="zh-CN" altLang="en-US" sz="1200" kern="0" dirty="0" smtClean="0">
                <a:solidFill>
                  <a:schemeClr val="bg1"/>
                </a:solidFill>
                <a:latin typeface="微软雅黑" pitchFamily="34" charset="-122"/>
                <a:ea typeface="微软雅黑" pitchFamily="34" charset="-122"/>
              </a:rPr>
              <a:t>实现一卡多账户、一卡多介质管理</a:t>
            </a:r>
          </a:p>
          <a:p>
            <a:pPr lvl="0">
              <a:lnSpc>
                <a:spcPct val="150000"/>
              </a:lnSpc>
              <a:buFont typeface="Wingdings" pitchFamily="2" charset="2"/>
              <a:buChar char="l"/>
              <a:defRPr/>
            </a:pPr>
            <a:r>
              <a:rPr lang="zh-CN" altLang="en-US" sz="1200" kern="0" dirty="0" smtClean="0">
                <a:solidFill>
                  <a:schemeClr val="bg1"/>
                </a:solidFill>
                <a:latin typeface="微软雅黑" pitchFamily="34" charset="-122"/>
                <a:ea typeface="微软雅黑" pitchFamily="34" charset="-122"/>
              </a:rPr>
              <a:t>小额脱机交易日终批处理及资金清算。</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l"/>
              <a:defRPr/>
            </a:pPr>
            <a:r>
              <a:rPr lang="zh-CN" altLang="en-US" sz="1200" kern="0" dirty="0" smtClean="0">
                <a:solidFill>
                  <a:schemeClr val="bg1"/>
                </a:solidFill>
                <a:latin typeface="微软雅黑" pitchFamily="34" charset="-122"/>
                <a:ea typeface="微软雅黑" pitchFamily="34" charset="-122"/>
              </a:rPr>
              <a:t>行业应用账户、积分账户管理及账务核算</a:t>
            </a:r>
            <a:endParaRPr lang="zh-CN" altLang="en-US" sz="1200" kern="0" dirty="0">
              <a:solidFill>
                <a:schemeClr val="bg1"/>
              </a:solidFill>
              <a:latin typeface="微软雅黑" pitchFamily="34" charset="-122"/>
              <a:ea typeface="微软雅黑" pitchFamily="34" charset="-122"/>
            </a:endParaRPr>
          </a:p>
        </p:txBody>
      </p:sp>
      <p:sp>
        <p:nvSpPr>
          <p:cNvPr id="94" name="TextBox 93"/>
          <p:cNvSpPr txBox="1"/>
          <p:nvPr/>
        </p:nvSpPr>
        <p:spPr>
          <a:xfrm>
            <a:off x="1694187" y="4581666"/>
            <a:ext cx="1571649"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系统管理</a:t>
            </a:r>
            <a:endParaRPr lang="id-ID" sz="2000" b="1" dirty="0">
              <a:solidFill>
                <a:schemeClr val="bg1"/>
              </a:solidFill>
              <a:latin typeface="微软雅黑" pitchFamily="34" charset="-122"/>
              <a:ea typeface="微软雅黑" pitchFamily="34" charset="-122"/>
            </a:endParaRPr>
          </a:p>
        </p:txBody>
      </p:sp>
      <p:sp>
        <p:nvSpPr>
          <p:cNvPr id="95" name="TextBox 94"/>
          <p:cNvSpPr txBox="1"/>
          <p:nvPr/>
        </p:nvSpPr>
        <p:spPr>
          <a:xfrm>
            <a:off x="968996" y="4975027"/>
            <a:ext cx="3712191" cy="1477328"/>
          </a:xfrm>
          <a:prstGeom prst="rect">
            <a:avLst/>
          </a:prstGeom>
          <a:noFill/>
        </p:spPr>
        <p:txBody>
          <a:bodyPr wrap="square" rtlCol="0">
            <a:spAutoFit/>
          </a:bodyPr>
          <a:lstStyle/>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发卡行参数配置</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帐户管理业务参数。如科目设置等；</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系统参数配置。如加密机</a:t>
            </a:r>
            <a:r>
              <a:rPr lang="en-US" sz="1200" kern="0" dirty="0" smtClean="0">
                <a:solidFill>
                  <a:schemeClr val="bg1"/>
                </a:solidFill>
                <a:latin typeface="微软雅黑" pitchFamily="34" charset="-122"/>
                <a:ea typeface="微软雅黑" pitchFamily="34" charset="-122"/>
              </a:rPr>
              <a:t>IP</a:t>
            </a:r>
            <a:r>
              <a:rPr lang="zh-CN" altLang="en-US" sz="1200" kern="0" dirty="0" smtClean="0">
                <a:solidFill>
                  <a:schemeClr val="bg1"/>
                </a:solidFill>
                <a:latin typeface="微软雅黑" pitchFamily="34" charset="-122"/>
                <a:ea typeface="微软雅黑" pitchFamily="34" charset="-122"/>
              </a:rPr>
              <a:t>地址、端口等</a:t>
            </a:r>
          </a:p>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管理类指令。如日结日终等</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报表。包括卡登记簿、挂失登记簿、交易流水表等</a:t>
            </a:r>
          </a:p>
        </p:txBody>
      </p:sp>
      <p:sp>
        <p:nvSpPr>
          <p:cNvPr id="105" name="TextBox 104"/>
          <p:cNvSpPr txBox="1"/>
          <p:nvPr/>
        </p:nvSpPr>
        <p:spPr>
          <a:xfrm>
            <a:off x="8898469" y="2081868"/>
            <a:ext cx="1571649" cy="400110"/>
          </a:xfrm>
          <a:prstGeom prst="rect">
            <a:avLst/>
          </a:prstGeom>
          <a:noFill/>
        </p:spPr>
        <p:txBody>
          <a:bodyPr wrap="square" rtlCol="0">
            <a:spAutoFit/>
          </a:bodyPr>
          <a:lstStyle/>
          <a:p>
            <a:pPr algn="r"/>
            <a:r>
              <a:rPr lang="zh-CN" altLang="en-US" sz="2000" b="1" dirty="0" smtClean="0">
                <a:solidFill>
                  <a:schemeClr val="bg1"/>
                </a:solidFill>
                <a:latin typeface="微软雅黑" pitchFamily="34" charset="-122"/>
                <a:ea typeface="微软雅黑" pitchFamily="34" charset="-122"/>
              </a:rPr>
              <a:t>卡片管理</a:t>
            </a:r>
            <a:endParaRPr lang="id-ID" sz="2000" b="1" dirty="0">
              <a:solidFill>
                <a:schemeClr val="bg1"/>
              </a:solidFill>
              <a:latin typeface="微软雅黑" pitchFamily="34" charset="-122"/>
              <a:ea typeface="微软雅黑" pitchFamily="34" charset="-122"/>
            </a:endParaRPr>
          </a:p>
        </p:txBody>
      </p:sp>
      <p:sp>
        <p:nvSpPr>
          <p:cNvPr id="106" name="TextBox 105"/>
          <p:cNvSpPr txBox="1"/>
          <p:nvPr/>
        </p:nvSpPr>
        <p:spPr>
          <a:xfrm>
            <a:off x="8648606" y="2542320"/>
            <a:ext cx="2829162" cy="2308324"/>
          </a:xfrm>
          <a:prstGeom prst="rect">
            <a:avLst/>
          </a:prstGeom>
          <a:noFill/>
        </p:spPr>
        <p:txBody>
          <a:bodyPr wrap="square" rtlCol="0">
            <a:spAutoFit/>
          </a:bodyPr>
          <a:lstStyle/>
          <a:p>
            <a:pPr>
              <a:lnSpc>
                <a:spcPct val="150000"/>
              </a:lnSpc>
              <a:defRPr/>
            </a:pPr>
            <a:r>
              <a:rPr lang="en-US" altLang="en-US" sz="1200" kern="0" dirty="0" smtClean="0">
                <a:solidFill>
                  <a:schemeClr val="bg1"/>
                </a:solidFill>
                <a:latin typeface="微软雅黑" pitchFamily="34" charset="-122"/>
                <a:ea typeface="微软雅黑" pitchFamily="34" charset="-122"/>
              </a:rPr>
              <a:t>IC</a:t>
            </a:r>
            <a:r>
              <a:rPr lang="zh-CN" altLang="en-US" sz="1200" kern="0" dirty="0" smtClean="0">
                <a:solidFill>
                  <a:schemeClr val="bg1"/>
                </a:solidFill>
                <a:latin typeface="微软雅黑" pitchFamily="34" charset="-122"/>
                <a:ea typeface="微软雅黑" pitchFamily="34" charset="-122"/>
              </a:rPr>
              <a:t>卡业务系统提供卡申请、制卡数据处理、发卡</a:t>
            </a:r>
            <a:r>
              <a:rPr lang="en-US" altLang="en-US" sz="1200" kern="0" dirty="0" smtClean="0">
                <a:solidFill>
                  <a:schemeClr val="bg1"/>
                </a:solidFill>
                <a:latin typeface="微软雅黑" pitchFamily="34" charset="-122"/>
                <a:ea typeface="微软雅黑" pitchFamily="34" charset="-122"/>
              </a:rPr>
              <a:t>/</a:t>
            </a:r>
            <a:r>
              <a:rPr lang="zh-CN" altLang="en-US" sz="1200" kern="0" dirty="0" smtClean="0">
                <a:solidFill>
                  <a:schemeClr val="bg1"/>
                </a:solidFill>
                <a:latin typeface="微软雅黑" pitchFamily="34" charset="-122"/>
                <a:ea typeface="微软雅黑" pitchFamily="34" charset="-122"/>
              </a:rPr>
              <a:t>领卡、查询、换卡、销户、挂失</a:t>
            </a:r>
            <a:r>
              <a:rPr lang="en-US" altLang="en-US" sz="1200" kern="0" dirty="0" smtClean="0">
                <a:solidFill>
                  <a:schemeClr val="bg1"/>
                </a:solidFill>
                <a:latin typeface="微软雅黑" pitchFamily="34" charset="-122"/>
                <a:ea typeface="微软雅黑" pitchFamily="34" charset="-122"/>
              </a:rPr>
              <a:t>/</a:t>
            </a:r>
            <a:r>
              <a:rPr lang="zh-CN" altLang="en-US" sz="1200" kern="0" dirty="0" smtClean="0">
                <a:solidFill>
                  <a:schemeClr val="bg1"/>
                </a:solidFill>
                <a:latin typeface="微软雅黑" pitchFamily="34" charset="-122"/>
                <a:ea typeface="微软雅黑" pitchFamily="34" charset="-122"/>
              </a:rPr>
              <a:t>解挂、卡收回等</a:t>
            </a:r>
            <a:r>
              <a:rPr lang="en-US" altLang="en-US" sz="1200" kern="0" dirty="0" smtClean="0">
                <a:solidFill>
                  <a:schemeClr val="bg1"/>
                </a:solidFill>
                <a:latin typeface="微软雅黑" pitchFamily="34" charset="-122"/>
                <a:ea typeface="微软雅黑" pitchFamily="34" charset="-122"/>
              </a:rPr>
              <a:t>IC</a:t>
            </a:r>
            <a:r>
              <a:rPr lang="zh-CN" altLang="en-US" sz="1200" kern="0" dirty="0" smtClean="0">
                <a:solidFill>
                  <a:schemeClr val="bg1"/>
                </a:solidFill>
                <a:latin typeface="微软雅黑" pitchFamily="34" charset="-122"/>
                <a:ea typeface="微软雅黑" pitchFamily="34" charset="-122"/>
              </a:rPr>
              <a:t>卡全生命周期的管理功能。</a:t>
            </a:r>
            <a:r>
              <a:rPr lang="en-US" altLang="en-US" sz="1200" kern="0" dirty="0" smtClean="0">
                <a:solidFill>
                  <a:schemeClr val="bg1"/>
                </a:solidFill>
                <a:latin typeface="微软雅黑" pitchFamily="34" charset="-122"/>
                <a:ea typeface="微软雅黑" pitchFamily="34" charset="-122"/>
              </a:rPr>
              <a:t>IC</a:t>
            </a:r>
            <a:r>
              <a:rPr lang="zh-CN" altLang="en-US" sz="1200" kern="0" dirty="0" smtClean="0">
                <a:solidFill>
                  <a:schemeClr val="bg1"/>
                </a:solidFill>
                <a:latin typeface="微软雅黑" pitchFamily="34" charset="-122"/>
                <a:ea typeface="微软雅黑" pitchFamily="34" charset="-122"/>
              </a:rPr>
              <a:t>卡业务系统提供卡申请、制卡数据处理、发卡</a:t>
            </a:r>
            <a:r>
              <a:rPr lang="en-US" altLang="en-US" sz="1200" kern="0" dirty="0" smtClean="0">
                <a:solidFill>
                  <a:schemeClr val="bg1"/>
                </a:solidFill>
                <a:latin typeface="微软雅黑" pitchFamily="34" charset="-122"/>
                <a:ea typeface="微软雅黑" pitchFamily="34" charset="-122"/>
              </a:rPr>
              <a:t>/</a:t>
            </a:r>
            <a:r>
              <a:rPr lang="zh-CN" altLang="en-US" sz="1200" kern="0" dirty="0" smtClean="0">
                <a:solidFill>
                  <a:schemeClr val="bg1"/>
                </a:solidFill>
                <a:latin typeface="微软雅黑" pitchFamily="34" charset="-122"/>
                <a:ea typeface="微软雅黑" pitchFamily="34" charset="-122"/>
              </a:rPr>
              <a:t>领卡、查询、换卡、销户、挂失</a:t>
            </a:r>
            <a:r>
              <a:rPr lang="en-US" altLang="en-US" sz="1200" kern="0" dirty="0" smtClean="0">
                <a:solidFill>
                  <a:schemeClr val="bg1"/>
                </a:solidFill>
                <a:latin typeface="微软雅黑" pitchFamily="34" charset="-122"/>
                <a:ea typeface="微软雅黑" pitchFamily="34" charset="-122"/>
              </a:rPr>
              <a:t>/</a:t>
            </a:r>
            <a:r>
              <a:rPr lang="zh-CN" altLang="en-US" sz="1200" kern="0" dirty="0" smtClean="0">
                <a:solidFill>
                  <a:schemeClr val="bg1"/>
                </a:solidFill>
                <a:latin typeface="微软雅黑" pitchFamily="34" charset="-122"/>
                <a:ea typeface="微软雅黑" pitchFamily="34" charset="-122"/>
              </a:rPr>
              <a:t>解挂、卡收回等</a:t>
            </a:r>
            <a:r>
              <a:rPr lang="en-US" altLang="en-US" sz="1200" kern="0" dirty="0" smtClean="0">
                <a:solidFill>
                  <a:schemeClr val="bg1"/>
                </a:solidFill>
                <a:latin typeface="微软雅黑" pitchFamily="34" charset="-122"/>
                <a:ea typeface="微软雅黑" pitchFamily="34" charset="-122"/>
              </a:rPr>
              <a:t>IC</a:t>
            </a:r>
            <a:r>
              <a:rPr lang="zh-CN" altLang="en-US" sz="1200" kern="0" dirty="0" smtClean="0">
                <a:solidFill>
                  <a:schemeClr val="bg1"/>
                </a:solidFill>
                <a:latin typeface="微软雅黑" pitchFamily="34" charset="-122"/>
                <a:ea typeface="微软雅黑" pitchFamily="34" charset="-122"/>
              </a:rPr>
              <a:t>卡全生命周期的管理功能。</a:t>
            </a:r>
          </a:p>
          <a:p>
            <a:pPr lvl="0">
              <a:lnSpc>
                <a:spcPct val="150000"/>
              </a:lnSpc>
              <a:defRPr/>
            </a:pPr>
            <a:endParaRPr lang="zh-CN" altLang="en-US" sz="1200" kern="0" dirty="0" smtClean="0">
              <a:solidFill>
                <a:schemeClr val="bg1"/>
              </a:solidFill>
              <a:latin typeface="微软雅黑" pitchFamily="34" charset="-122"/>
              <a:ea typeface="微软雅黑" pitchFamily="34" charset="-122"/>
            </a:endParaRPr>
          </a:p>
        </p:txBody>
      </p:sp>
      <p:sp>
        <p:nvSpPr>
          <p:cNvPr id="107" name="TextBox 106"/>
          <p:cNvSpPr txBox="1"/>
          <p:nvPr/>
        </p:nvSpPr>
        <p:spPr>
          <a:xfrm>
            <a:off x="8898469" y="4622610"/>
            <a:ext cx="1571649" cy="400110"/>
          </a:xfrm>
          <a:prstGeom prst="rect">
            <a:avLst/>
          </a:prstGeom>
          <a:noFill/>
        </p:spPr>
        <p:txBody>
          <a:bodyPr wrap="square" rtlCol="0">
            <a:spAutoFit/>
          </a:bodyPr>
          <a:lstStyle/>
          <a:p>
            <a:pPr algn="r"/>
            <a:r>
              <a:rPr lang="zh-CN" altLang="en-US" sz="2000" b="1" dirty="0" smtClean="0">
                <a:solidFill>
                  <a:schemeClr val="bg1"/>
                </a:solidFill>
                <a:latin typeface="微软雅黑" pitchFamily="34" charset="-122"/>
                <a:ea typeface="微软雅黑" pitchFamily="34" charset="-122"/>
              </a:rPr>
              <a:t>安全认证</a:t>
            </a:r>
            <a:endParaRPr lang="id-ID" sz="2000" b="1" dirty="0">
              <a:solidFill>
                <a:schemeClr val="bg1"/>
              </a:solidFill>
              <a:latin typeface="微软雅黑" pitchFamily="34" charset="-122"/>
              <a:ea typeface="微软雅黑" pitchFamily="34" charset="-122"/>
            </a:endParaRPr>
          </a:p>
        </p:txBody>
      </p:sp>
      <p:sp>
        <p:nvSpPr>
          <p:cNvPr id="108" name="TextBox 107"/>
          <p:cNvSpPr txBox="1"/>
          <p:nvPr/>
        </p:nvSpPr>
        <p:spPr>
          <a:xfrm>
            <a:off x="8594014" y="5015971"/>
            <a:ext cx="2842810" cy="646331"/>
          </a:xfrm>
          <a:prstGeom prst="rect">
            <a:avLst/>
          </a:prstGeom>
          <a:noFill/>
        </p:spPr>
        <p:txBody>
          <a:bodyPr wrap="square" rtlCol="0">
            <a:spAutoFit/>
          </a:bodyPr>
          <a:lstStyle/>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 联机实时交易（安全认证）</a:t>
            </a:r>
            <a:endParaRPr lang="en-US" altLang="zh-CN" sz="1200" kern="0" dirty="0" smtClean="0">
              <a:solidFill>
                <a:schemeClr val="bg1"/>
              </a:solidFill>
              <a:latin typeface="微软雅黑" pitchFamily="34" charset="-122"/>
              <a:ea typeface="微软雅黑" pitchFamily="34" charset="-122"/>
            </a:endParaRPr>
          </a:p>
          <a:p>
            <a:pPr lvl="0">
              <a:lnSpc>
                <a:spcPct val="150000"/>
              </a:lnSpc>
              <a:buFont typeface="Wingdings" pitchFamily="2" charset="2"/>
              <a:buChar char="u"/>
              <a:defRPr/>
            </a:pPr>
            <a:r>
              <a:rPr lang="zh-CN" altLang="en-US" sz="1200" kern="0" dirty="0" smtClean="0">
                <a:solidFill>
                  <a:schemeClr val="bg1"/>
                </a:solidFill>
                <a:latin typeface="微软雅黑" pitchFamily="34" charset="-122"/>
                <a:ea typeface="微软雅黑" pitchFamily="34" charset="-122"/>
              </a:rPr>
              <a:t>  脱机清算文件</a:t>
            </a:r>
            <a:r>
              <a:rPr lang="en-US" altLang="zh-CN" sz="1200" kern="0" dirty="0" smtClean="0">
                <a:solidFill>
                  <a:schemeClr val="bg1"/>
                </a:solidFill>
                <a:latin typeface="微软雅黑" pitchFamily="34" charset="-122"/>
                <a:ea typeface="微软雅黑" pitchFamily="34" charset="-122"/>
              </a:rPr>
              <a:t>TC</a:t>
            </a:r>
            <a:r>
              <a:rPr lang="zh-CN" altLang="en-US" sz="1200" kern="0" dirty="0" smtClean="0">
                <a:solidFill>
                  <a:schemeClr val="bg1"/>
                </a:solidFill>
                <a:latin typeface="微软雅黑" pitchFamily="34" charset="-122"/>
                <a:ea typeface="微软雅黑" pitchFamily="34" charset="-122"/>
              </a:rPr>
              <a:t>认证等</a:t>
            </a:r>
            <a:endParaRPr lang="en-US" sz="1200" b="1" dirty="0">
              <a:solidFill>
                <a:schemeClr val="bg1"/>
              </a:solidFill>
            </a:endParaRPr>
          </a:p>
        </p:txBody>
      </p:sp>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53" name="TextBox 52"/>
          <p:cNvSpPr txBox="1"/>
          <p:nvPr/>
        </p:nvSpPr>
        <p:spPr>
          <a:xfrm>
            <a:off x="2992149" y="680759"/>
            <a:ext cx="6340197"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漳州开发区一卡通基础建设</a:t>
            </a:r>
            <a:endParaRPr lang="en-US" altLang="en-US" sz="4000" dirty="0">
              <a:solidFill>
                <a:schemeClr val="bg1"/>
              </a:solidFill>
              <a:latin typeface="微软雅黑" pitchFamily="34" charset="-122"/>
              <a:ea typeface="微软雅黑" pitchFamily="34" charset="-122"/>
            </a:endParaRPr>
          </a:p>
        </p:txBody>
      </p:sp>
      <p:sp>
        <p:nvSpPr>
          <p:cNvPr id="57" name="TextBox 56"/>
          <p:cNvSpPr txBox="1"/>
          <p:nvPr/>
        </p:nvSpPr>
        <p:spPr>
          <a:xfrm>
            <a:off x="4968509" y="1417488"/>
            <a:ext cx="2339103" cy="461665"/>
          </a:xfrm>
          <a:prstGeom prst="rect">
            <a:avLst/>
          </a:prstGeom>
          <a:noFill/>
        </p:spPr>
        <p:txBody>
          <a:bodyPr wrap="none" rtlCol="0">
            <a:spAutoFit/>
          </a:bodyPr>
          <a:lstStyle/>
          <a:p>
            <a:pPr algn="ctr"/>
            <a:r>
              <a:rPr lang="zh-CN" altLang="en-US" sz="2400" dirty="0" smtClean="0">
                <a:solidFill>
                  <a:schemeClr val="bg1">
                    <a:lumMod val="65000"/>
                  </a:schemeClr>
                </a:solidFill>
                <a:latin typeface="微软雅黑" pitchFamily="34" charset="-122"/>
                <a:ea typeface="微软雅黑" pitchFamily="34" charset="-122"/>
              </a:rPr>
              <a:t>储值卡业务系统</a:t>
            </a:r>
            <a:endParaRPr lang="en-US" altLang="en-US" sz="2400" dirty="0">
              <a:solidFill>
                <a:schemeClr val="bg1">
                  <a:lumMod val="65000"/>
                </a:schemeClr>
              </a:solidFill>
              <a:latin typeface="微软雅黑" pitchFamily="34" charset="-122"/>
              <a:ea typeface="微软雅黑" pitchFamily="34" charset="-122"/>
            </a:endParaRPr>
          </a:p>
        </p:txBody>
      </p:sp>
      <p:sp>
        <p:nvSpPr>
          <p:cNvPr id="59" name="TextBox 58"/>
          <p:cNvSpPr txBox="1"/>
          <p:nvPr/>
        </p:nvSpPr>
        <p:spPr>
          <a:xfrm>
            <a:off x="5019484" y="2997338"/>
            <a:ext cx="550151" cy="523220"/>
          </a:xfrm>
          <a:prstGeom prst="rect">
            <a:avLst/>
          </a:prstGeom>
          <a:noFill/>
        </p:spPr>
        <p:txBody>
          <a:bodyPr wrap="none" rtlCol="0">
            <a:spAutoFit/>
          </a:bodyPr>
          <a:lstStyle/>
          <a:p>
            <a:pPr algn="ctr"/>
            <a:r>
              <a:rPr lang="en-US" sz="2800" b="1" dirty="0" smtClean="0">
                <a:solidFill>
                  <a:schemeClr val="bg1"/>
                </a:solidFill>
              </a:rPr>
              <a:t>01</a:t>
            </a:r>
            <a:endParaRPr lang="id-ID" sz="2800" b="1" dirty="0">
              <a:solidFill>
                <a:schemeClr val="bg1"/>
              </a:solidFill>
            </a:endParaRPr>
          </a:p>
        </p:txBody>
      </p:sp>
      <p:sp>
        <p:nvSpPr>
          <p:cNvPr id="60" name="TextBox 59"/>
          <p:cNvSpPr txBox="1"/>
          <p:nvPr/>
        </p:nvSpPr>
        <p:spPr>
          <a:xfrm>
            <a:off x="6699238" y="2997337"/>
            <a:ext cx="550151" cy="523220"/>
          </a:xfrm>
          <a:prstGeom prst="rect">
            <a:avLst/>
          </a:prstGeom>
          <a:noFill/>
        </p:spPr>
        <p:txBody>
          <a:bodyPr wrap="none" rtlCol="0">
            <a:spAutoFit/>
          </a:bodyPr>
          <a:lstStyle/>
          <a:p>
            <a:pPr algn="ctr"/>
            <a:r>
              <a:rPr lang="en-US" sz="2800" b="1" dirty="0" smtClean="0">
                <a:solidFill>
                  <a:schemeClr val="bg1"/>
                </a:solidFill>
              </a:rPr>
              <a:t>02</a:t>
            </a:r>
            <a:endParaRPr lang="id-ID" sz="2800" b="1" dirty="0">
              <a:solidFill>
                <a:schemeClr val="bg1"/>
              </a:solidFill>
            </a:endParaRPr>
          </a:p>
        </p:txBody>
      </p:sp>
      <p:sp>
        <p:nvSpPr>
          <p:cNvPr id="61" name="TextBox 60"/>
          <p:cNvSpPr txBox="1"/>
          <p:nvPr/>
        </p:nvSpPr>
        <p:spPr>
          <a:xfrm>
            <a:off x="5051985" y="4800034"/>
            <a:ext cx="550151" cy="523220"/>
          </a:xfrm>
          <a:prstGeom prst="rect">
            <a:avLst/>
          </a:prstGeom>
          <a:noFill/>
        </p:spPr>
        <p:txBody>
          <a:bodyPr wrap="none" rtlCol="0">
            <a:spAutoFit/>
          </a:bodyPr>
          <a:lstStyle/>
          <a:p>
            <a:pPr algn="ctr"/>
            <a:r>
              <a:rPr lang="en-US" sz="2800" b="1" dirty="0" smtClean="0">
                <a:solidFill>
                  <a:schemeClr val="bg1"/>
                </a:solidFill>
              </a:rPr>
              <a:t>03</a:t>
            </a:r>
            <a:endParaRPr lang="id-ID" sz="2800" b="1" dirty="0">
              <a:solidFill>
                <a:schemeClr val="bg1"/>
              </a:solidFill>
            </a:endParaRPr>
          </a:p>
        </p:txBody>
      </p:sp>
      <p:sp>
        <p:nvSpPr>
          <p:cNvPr id="62" name="TextBox 61"/>
          <p:cNvSpPr txBox="1"/>
          <p:nvPr/>
        </p:nvSpPr>
        <p:spPr>
          <a:xfrm>
            <a:off x="6768250" y="4815702"/>
            <a:ext cx="550151" cy="523220"/>
          </a:xfrm>
          <a:prstGeom prst="rect">
            <a:avLst/>
          </a:prstGeom>
          <a:noFill/>
        </p:spPr>
        <p:txBody>
          <a:bodyPr wrap="none" rtlCol="0">
            <a:spAutoFit/>
          </a:bodyPr>
          <a:lstStyle/>
          <a:p>
            <a:pPr algn="ctr"/>
            <a:r>
              <a:rPr lang="en-US" sz="2800" b="1" dirty="0" smtClean="0">
                <a:solidFill>
                  <a:schemeClr val="bg1"/>
                </a:solidFill>
              </a:rPr>
              <a:t>04</a:t>
            </a:r>
            <a:endParaRPr lang="id-ID" sz="2800" b="1" dirty="0">
              <a:solidFill>
                <a:schemeClr val="bg1"/>
              </a:solidFill>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107"/>
                                        </p:tgtEl>
                                        <p:attrNameLst>
                                          <p:attrName>style.visibility</p:attrName>
                                        </p:attrNameLst>
                                      </p:cBhvr>
                                      <p:to>
                                        <p:strVal val="visible"/>
                                      </p:to>
                                    </p:set>
                                    <p:animEffect transition="in" filter="fade">
                                      <p:cBhvr>
                                        <p:cTn id="50" dur="500"/>
                                        <p:tgtEl>
                                          <p:spTgt spid="10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fade">
                                      <p:cBhvr>
                                        <p:cTn id="53" dur="500"/>
                                        <p:tgtEl>
                                          <p:spTgt spid="108"/>
                                        </p:tgtEl>
                                      </p:cBhvr>
                                    </p:animEffect>
                                  </p:childTnLst>
                                </p:cTn>
                              </p:par>
                            </p:childTnLst>
                          </p:cTn>
                        </p:par>
                        <p:par>
                          <p:cTn id="54" fill="hold">
                            <p:stCondLst>
                              <p:cond delay="4500"/>
                            </p:stCondLst>
                            <p:childTnLst>
                              <p:par>
                                <p:cTn id="55" presetID="47"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anim calcmode="lin" valueType="num">
                                      <p:cBhvr>
                                        <p:cTn id="58" dur="500" fill="hold"/>
                                        <p:tgtEl>
                                          <p:spTgt spid="53"/>
                                        </p:tgtEl>
                                        <p:attrNameLst>
                                          <p:attrName>ppt_x</p:attrName>
                                        </p:attrNameLst>
                                      </p:cBhvr>
                                      <p:tavLst>
                                        <p:tav tm="0">
                                          <p:val>
                                            <p:strVal val="#ppt_x"/>
                                          </p:val>
                                        </p:tav>
                                        <p:tav tm="100000">
                                          <p:val>
                                            <p:strVal val="#ppt_x"/>
                                          </p:val>
                                        </p:tav>
                                      </p:tavLst>
                                    </p:anim>
                                    <p:anim calcmode="lin" valueType="num">
                                      <p:cBhvr>
                                        <p:cTn id="59" dur="5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anim calcmode="lin" valueType="num">
                                      <p:cBhvr>
                                        <p:cTn id="63" dur="500" fill="hold"/>
                                        <p:tgtEl>
                                          <p:spTgt spid="57"/>
                                        </p:tgtEl>
                                        <p:attrNameLst>
                                          <p:attrName>ppt_x</p:attrName>
                                        </p:attrNameLst>
                                      </p:cBhvr>
                                      <p:tavLst>
                                        <p:tav tm="0">
                                          <p:val>
                                            <p:strVal val="#ppt_x"/>
                                          </p:val>
                                        </p:tav>
                                        <p:tav tm="100000">
                                          <p:val>
                                            <p:strVal val="#ppt_x"/>
                                          </p:val>
                                        </p:tav>
                                      </p:tavLst>
                                    </p:anim>
                                    <p:anim calcmode="lin" valueType="num">
                                      <p:cBhvr>
                                        <p:cTn id="64" dur="5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6" grpId="0"/>
      <p:bldP spid="87" grpId="0"/>
      <p:bldP spid="94" grpId="0"/>
      <p:bldP spid="95" grpId="0"/>
      <p:bldP spid="105" grpId="0"/>
      <p:bldP spid="106" grpId="0"/>
      <p:bldP spid="107" grpId="0"/>
      <p:bldP spid="108" grpId="0"/>
      <p:bldP spid="53"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cxnSp>
        <p:nvCxnSpPr>
          <p:cNvPr id="118" name="直接箭头连接符 117"/>
          <p:cNvCxnSpPr/>
          <p:nvPr/>
        </p:nvCxnSpPr>
        <p:spPr>
          <a:xfrm flipH="1" flipV="1">
            <a:off x="6011341" y="2165710"/>
            <a:ext cx="12305" cy="350040"/>
          </a:xfrm>
          <a:prstGeom prst="straightConnector1">
            <a:avLst/>
          </a:prstGeom>
          <a:noFill/>
          <a:ln w="6350" cap="flat" cmpd="sng" algn="ctr">
            <a:solidFill>
              <a:srgbClr val="5B9BD5"/>
            </a:solidFill>
            <a:prstDash val="sysDash"/>
            <a:miter lim="800000"/>
            <a:tailEnd type="triangle"/>
          </a:ln>
          <a:effectLst/>
        </p:spPr>
      </p:cxnSp>
      <p:cxnSp>
        <p:nvCxnSpPr>
          <p:cNvPr id="119" name="直接箭头连接符 118"/>
          <p:cNvCxnSpPr/>
          <p:nvPr/>
        </p:nvCxnSpPr>
        <p:spPr>
          <a:xfrm flipV="1">
            <a:off x="3315792" y="3986224"/>
            <a:ext cx="0" cy="1208451"/>
          </a:xfrm>
          <a:prstGeom prst="straightConnector1">
            <a:avLst/>
          </a:prstGeom>
          <a:noFill/>
          <a:ln w="6350" cap="flat" cmpd="sng" algn="ctr">
            <a:solidFill>
              <a:srgbClr val="5B9BD5"/>
            </a:solidFill>
            <a:prstDash val="sysDash"/>
            <a:miter lim="800000"/>
            <a:headEnd type="arrow" w="med" len="med"/>
            <a:tailEnd type="arrow" w="med" len="med"/>
          </a:ln>
          <a:effectLst/>
        </p:spPr>
      </p:cxnSp>
      <p:cxnSp>
        <p:nvCxnSpPr>
          <p:cNvPr id="120" name="直接箭头连接符 119"/>
          <p:cNvCxnSpPr/>
          <p:nvPr/>
        </p:nvCxnSpPr>
        <p:spPr>
          <a:xfrm flipV="1">
            <a:off x="7708280" y="2114017"/>
            <a:ext cx="0" cy="2987808"/>
          </a:xfrm>
          <a:prstGeom prst="straightConnector1">
            <a:avLst/>
          </a:prstGeom>
          <a:noFill/>
          <a:ln w="6350" cap="flat" cmpd="sng" algn="ctr">
            <a:solidFill>
              <a:srgbClr val="5B9BD5"/>
            </a:solidFill>
            <a:prstDash val="sysDash"/>
            <a:miter lim="800000"/>
            <a:headEnd type="arrow" w="med" len="med"/>
            <a:tailEnd type="arrow" w="med" len="med"/>
          </a:ln>
          <a:effectLst/>
        </p:spPr>
      </p:cxnSp>
      <p:cxnSp>
        <p:nvCxnSpPr>
          <p:cNvPr id="121" name="直接箭头连接符 120"/>
          <p:cNvCxnSpPr/>
          <p:nvPr/>
        </p:nvCxnSpPr>
        <p:spPr>
          <a:xfrm flipV="1">
            <a:off x="4611936" y="3987985"/>
            <a:ext cx="0" cy="1222375"/>
          </a:xfrm>
          <a:prstGeom prst="straightConnector1">
            <a:avLst/>
          </a:prstGeom>
          <a:noFill/>
          <a:ln w="6350" cap="flat" cmpd="sng" algn="ctr">
            <a:solidFill>
              <a:srgbClr val="5B9BD5"/>
            </a:solidFill>
            <a:prstDash val="solid"/>
            <a:miter lim="800000"/>
            <a:tailEnd type="triangle"/>
          </a:ln>
          <a:effectLst/>
        </p:spPr>
      </p:cxnSp>
      <p:cxnSp>
        <p:nvCxnSpPr>
          <p:cNvPr id="122" name="直接箭头连接符 121"/>
          <p:cNvCxnSpPr/>
          <p:nvPr/>
        </p:nvCxnSpPr>
        <p:spPr>
          <a:xfrm flipV="1">
            <a:off x="8716392" y="4555637"/>
            <a:ext cx="0" cy="1446811"/>
          </a:xfrm>
          <a:prstGeom prst="straightConnector1">
            <a:avLst/>
          </a:prstGeom>
          <a:noFill/>
          <a:ln w="6350" cap="flat" cmpd="sng" algn="ctr">
            <a:solidFill>
              <a:srgbClr val="5B9BD5"/>
            </a:solidFill>
            <a:prstDash val="sysDash"/>
            <a:miter lim="800000"/>
            <a:tailEnd type="triangle"/>
          </a:ln>
          <a:effectLst/>
        </p:spPr>
      </p:cxnSp>
      <p:cxnSp>
        <p:nvCxnSpPr>
          <p:cNvPr id="123" name="直接箭头连接符 122"/>
          <p:cNvCxnSpPr/>
          <p:nvPr/>
        </p:nvCxnSpPr>
        <p:spPr>
          <a:xfrm>
            <a:off x="6268120" y="5689997"/>
            <a:ext cx="0" cy="266836"/>
          </a:xfrm>
          <a:prstGeom prst="straightConnector1">
            <a:avLst/>
          </a:prstGeom>
          <a:noFill/>
          <a:ln w="6350" cap="flat" cmpd="sng" algn="ctr">
            <a:solidFill>
              <a:srgbClr val="5B9BD5"/>
            </a:solidFill>
            <a:prstDash val="solid"/>
            <a:miter lim="800000"/>
            <a:headEnd type="arrow" w="med" len="med"/>
            <a:tailEnd type="arrow" w="med" len="med"/>
          </a:ln>
          <a:effectLst/>
        </p:spPr>
      </p:cxnSp>
      <p:grpSp>
        <p:nvGrpSpPr>
          <p:cNvPr id="124" name="组合 9228"/>
          <p:cNvGrpSpPr>
            <a:grpSpLocks/>
          </p:cNvGrpSpPr>
          <p:nvPr/>
        </p:nvGrpSpPr>
        <p:grpSpPr bwMode="auto">
          <a:xfrm>
            <a:off x="2050846" y="1430761"/>
            <a:ext cx="7268906" cy="5291767"/>
            <a:chOff x="106363" y="1573187"/>
            <a:chExt cx="6564312" cy="6263483"/>
          </a:xfrm>
        </p:grpSpPr>
        <p:sp>
          <p:nvSpPr>
            <p:cNvPr id="125" name="Rectangle 2"/>
            <p:cNvSpPr>
              <a:spLocks noChangeArrowheads="1"/>
            </p:cNvSpPr>
            <p:nvPr/>
          </p:nvSpPr>
          <p:spPr bwMode="auto">
            <a:xfrm>
              <a:off x="755650" y="1662612"/>
              <a:ext cx="166825" cy="437152"/>
            </a:xfrm>
            <a:prstGeom prst="rect">
              <a:avLst/>
            </a:prstGeom>
            <a:noFill/>
            <a:ln w="9525">
              <a:noFill/>
              <a:miter lim="800000"/>
              <a:headEnd/>
              <a:tailEnd/>
            </a:ln>
            <a:effectLst/>
          </p:spPr>
          <p:txBody>
            <a:bodyPr wrap="none"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微软雅黑" pitchFamily="34" charset="-122"/>
                <a:ea typeface="微软雅黑" pitchFamily="34" charset="-122"/>
              </a:endParaRPr>
            </a:p>
          </p:txBody>
        </p:sp>
        <p:sp>
          <p:nvSpPr>
            <p:cNvPr id="126" name="矩形 125"/>
            <p:cNvSpPr/>
            <p:nvPr/>
          </p:nvSpPr>
          <p:spPr>
            <a:xfrm>
              <a:off x="106363" y="1584368"/>
              <a:ext cx="577850" cy="1262310"/>
            </a:xfrm>
            <a:prstGeom prst="rect">
              <a:avLst/>
            </a:prstGeom>
            <a:solidFill>
              <a:srgbClr val="FF0000"/>
            </a:solidFill>
            <a:ln w="12700" cap="flat" cmpd="sng" algn="ctr">
              <a:solidFill>
                <a:srgbClr val="FF0000"/>
              </a:solidFill>
              <a:prstDash val="solid"/>
              <a:miter lim="800000"/>
            </a:ln>
            <a:effectLst/>
          </p:spPr>
          <p:txBody>
            <a:bodyPr anchor="ctr"/>
            <a:lstStyle/>
            <a:p>
              <a:pPr algn="ctr" eaLnBrk="0" fontAlgn="auto" hangingPunct="0">
                <a:spcBef>
                  <a:spcPts val="0"/>
                </a:spcBef>
                <a:spcAft>
                  <a:spcPts val="0"/>
                </a:spcAft>
              </a:pPr>
              <a:r>
                <a:rPr kumimoji="0" lang="zh-CN" altLang="en-US" sz="1600" b="0" i="0" kern="0" dirty="0">
                  <a:solidFill>
                    <a:prstClr val="white"/>
                  </a:solidFill>
                  <a:latin typeface="微软雅黑" pitchFamily="34" charset="-122"/>
                  <a:ea typeface="微软雅黑" pitchFamily="34" charset="-122"/>
                </a:rPr>
                <a:t>综合服务层</a:t>
              </a:r>
            </a:p>
          </p:txBody>
        </p:sp>
        <p:sp>
          <p:nvSpPr>
            <p:cNvPr id="127" name="矩形 126"/>
            <p:cNvSpPr/>
            <p:nvPr/>
          </p:nvSpPr>
          <p:spPr>
            <a:xfrm>
              <a:off x="106363" y="2889537"/>
              <a:ext cx="577850" cy="2296538"/>
            </a:xfrm>
            <a:prstGeom prst="rect">
              <a:avLst/>
            </a:prstGeom>
            <a:solidFill>
              <a:srgbClr val="FF0000"/>
            </a:solidFill>
            <a:ln w="12700" cap="flat" cmpd="sng" algn="ctr">
              <a:solidFill>
                <a:srgbClr val="FF0000"/>
              </a:solidFill>
              <a:prstDash val="solid"/>
              <a:miter lim="800000"/>
            </a:ln>
            <a:effectLst/>
          </p:spPr>
          <p:txBody>
            <a:bodyPr anchor="ctr"/>
            <a:lstStyle/>
            <a:p>
              <a:pPr algn="ctr" eaLnBrk="0" fontAlgn="auto" hangingPunct="0">
                <a:spcBef>
                  <a:spcPts val="0"/>
                </a:spcBef>
                <a:spcAft>
                  <a:spcPts val="0"/>
                </a:spcAft>
              </a:pPr>
              <a:r>
                <a:rPr kumimoji="0" lang="zh-CN" altLang="en-US" sz="1600" b="0" i="0" kern="0" dirty="0">
                  <a:solidFill>
                    <a:prstClr val="white"/>
                  </a:solidFill>
                  <a:latin typeface="微软雅黑" pitchFamily="34" charset="-122"/>
                  <a:ea typeface="微软雅黑" pitchFamily="34" charset="-122"/>
                </a:rPr>
                <a:t>核心业务层</a:t>
              </a:r>
            </a:p>
          </p:txBody>
        </p:sp>
        <p:sp>
          <p:nvSpPr>
            <p:cNvPr id="128" name="矩形 127"/>
            <p:cNvSpPr/>
            <p:nvPr/>
          </p:nvSpPr>
          <p:spPr>
            <a:xfrm>
              <a:off x="106363" y="5296141"/>
              <a:ext cx="577850" cy="1460353"/>
            </a:xfrm>
            <a:prstGeom prst="rect">
              <a:avLst/>
            </a:prstGeom>
            <a:solidFill>
              <a:srgbClr val="FF0000"/>
            </a:solidFill>
            <a:ln w="12700" cap="flat" cmpd="sng" algn="ctr">
              <a:solidFill>
                <a:srgbClr val="FF0000"/>
              </a:solidFill>
              <a:prstDash val="solid"/>
              <a:miter lim="800000"/>
            </a:ln>
            <a:effectLst/>
          </p:spPr>
          <p:txBody>
            <a:bodyPr anchor="ctr"/>
            <a:lstStyle/>
            <a:p>
              <a:pPr algn="ctr" eaLnBrk="0" fontAlgn="auto" hangingPunct="0">
                <a:spcBef>
                  <a:spcPts val="0"/>
                </a:spcBef>
                <a:spcAft>
                  <a:spcPts val="0"/>
                </a:spcAft>
              </a:pPr>
              <a:r>
                <a:rPr kumimoji="0" lang="zh-CN" altLang="en-US" sz="1600" b="0" i="0" kern="0" dirty="0">
                  <a:solidFill>
                    <a:prstClr val="white"/>
                  </a:solidFill>
                  <a:latin typeface="微软雅黑" pitchFamily="34" charset="-122"/>
                  <a:ea typeface="微软雅黑" pitchFamily="34" charset="-122"/>
                </a:rPr>
                <a:t>前置系统层</a:t>
              </a:r>
            </a:p>
          </p:txBody>
        </p:sp>
        <p:sp>
          <p:nvSpPr>
            <p:cNvPr id="129" name="矩形 128"/>
            <p:cNvSpPr/>
            <p:nvPr/>
          </p:nvSpPr>
          <p:spPr>
            <a:xfrm>
              <a:off x="106363" y="6863333"/>
              <a:ext cx="577850" cy="973337"/>
            </a:xfrm>
            <a:prstGeom prst="rect">
              <a:avLst/>
            </a:prstGeom>
            <a:solidFill>
              <a:srgbClr val="FF0000"/>
            </a:solidFill>
            <a:ln w="12700" cap="flat" cmpd="sng" algn="ctr">
              <a:solidFill>
                <a:srgbClr val="FF0000"/>
              </a:solidFill>
              <a:prstDash val="solid"/>
              <a:miter lim="800000"/>
            </a:ln>
            <a:effectLst/>
          </p:spPr>
          <p:txBody>
            <a:bodyPr anchor="ctr"/>
            <a:lstStyle/>
            <a:p>
              <a:pPr algn="ctr" eaLnBrk="0" fontAlgn="auto" hangingPunct="0">
                <a:spcBef>
                  <a:spcPts val="0"/>
                </a:spcBef>
                <a:spcAft>
                  <a:spcPts val="0"/>
                </a:spcAft>
              </a:pPr>
              <a:r>
                <a:rPr kumimoji="0" lang="zh-CN" altLang="en-US" sz="1600" b="0" i="0" kern="0" dirty="0">
                  <a:solidFill>
                    <a:prstClr val="white"/>
                  </a:solidFill>
                  <a:latin typeface="微软雅黑" pitchFamily="34" charset="-122"/>
                  <a:ea typeface="微软雅黑" pitchFamily="34" charset="-122"/>
                </a:rPr>
                <a:t>渠道接入层</a:t>
              </a:r>
            </a:p>
          </p:txBody>
        </p:sp>
        <p:grpSp>
          <p:nvGrpSpPr>
            <p:cNvPr id="130" name="组合 3"/>
            <p:cNvGrpSpPr>
              <a:grpSpLocks/>
            </p:cNvGrpSpPr>
            <p:nvPr/>
          </p:nvGrpSpPr>
          <p:grpSpPr bwMode="auto">
            <a:xfrm>
              <a:off x="817563" y="1631921"/>
              <a:ext cx="5757860" cy="738151"/>
              <a:chOff x="821400" y="1553929"/>
              <a:chExt cx="5332809" cy="738151"/>
            </a:xfrm>
          </p:grpSpPr>
          <p:sp>
            <p:nvSpPr>
              <p:cNvPr id="162" name="矩形 161"/>
              <p:cNvSpPr/>
              <p:nvPr/>
            </p:nvSpPr>
            <p:spPr>
              <a:xfrm>
                <a:off x="821400" y="1553929"/>
                <a:ext cx="1008632" cy="731801"/>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风险监控</a:t>
                </a:r>
              </a:p>
            </p:txBody>
          </p:sp>
          <p:sp>
            <p:nvSpPr>
              <p:cNvPr id="163" name="矩形 162"/>
              <p:cNvSpPr/>
              <p:nvPr/>
            </p:nvSpPr>
            <p:spPr>
              <a:xfrm>
                <a:off x="1905017" y="1553929"/>
                <a:ext cx="1008632" cy="731801"/>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央行监管报表</a:t>
                </a:r>
              </a:p>
            </p:txBody>
          </p:sp>
          <p:sp>
            <p:nvSpPr>
              <p:cNvPr id="164" name="矩形 163"/>
              <p:cNvSpPr/>
              <p:nvPr/>
            </p:nvSpPr>
            <p:spPr>
              <a:xfrm>
                <a:off x="2985695" y="1553929"/>
                <a:ext cx="1007161" cy="731801"/>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集中清算</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系统</a:t>
                </a:r>
              </a:p>
            </p:txBody>
          </p:sp>
          <p:sp>
            <p:nvSpPr>
              <p:cNvPr id="165" name="矩形 164"/>
              <p:cNvSpPr/>
              <p:nvPr/>
            </p:nvSpPr>
            <p:spPr>
              <a:xfrm>
                <a:off x="4064901" y="1560279"/>
                <a:ext cx="1008632" cy="731801"/>
              </a:xfrm>
              <a:prstGeom prst="rect">
                <a:avLst/>
              </a:prstGeom>
              <a:solidFill>
                <a:srgbClr val="ED7D31">
                  <a:lumMod val="40000"/>
                  <a:lumOff val="6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会计支撑系统</a:t>
                </a:r>
              </a:p>
            </p:txBody>
          </p:sp>
          <p:sp>
            <p:nvSpPr>
              <p:cNvPr id="166" name="矩形 165"/>
              <p:cNvSpPr/>
              <p:nvPr/>
            </p:nvSpPr>
            <p:spPr>
              <a:xfrm>
                <a:off x="5145577" y="1553929"/>
                <a:ext cx="1008632" cy="731801"/>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业务统计系统</a:t>
                </a:r>
              </a:p>
            </p:txBody>
          </p:sp>
        </p:grpSp>
        <p:sp>
          <p:nvSpPr>
            <p:cNvPr id="131" name="圆角矩形 130"/>
            <p:cNvSpPr/>
            <p:nvPr/>
          </p:nvSpPr>
          <p:spPr>
            <a:xfrm>
              <a:off x="755650" y="1573187"/>
              <a:ext cx="5903913" cy="869906"/>
            </a:xfrm>
            <a:prstGeom prst="roundRect">
              <a:avLst>
                <a:gd name="adj" fmla="val 8028"/>
              </a:avLst>
            </a:prstGeom>
            <a:noFill/>
            <a:ln w="19050" cap="flat" cmpd="sng" algn="ctr">
              <a:solidFill>
                <a:sysClr val="window" lastClr="FFFFFF">
                  <a:lumMod val="85000"/>
                </a:sysClr>
              </a:solidFill>
              <a:prstDash val="sys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itchFamily="34" charset="-122"/>
                <a:ea typeface="微软雅黑" pitchFamily="34" charset="-122"/>
              </a:endParaRPr>
            </a:p>
          </p:txBody>
        </p:sp>
        <p:grpSp>
          <p:nvGrpSpPr>
            <p:cNvPr id="132" name="组合 9226"/>
            <p:cNvGrpSpPr>
              <a:grpSpLocks/>
            </p:cNvGrpSpPr>
            <p:nvPr/>
          </p:nvGrpSpPr>
          <p:grpSpPr bwMode="auto">
            <a:xfrm>
              <a:off x="798821" y="2952655"/>
              <a:ext cx="5746750" cy="2211277"/>
              <a:chOff x="798821" y="2890154"/>
              <a:chExt cx="5746750" cy="2211277"/>
            </a:xfrm>
          </p:grpSpPr>
          <p:sp>
            <p:nvSpPr>
              <p:cNvPr id="147" name="矩形 146"/>
              <p:cNvSpPr/>
              <p:nvPr/>
            </p:nvSpPr>
            <p:spPr>
              <a:xfrm>
                <a:off x="896938" y="2890154"/>
                <a:ext cx="1089025" cy="46352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卡管系统</a:t>
                </a:r>
              </a:p>
            </p:txBody>
          </p:sp>
          <p:sp>
            <p:nvSpPr>
              <p:cNvPr id="148" name="矩形 147"/>
              <p:cNvSpPr/>
              <p:nvPr/>
            </p:nvSpPr>
            <p:spPr>
              <a:xfrm>
                <a:off x="2043113" y="2890154"/>
                <a:ext cx="1089025" cy="46352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库存管理系统</a:t>
                </a:r>
              </a:p>
            </p:txBody>
          </p:sp>
          <p:sp>
            <p:nvSpPr>
              <p:cNvPr id="149" name="矩形 148"/>
              <p:cNvSpPr/>
              <p:nvPr/>
            </p:nvSpPr>
            <p:spPr>
              <a:xfrm>
                <a:off x="3186113" y="2890154"/>
                <a:ext cx="1089025" cy="46352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客户服务系统</a:t>
                </a:r>
              </a:p>
            </p:txBody>
          </p:sp>
          <p:sp>
            <p:nvSpPr>
              <p:cNvPr id="150" name="矩形 149"/>
              <p:cNvSpPr/>
              <p:nvPr/>
            </p:nvSpPr>
            <p:spPr>
              <a:xfrm>
                <a:off x="798821" y="3696564"/>
                <a:ext cx="1089025" cy="733388"/>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商户管理系统</a:t>
                </a:r>
              </a:p>
            </p:txBody>
          </p:sp>
          <p:sp>
            <p:nvSpPr>
              <p:cNvPr id="151" name="矩形 150"/>
              <p:cNvSpPr/>
              <p:nvPr/>
            </p:nvSpPr>
            <p:spPr>
              <a:xfrm>
                <a:off x="1967221" y="3696564"/>
                <a:ext cx="1089025" cy="73338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核心账务系统</a:t>
                </a:r>
              </a:p>
            </p:txBody>
          </p:sp>
          <p:sp>
            <p:nvSpPr>
              <p:cNvPr id="152" name="矩形 151"/>
              <p:cNvSpPr/>
              <p:nvPr/>
            </p:nvSpPr>
            <p:spPr>
              <a:xfrm>
                <a:off x="2659063" y="4644254"/>
                <a:ext cx="1552575" cy="45717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itchFamily="34" charset="-122"/>
                    <a:ea typeface="微软雅黑" pitchFamily="34" charset="-122"/>
                  </a:rPr>
                  <a:t>日终批量系统</a:t>
                </a:r>
              </a:p>
            </p:txBody>
          </p:sp>
          <p:sp>
            <p:nvSpPr>
              <p:cNvPr id="153" name="矩形 152"/>
              <p:cNvSpPr/>
              <p:nvPr/>
            </p:nvSpPr>
            <p:spPr>
              <a:xfrm>
                <a:off x="4011921" y="3696564"/>
                <a:ext cx="1089025" cy="73338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数据准备系统</a:t>
                </a:r>
              </a:p>
            </p:txBody>
          </p:sp>
          <p:sp>
            <p:nvSpPr>
              <p:cNvPr id="154" name="矩形 153"/>
              <p:cNvSpPr/>
              <p:nvPr/>
            </p:nvSpPr>
            <p:spPr>
              <a:xfrm>
                <a:off x="5456546" y="3696564"/>
                <a:ext cx="1089025" cy="73338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密钥管理系统</a:t>
                </a:r>
              </a:p>
            </p:txBody>
          </p:sp>
          <p:cxnSp>
            <p:nvCxnSpPr>
              <p:cNvPr id="155" name="直接连接符 154"/>
              <p:cNvCxnSpPr>
                <a:stCxn id="147" idx="2"/>
              </p:cNvCxnSpPr>
              <p:nvPr/>
            </p:nvCxnSpPr>
            <p:spPr>
              <a:xfrm flipH="1">
                <a:off x="1411288" y="3353681"/>
                <a:ext cx="0" cy="215889"/>
              </a:xfrm>
              <a:prstGeom prst="line">
                <a:avLst/>
              </a:prstGeom>
              <a:noFill/>
              <a:ln w="6350" cap="flat" cmpd="sng" algn="ctr">
                <a:solidFill>
                  <a:srgbClr val="5B9BD5"/>
                </a:solidFill>
                <a:prstDash val="solid"/>
                <a:miter lim="800000"/>
              </a:ln>
              <a:effectLst/>
            </p:spPr>
          </p:cxnSp>
          <p:cxnSp>
            <p:nvCxnSpPr>
              <p:cNvPr id="156" name="直接连接符 155"/>
              <p:cNvCxnSpPr/>
              <p:nvPr/>
            </p:nvCxnSpPr>
            <p:spPr>
              <a:xfrm flipH="1">
                <a:off x="3781425" y="3353681"/>
                <a:ext cx="0" cy="215889"/>
              </a:xfrm>
              <a:prstGeom prst="line">
                <a:avLst/>
              </a:prstGeom>
              <a:noFill/>
              <a:ln w="6350" cap="flat" cmpd="sng" algn="ctr">
                <a:solidFill>
                  <a:srgbClr val="5B9BD5"/>
                </a:solidFill>
                <a:prstDash val="solid"/>
                <a:miter lim="800000"/>
              </a:ln>
              <a:effectLst/>
            </p:spPr>
          </p:cxnSp>
          <p:cxnSp>
            <p:nvCxnSpPr>
              <p:cNvPr id="157" name="直接连接符 156"/>
              <p:cNvCxnSpPr/>
              <p:nvPr/>
            </p:nvCxnSpPr>
            <p:spPr>
              <a:xfrm>
                <a:off x="1411288" y="3569570"/>
                <a:ext cx="2370137" cy="0"/>
              </a:xfrm>
              <a:prstGeom prst="line">
                <a:avLst/>
              </a:prstGeom>
              <a:noFill/>
              <a:ln w="6350" cap="flat" cmpd="sng" algn="ctr">
                <a:solidFill>
                  <a:srgbClr val="5B9BD5"/>
                </a:solidFill>
                <a:prstDash val="solid"/>
                <a:miter lim="800000"/>
              </a:ln>
              <a:effectLst/>
            </p:spPr>
          </p:cxnSp>
          <p:cxnSp>
            <p:nvCxnSpPr>
              <p:cNvPr id="158" name="直接箭头连接符 157"/>
              <p:cNvCxnSpPr>
                <a:endCxn id="151" idx="0"/>
              </p:cNvCxnSpPr>
              <p:nvPr/>
            </p:nvCxnSpPr>
            <p:spPr>
              <a:xfrm>
                <a:off x="2454584" y="3569570"/>
                <a:ext cx="0" cy="126994"/>
              </a:xfrm>
              <a:prstGeom prst="straightConnector1">
                <a:avLst/>
              </a:prstGeom>
              <a:noFill/>
              <a:ln w="6350" cap="flat" cmpd="sng" algn="ctr">
                <a:solidFill>
                  <a:srgbClr val="5B9BD5"/>
                </a:solidFill>
                <a:prstDash val="solid"/>
                <a:miter lim="800000"/>
                <a:tailEnd type="triangle"/>
              </a:ln>
              <a:effectLst/>
            </p:spPr>
          </p:cxnSp>
          <p:cxnSp>
            <p:nvCxnSpPr>
              <p:cNvPr id="159" name="肘形连接符 241"/>
              <p:cNvCxnSpPr>
                <a:stCxn id="151" idx="3"/>
              </p:cNvCxnSpPr>
              <p:nvPr/>
            </p:nvCxnSpPr>
            <p:spPr>
              <a:xfrm>
                <a:off x="3056246" y="4063258"/>
                <a:ext cx="334963" cy="587345"/>
              </a:xfrm>
              <a:prstGeom prst="bentConnector2">
                <a:avLst/>
              </a:prstGeom>
              <a:noFill/>
              <a:ln w="6350" cap="flat" cmpd="sng" algn="ctr">
                <a:solidFill>
                  <a:srgbClr val="5B9BD5"/>
                </a:solidFill>
                <a:prstDash val="solid"/>
                <a:miter lim="800000"/>
                <a:tailEnd type="triangle"/>
              </a:ln>
              <a:effectLst/>
            </p:spPr>
          </p:cxnSp>
          <p:cxnSp>
            <p:nvCxnSpPr>
              <p:cNvPr id="160" name="肘形连接符 9219"/>
              <p:cNvCxnSpPr>
                <a:stCxn id="152" idx="3"/>
                <a:endCxn id="153" idx="2"/>
              </p:cNvCxnSpPr>
              <p:nvPr/>
            </p:nvCxnSpPr>
            <p:spPr>
              <a:xfrm flipV="1">
                <a:off x="4211638" y="4429951"/>
                <a:ext cx="344796" cy="442892"/>
              </a:xfrm>
              <a:prstGeom prst="bentConnector2">
                <a:avLst/>
              </a:prstGeom>
              <a:noFill/>
              <a:ln w="6350" cap="flat" cmpd="sng" algn="ctr">
                <a:solidFill>
                  <a:srgbClr val="5B9BD5"/>
                </a:solidFill>
                <a:prstDash val="solid"/>
                <a:miter lim="800000"/>
                <a:tailEnd type="triangle"/>
              </a:ln>
              <a:effectLst/>
            </p:spPr>
          </p:cxnSp>
          <p:cxnSp>
            <p:nvCxnSpPr>
              <p:cNvPr id="161" name="直接箭头连接符 160"/>
              <p:cNvCxnSpPr>
                <a:stCxn id="153" idx="3"/>
                <a:endCxn id="154" idx="1"/>
              </p:cNvCxnSpPr>
              <p:nvPr/>
            </p:nvCxnSpPr>
            <p:spPr>
              <a:xfrm>
                <a:off x="5100946" y="4063257"/>
                <a:ext cx="355600" cy="0"/>
              </a:xfrm>
              <a:prstGeom prst="straightConnector1">
                <a:avLst/>
              </a:prstGeom>
              <a:noFill/>
              <a:ln w="6350" cap="flat" cmpd="sng" algn="ctr">
                <a:solidFill>
                  <a:srgbClr val="5B9BD5"/>
                </a:solidFill>
                <a:prstDash val="solid"/>
                <a:miter lim="800000"/>
                <a:tailEnd type="triangle"/>
              </a:ln>
              <a:effectLst/>
            </p:spPr>
          </p:cxnSp>
        </p:grpSp>
        <p:sp>
          <p:nvSpPr>
            <p:cNvPr id="133" name="圆角矩形 132"/>
            <p:cNvSpPr/>
            <p:nvPr/>
          </p:nvSpPr>
          <p:spPr>
            <a:xfrm>
              <a:off x="766763" y="2857410"/>
              <a:ext cx="5903912" cy="2414467"/>
            </a:xfrm>
            <a:prstGeom prst="roundRect">
              <a:avLst>
                <a:gd name="adj" fmla="val 8028"/>
              </a:avLst>
            </a:prstGeom>
            <a:noFill/>
            <a:ln w="19050" cap="flat" cmpd="sng" algn="ctr">
              <a:solidFill>
                <a:sysClr val="window" lastClr="FFFFFF">
                  <a:lumMod val="85000"/>
                </a:sysClr>
              </a:solidFill>
              <a:prstDash val="sys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itchFamily="34" charset="-122"/>
                <a:ea typeface="微软雅黑" pitchFamily="34" charset="-122"/>
              </a:endParaRPr>
            </a:p>
          </p:txBody>
        </p:sp>
        <p:grpSp>
          <p:nvGrpSpPr>
            <p:cNvPr id="134" name="组合 9227"/>
            <p:cNvGrpSpPr>
              <a:grpSpLocks/>
            </p:cNvGrpSpPr>
            <p:nvPr/>
          </p:nvGrpSpPr>
          <p:grpSpPr bwMode="auto">
            <a:xfrm>
              <a:off x="762000" y="5775089"/>
              <a:ext cx="5903913" cy="869906"/>
              <a:chOff x="762000" y="5775089"/>
              <a:chExt cx="5903913" cy="869906"/>
            </a:xfrm>
          </p:grpSpPr>
          <p:sp>
            <p:nvSpPr>
              <p:cNvPr id="142" name="矩形 141"/>
              <p:cNvSpPr/>
              <p:nvPr/>
            </p:nvSpPr>
            <p:spPr>
              <a:xfrm>
                <a:off x="844550" y="5873509"/>
                <a:ext cx="1473200" cy="669891"/>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POS</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前置系统</a:t>
                </a:r>
              </a:p>
            </p:txBody>
          </p:sp>
          <p:sp>
            <p:nvSpPr>
              <p:cNvPr id="143" name="矩形 142"/>
              <p:cNvSpPr/>
              <p:nvPr/>
            </p:nvSpPr>
            <p:spPr>
              <a:xfrm>
                <a:off x="2401888" y="5881447"/>
                <a:ext cx="1471612" cy="671478"/>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网上支付系统</a:t>
                </a:r>
              </a:p>
            </p:txBody>
          </p:sp>
          <p:sp>
            <p:nvSpPr>
              <p:cNvPr id="144" name="矩形 143"/>
              <p:cNvSpPr/>
              <p:nvPr/>
            </p:nvSpPr>
            <p:spPr>
              <a:xfrm>
                <a:off x="3957638" y="5873509"/>
                <a:ext cx="1473200" cy="669891"/>
              </a:xfrm>
              <a:prstGeom prst="rect">
                <a:avLst/>
              </a:prstGeom>
              <a:solidFill>
                <a:srgbClr val="ED7D31">
                  <a:lumMod val="40000"/>
                  <a:lumOff val="6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移动支付系统</a:t>
                </a:r>
              </a:p>
            </p:txBody>
          </p:sp>
          <p:sp>
            <p:nvSpPr>
              <p:cNvPr id="145" name="圆角矩形 144"/>
              <p:cNvSpPr/>
              <p:nvPr/>
            </p:nvSpPr>
            <p:spPr>
              <a:xfrm>
                <a:off x="762000" y="5775089"/>
                <a:ext cx="5903913" cy="869906"/>
              </a:xfrm>
              <a:prstGeom prst="roundRect">
                <a:avLst>
                  <a:gd name="adj" fmla="val 8028"/>
                </a:avLst>
              </a:prstGeom>
              <a:noFill/>
              <a:ln w="19050" cap="flat" cmpd="sng" algn="ctr">
                <a:solidFill>
                  <a:sysClr val="window" lastClr="FFFFFF">
                    <a:lumMod val="85000"/>
                  </a:sysClr>
                </a:solidFill>
                <a:prstDash val="sys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itchFamily="34" charset="-122"/>
                  <a:ea typeface="微软雅黑" pitchFamily="34" charset="-122"/>
                </a:endParaRPr>
              </a:p>
            </p:txBody>
          </p:sp>
          <p:sp>
            <p:nvSpPr>
              <p:cNvPr id="146" name="矩形 145"/>
              <p:cNvSpPr/>
              <p:nvPr/>
            </p:nvSpPr>
            <p:spPr>
              <a:xfrm>
                <a:off x="5513388" y="5881447"/>
                <a:ext cx="1060450" cy="671478"/>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kern="0" dirty="0">
                    <a:solidFill>
                      <a:prstClr val="black"/>
                    </a:solidFill>
                    <a:latin typeface="微软雅黑" pitchFamily="34" charset="-122"/>
                    <a:ea typeface="微软雅黑" pitchFamily="34" charset="-122"/>
                  </a:rPr>
                  <a:t>代理</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前</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置</a:t>
                </a:r>
              </a:p>
            </p:txBody>
          </p:sp>
        </p:grpSp>
        <p:sp>
          <p:nvSpPr>
            <p:cNvPr id="135" name="矩形 134"/>
            <p:cNvSpPr/>
            <p:nvPr/>
          </p:nvSpPr>
          <p:spPr>
            <a:xfrm>
              <a:off x="894209" y="7004063"/>
              <a:ext cx="811212" cy="72761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POS</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系统</a:t>
              </a:r>
            </a:p>
          </p:txBody>
        </p:sp>
        <p:sp>
          <p:nvSpPr>
            <p:cNvPr id="136" name="矩形 135"/>
            <p:cNvSpPr/>
            <p:nvPr/>
          </p:nvSpPr>
          <p:spPr>
            <a:xfrm>
              <a:off x="1878460" y="7004063"/>
              <a:ext cx="811212" cy="72761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软</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POS</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系统</a:t>
              </a:r>
            </a:p>
          </p:txBody>
        </p:sp>
        <p:sp>
          <p:nvSpPr>
            <p:cNvPr id="137" name="矩形 136"/>
            <p:cNvSpPr/>
            <p:nvPr/>
          </p:nvSpPr>
          <p:spPr>
            <a:xfrm>
              <a:off x="2862709" y="6992953"/>
              <a:ext cx="811212" cy="727615"/>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行业支付系统</a:t>
              </a:r>
            </a:p>
          </p:txBody>
        </p:sp>
        <p:sp>
          <p:nvSpPr>
            <p:cNvPr id="138" name="矩形 137"/>
            <p:cNvSpPr/>
            <p:nvPr/>
          </p:nvSpPr>
          <p:spPr>
            <a:xfrm>
              <a:off x="3795713" y="6981838"/>
              <a:ext cx="811212" cy="72761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PC</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网络接入</a:t>
              </a:r>
            </a:p>
          </p:txBody>
        </p:sp>
        <p:sp>
          <p:nvSpPr>
            <p:cNvPr id="139" name="矩形 138"/>
            <p:cNvSpPr/>
            <p:nvPr/>
          </p:nvSpPr>
          <p:spPr>
            <a:xfrm>
              <a:off x="4779963" y="6981838"/>
              <a:ext cx="811212" cy="72761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kern="0" dirty="0">
                  <a:solidFill>
                    <a:prstClr val="black"/>
                  </a:solidFill>
                  <a:latin typeface="微软雅黑" pitchFamily="34" charset="-122"/>
                  <a:ea typeface="微软雅黑" pitchFamily="34" charset="-122"/>
                </a:rPr>
                <a:t>第三</a:t>
              </a:r>
              <a:r>
                <a:rPr kumimoji="0" lang="zh-CN" altLang="en-US" sz="1200" b="0" i="0" kern="0" dirty="0" smtClean="0">
                  <a:solidFill>
                    <a:prstClr val="black"/>
                  </a:solidFill>
                  <a:latin typeface="微软雅黑" pitchFamily="34" charset="-122"/>
                  <a:ea typeface="微软雅黑" pitchFamily="34" charset="-122"/>
                </a:rPr>
                <a:t>方受理</a:t>
              </a:r>
              <a:endPar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140" name="矩形 139"/>
            <p:cNvSpPr/>
            <p:nvPr/>
          </p:nvSpPr>
          <p:spPr>
            <a:xfrm>
              <a:off x="5764213" y="6981838"/>
              <a:ext cx="811212" cy="727617"/>
            </a:xfrm>
            <a:prstGeom prst="rect">
              <a:avLst/>
            </a:prstGeom>
            <a:solidFill>
              <a:srgbClr val="FFC000">
                <a:lumMod val="60000"/>
                <a:lumOff val="40000"/>
              </a:srgbClr>
            </a:solidFill>
            <a:ln w="12700" cap="flat" cmpd="sng" algn="ctr">
              <a:solidFill>
                <a:sysClr val="window" lastClr="FFFFFF">
                  <a:lumMod val="85000"/>
                </a:sys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售卡柜面</a:t>
              </a:r>
            </a:p>
          </p:txBody>
        </p:sp>
        <p:sp>
          <p:nvSpPr>
            <p:cNvPr id="141" name="圆角矩形 140"/>
            <p:cNvSpPr/>
            <p:nvPr/>
          </p:nvSpPr>
          <p:spPr>
            <a:xfrm>
              <a:off x="762000" y="6910699"/>
              <a:ext cx="5903913" cy="913749"/>
            </a:xfrm>
            <a:prstGeom prst="roundRect">
              <a:avLst>
                <a:gd name="adj" fmla="val 8028"/>
              </a:avLst>
            </a:prstGeom>
            <a:noFill/>
            <a:ln w="19050" cap="flat" cmpd="sng" algn="ctr">
              <a:solidFill>
                <a:sysClr val="window" lastClr="FFFFFF">
                  <a:lumMod val="85000"/>
                </a:sysClr>
              </a:solidFill>
              <a:prstDash val="sys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itchFamily="34" charset="-122"/>
                <a:ea typeface="微软雅黑" pitchFamily="34" charset="-122"/>
              </a:endParaRPr>
            </a:p>
          </p:txBody>
        </p:sp>
      </p:grpSp>
      <p:sp>
        <p:nvSpPr>
          <p:cNvPr id="167" name="TextBox 166"/>
          <p:cNvSpPr txBox="1"/>
          <p:nvPr/>
        </p:nvSpPr>
        <p:spPr>
          <a:xfrm>
            <a:off x="1627349" y="680759"/>
            <a:ext cx="8392041"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一卡通基础建设：支付业务基础架构</a:t>
            </a:r>
            <a:endParaRPr lang="en-US" altLang="en-US" sz="4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167" name="TextBox 166"/>
          <p:cNvSpPr txBox="1"/>
          <p:nvPr/>
        </p:nvSpPr>
        <p:spPr>
          <a:xfrm>
            <a:off x="1627349" y="680759"/>
            <a:ext cx="8392041"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一卡通基础建设：支付核心业务架构</a:t>
            </a:r>
            <a:endParaRPr lang="en-US" altLang="en-US" sz="4000" dirty="0">
              <a:solidFill>
                <a:schemeClr val="bg1"/>
              </a:solidFill>
              <a:latin typeface="微软雅黑" pitchFamily="34" charset="-122"/>
              <a:ea typeface="微软雅黑" pitchFamily="34" charset="-122"/>
            </a:endParaRPr>
          </a:p>
        </p:txBody>
      </p:sp>
      <p:cxnSp>
        <p:nvCxnSpPr>
          <p:cNvPr id="6" name="直接连接符 5"/>
          <p:cNvCxnSpPr/>
          <p:nvPr/>
        </p:nvCxnSpPr>
        <p:spPr>
          <a:xfrm rot="5400000">
            <a:off x="655878" y="4067032"/>
            <a:ext cx="4557562"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3933613" y="4123898"/>
            <a:ext cx="4557562"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7058953" y="4082954"/>
            <a:ext cx="4557562"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4715" y="1897039"/>
            <a:ext cx="2661314"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核心账务系统</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3264086" y="1872018"/>
            <a:ext cx="2661314"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卡管系统</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6471312" y="1872018"/>
            <a:ext cx="2661314"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库存管理</a:t>
            </a:r>
            <a:endParaRPr lang="zh-CN" altLang="en-US" dirty="0">
              <a:solidFill>
                <a:schemeClr val="bg1"/>
              </a:solidFill>
              <a:latin typeface="微软雅黑" pitchFamily="34" charset="-122"/>
              <a:ea typeface="微软雅黑" pitchFamily="34" charset="-122"/>
            </a:endParaRPr>
          </a:p>
        </p:txBody>
      </p:sp>
      <p:sp>
        <p:nvSpPr>
          <p:cNvPr id="13" name="TextBox 12"/>
          <p:cNvSpPr txBox="1"/>
          <p:nvPr/>
        </p:nvSpPr>
        <p:spPr>
          <a:xfrm>
            <a:off x="9476094" y="1885666"/>
            <a:ext cx="2661314"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客户服务</a:t>
            </a:r>
            <a:endParaRPr lang="zh-CN" altLang="en-US" dirty="0">
              <a:solidFill>
                <a:schemeClr val="bg1"/>
              </a:solidFill>
              <a:latin typeface="微软雅黑" pitchFamily="34" charset="-122"/>
              <a:ea typeface="微软雅黑" pitchFamily="34" charset="-122"/>
            </a:endParaRPr>
          </a:p>
        </p:txBody>
      </p:sp>
      <p:sp>
        <p:nvSpPr>
          <p:cNvPr id="14" name="矩形 13"/>
          <p:cNvSpPr/>
          <p:nvPr/>
        </p:nvSpPr>
        <p:spPr>
          <a:xfrm>
            <a:off x="409435" y="2511188"/>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开户</a:t>
            </a:r>
            <a:endParaRPr lang="zh-CN" altLang="en-US" sz="1200" dirty="0">
              <a:latin typeface="微软雅黑" pitchFamily="34" charset="-122"/>
              <a:ea typeface="微软雅黑" pitchFamily="34" charset="-122"/>
            </a:endParaRPr>
          </a:p>
        </p:txBody>
      </p:sp>
      <p:sp>
        <p:nvSpPr>
          <p:cNvPr id="32" name="矩形 31"/>
          <p:cNvSpPr/>
          <p:nvPr/>
        </p:nvSpPr>
        <p:spPr>
          <a:xfrm>
            <a:off x="411709" y="3004782"/>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消费</a:t>
            </a:r>
            <a:endParaRPr lang="zh-CN" altLang="en-US" sz="1200" dirty="0">
              <a:latin typeface="微软雅黑" pitchFamily="34" charset="-122"/>
              <a:ea typeface="微软雅黑" pitchFamily="34" charset="-122"/>
            </a:endParaRPr>
          </a:p>
        </p:txBody>
      </p:sp>
      <p:sp>
        <p:nvSpPr>
          <p:cNvPr id="33" name="矩形 32"/>
          <p:cNvSpPr/>
          <p:nvPr/>
        </p:nvSpPr>
        <p:spPr>
          <a:xfrm>
            <a:off x="411710" y="3496102"/>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退货</a:t>
            </a:r>
            <a:endParaRPr lang="zh-CN" altLang="en-US" sz="1200" dirty="0">
              <a:latin typeface="微软雅黑" pitchFamily="34" charset="-122"/>
              <a:ea typeface="微软雅黑" pitchFamily="34" charset="-122"/>
            </a:endParaRPr>
          </a:p>
        </p:txBody>
      </p:sp>
      <p:sp>
        <p:nvSpPr>
          <p:cNvPr id="34" name="矩形 33"/>
          <p:cNvSpPr/>
          <p:nvPr/>
        </p:nvSpPr>
        <p:spPr>
          <a:xfrm>
            <a:off x="411710" y="3973773"/>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圈存</a:t>
            </a:r>
            <a:endParaRPr lang="zh-CN" altLang="en-US" sz="1200" dirty="0">
              <a:latin typeface="微软雅黑" pitchFamily="34" charset="-122"/>
              <a:ea typeface="微软雅黑" pitchFamily="34" charset="-122"/>
            </a:endParaRPr>
          </a:p>
        </p:txBody>
      </p:sp>
      <p:sp>
        <p:nvSpPr>
          <p:cNvPr id="35" name="矩形 34"/>
          <p:cNvSpPr/>
          <p:nvPr/>
        </p:nvSpPr>
        <p:spPr>
          <a:xfrm>
            <a:off x="411710" y="445144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批量充值</a:t>
            </a:r>
            <a:endParaRPr lang="zh-CN" altLang="en-US" sz="1200" dirty="0">
              <a:latin typeface="微软雅黑" pitchFamily="34" charset="-122"/>
              <a:ea typeface="微软雅黑" pitchFamily="34" charset="-122"/>
            </a:endParaRPr>
          </a:p>
        </p:txBody>
      </p:sp>
      <p:sp>
        <p:nvSpPr>
          <p:cNvPr id="36" name="矩形 35"/>
          <p:cNvSpPr/>
          <p:nvPr/>
        </p:nvSpPr>
        <p:spPr>
          <a:xfrm>
            <a:off x="411710" y="494276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预授权</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完成</a:t>
            </a:r>
            <a:endParaRPr lang="zh-CN" altLang="en-US" sz="1200" dirty="0">
              <a:latin typeface="微软雅黑" pitchFamily="34" charset="-122"/>
              <a:ea typeface="微软雅黑" pitchFamily="34" charset="-122"/>
            </a:endParaRPr>
          </a:p>
        </p:txBody>
      </p:sp>
      <p:sp>
        <p:nvSpPr>
          <p:cNvPr id="37" name="矩形 36"/>
          <p:cNvSpPr/>
          <p:nvPr/>
        </p:nvSpPr>
        <p:spPr>
          <a:xfrm>
            <a:off x="398062" y="542043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转账</a:t>
            </a:r>
            <a:endParaRPr lang="zh-CN" altLang="en-US" sz="1200" dirty="0">
              <a:latin typeface="微软雅黑" pitchFamily="34" charset="-122"/>
              <a:ea typeface="微软雅黑" pitchFamily="34" charset="-122"/>
            </a:endParaRPr>
          </a:p>
        </p:txBody>
      </p:sp>
      <p:sp>
        <p:nvSpPr>
          <p:cNvPr id="38" name="矩形 37"/>
          <p:cNvSpPr/>
          <p:nvPr/>
        </p:nvSpPr>
        <p:spPr>
          <a:xfrm>
            <a:off x="1667303" y="2527110"/>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销户</a:t>
            </a:r>
            <a:endParaRPr lang="zh-CN" altLang="en-US" sz="1200" dirty="0">
              <a:latin typeface="微软雅黑" pitchFamily="34" charset="-122"/>
              <a:ea typeface="微软雅黑" pitchFamily="34" charset="-122"/>
            </a:endParaRPr>
          </a:p>
        </p:txBody>
      </p:sp>
      <p:sp>
        <p:nvSpPr>
          <p:cNvPr id="39" name="矩形 38"/>
          <p:cNvSpPr/>
          <p:nvPr/>
        </p:nvSpPr>
        <p:spPr>
          <a:xfrm>
            <a:off x="1669577" y="3020704"/>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撤销</a:t>
            </a:r>
            <a:endParaRPr lang="zh-CN" altLang="en-US" sz="1200" dirty="0">
              <a:latin typeface="微软雅黑" pitchFamily="34" charset="-122"/>
              <a:ea typeface="微软雅黑" pitchFamily="34" charset="-122"/>
            </a:endParaRPr>
          </a:p>
        </p:txBody>
      </p:sp>
      <p:sp>
        <p:nvSpPr>
          <p:cNvPr id="40" name="矩形 39"/>
          <p:cNvSpPr/>
          <p:nvPr/>
        </p:nvSpPr>
        <p:spPr>
          <a:xfrm>
            <a:off x="1669578" y="3512024"/>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查询</a:t>
            </a:r>
            <a:endParaRPr lang="zh-CN" altLang="en-US" sz="1200" dirty="0">
              <a:latin typeface="微软雅黑" pitchFamily="34" charset="-122"/>
              <a:ea typeface="微软雅黑" pitchFamily="34" charset="-122"/>
            </a:endParaRPr>
          </a:p>
        </p:txBody>
      </p:sp>
      <p:sp>
        <p:nvSpPr>
          <p:cNvPr id="41" name="矩形 40"/>
          <p:cNvSpPr/>
          <p:nvPr/>
        </p:nvSpPr>
        <p:spPr>
          <a:xfrm>
            <a:off x="1669578" y="398969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单张充值</a:t>
            </a:r>
            <a:endParaRPr lang="zh-CN" altLang="en-US" sz="1200" dirty="0">
              <a:latin typeface="微软雅黑" pitchFamily="34" charset="-122"/>
              <a:ea typeface="微软雅黑" pitchFamily="34" charset="-122"/>
            </a:endParaRPr>
          </a:p>
        </p:txBody>
      </p:sp>
      <p:sp>
        <p:nvSpPr>
          <p:cNvPr id="43" name="矩形 42"/>
          <p:cNvSpPr/>
          <p:nvPr/>
        </p:nvSpPr>
        <p:spPr>
          <a:xfrm>
            <a:off x="1669578" y="4467367"/>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预授权</a:t>
            </a:r>
            <a:endParaRPr lang="zh-CN" altLang="en-US" sz="1200" dirty="0">
              <a:latin typeface="微软雅黑" pitchFamily="34" charset="-122"/>
              <a:ea typeface="微软雅黑" pitchFamily="34" charset="-122"/>
            </a:endParaRPr>
          </a:p>
        </p:txBody>
      </p:sp>
      <p:sp>
        <p:nvSpPr>
          <p:cNvPr id="44" name="矩形 43"/>
          <p:cNvSpPr/>
          <p:nvPr/>
        </p:nvSpPr>
        <p:spPr>
          <a:xfrm>
            <a:off x="1669578" y="4958687"/>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积分管理</a:t>
            </a:r>
            <a:endParaRPr lang="zh-CN" altLang="en-US" sz="1200" dirty="0">
              <a:latin typeface="微软雅黑" pitchFamily="34" charset="-122"/>
              <a:ea typeface="微软雅黑" pitchFamily="34" charset="-122"/>
            </a:endParaRPr>
          </a:p>
        </p:txBody>
      </p:sp>
      <p:sp>
        <p:nvSpPr>
          <p:cNvPr id="46" name="矩形 45"/>
          <p:cNvSpPr/>
          <p:nvPr/>
        </p:nvSpPr>
        <p:spPr>
          <a:xfrm>
            <a:off x="3236796" y="2527109"/>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卡产品管理</a:t>
            </a:r>
            <a:endParaRPr lang="zh-CN" altLang="en-US" sz="1200" dirty="0">
              <a:latin typeface="微软雅黑" pitchFamily="34" charset="-122"/>
              <a:ea typeface="微软雅黑" pitchFamily="34" charset="-122"/>
            </a:endParaRPr>
          </a:p>
        </p:txBody>
      </p:sp>
      <p:sp>
        <p:nvSpPr>
          <p:cNvPr id="47" name="矩形 46"/>
          <p:cNvSpPr/>
          <p:nvPr/>
        </p:nvSpPr>
        <p:spPr>
          <a:xfrm>
            <a:off x="3239071" y="3007055"/>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itchFamily="34" charset="-122"/>
                <a:ea typeface="微软雅黑" pitchFamily="34" charset="-122"/>
              </a:rPr>
              <a:t>BIN</a:t>
            </a:r>
            <a:r>
              <a:rPr lang="zh-CN" altLang="en-US" sz="1200" dirty="0" smtClean="0">
                <a:latin typeface="微软雅黑" pitchFamily="34" charset="-122"/>
                <a:ea typeface="微软雅黑" pitchFamily="34" charset="-122"/>
              </a:rPr>
              <a:t>号管理</a:t>
            </a:r>
            <a:endParaRPr lang="zh-CN" altLang="en-US" sz="1200" dirty="0">
              <a:latin typeface="微软雅黑" pitchFamily="34" charset="-122"/>
              <a:ea typeface="微软雅黑" pitchFamily="34" charset="-122"/>
            </a:endParaRPr>
          </a:p>
        </p:txBody>
      </p:sp>
      <p:sp>
        <p:nvSpPr>
          <p:cNvPr id="48" name="矩形 47"/>
          <p:cNvSpPr/>
          <p:nvPr/>
        </p:nvSpPr>
        <p:spPr>
          <a:xfrm>
            <a:off x="3239071" y="3484727"/>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制卡申请</a:t>
            </a:r>
            <a:endParaRPr lang="zh-CN" altLang="en-US" sz="1200" dirty="0">
              <a:latin typeface="微软雅黑" pitchFamily="34" charset="-122"/>
              <a:ea typeface="微软雅黑" pitchFamily="34" charset="-122"/>
            </a:endParaRPr>
          </a:p>
        </p:txBody>
      </p:sp>
      <p:sp>
        <p:nvSpPr>
          <p:cNvPr id="49" name="矩形 48"/>
          <p:cNvSpPr/>
          <p:nvPr/>
        </p:nvSpPr>
        <p:spPr>
          <a:xfrm>
            <a:off x="3241346" y="3964673"/>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制卡处理</a:t>
            </a:r>
            <a:endParaRPr lang="zh-CN" altLang="en-US" sz="1200" dirty="0">
              <a:latin typeface="微软雅黑" pitchFamily="34" charset="-122"/>
              <a:ea typeface="微软雅黑" pitchFamily="34" charset="-122"/>
            </a:endParaRPr>
          </a:p>
        </p:txBody>
      </p:sp>
      <p:sp>
        <p:nvSpPr>
          <p:cNvPr id="50" name="矩形 49"/>
          <p:cNvSpPr/>
          <p:nvPr/>
        </p:nvSpPr>
        <p:spPr>
          <a:xfrm>
            <a:off x="3229973" y="4430972"/>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费率设置</a:t>
            </a:r>
            <a:endParaRPr lang="zh-CN" altLang="en-US" sz="1200" dirty="0">
              <a:latin typeface="微软雅黑" pitchFamily="34" charset="-122"/>
              <a:ea typeface="微软雅黑" pitchFamily="34" charset="-122"/>
            </a:endParaRPr>
          </a:p>
        </p:txBody>
      </p:sp>
      <p:sp>
        <p:nvSpPr>
          <p:cNvPr id="51" name="矩形 50"/>
          <p:cNvSpPr/>
          <p:nvPr/>
        </p:nvSpPr>
        <p:spPr>
          <a:xfrm>
            <a:off x="4822209" y="2543032"/>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卡属性管理</a:t>
            </a:r>
            <a:endParaRPr lang="zh-CN" altLang="en-US" sz="1200" dirty="0">
              <a:latin typeface="微软雅黑" pitchFamily="34" charset="-122"/>
              <a:ea typeface="微软雅黑" pitchFamily="34" charset="-122"/>
            </a:endParaRPr>
          </a:p>
        </p:txBody>
      </p:sp>
      <p:sp>
        <p:nvSpPr>
          <p:cNvPr id="52" name="矩形 51"/>
          <p:cNvSpPr/>
          <p:nvPr/>
        </p:nvSpPr>
        <p:spPr>
          <a:xfrm>
            <a:off x="4824484" y="3022978"/>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卡标示管理</a:t>
            </a:r>
            <a:endParaRPr lang="zh-CN" altLang="en-US" sz="1200" dirty="0">
              <a:latin typeface="微软雅黑" pitchFamily="34" charset="-122"/>
              <a:ea typeface="微软雅黑" pitchFamily="34" charset="-122"/>
            </a:endParaRPr>
          </a:p>
        </p:txBody>
      </p:sp>
      <p:sp>
        <p:nvSpPr>
          <p:cNvPr id="53" name="矩形 52"/>
          <p:cNvSpPr/>
          <p:nvPr/>
        </p:nvSpPr>
        <p:spPr>
          <a:xfrm>
            <a:off x="4824484" y="3500650"/>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制卡审核</a:t>
            </a:r>
            <a:endParaRPr lang="zh-CN" altLang="en-US" sz="1200" dirty="0">
              <a:latin typeface="微软雅黑" pitchFamily="34" charset="-122"/>
              <a:ea typeface="微软雅黑" pitchFamily="34" charset="-122"/>
            </a:endParaRPr>
          </a:p>
        </p:txBody>
      </p:sp>
      <p:sp>
        <p:nvSpPr>
          <p:cNvPr id="55" name="矩形 54"/>
          <p:cNvSpPr/>
          <p:nvPr/>
        </p:nvSpPr>
        <p:spPr>
          <a:xfrm>
            <a:off x="4826759" y="3980596"/>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开卡</a:t>
            </a:r>
            <a:endParaRPr lang="zh-CN" altLang="en-US" sz="1200" dirty="0">
              <a:latin typeface="微软雅黑" pitchFamily="34" charset="-122"/>
              <a:ea typeface="微软雅黑" pitchFamily="34" charset="-122"/>
            </a:endParaRPr>
          </a:p>
        </p:txBody>
      </p:sp>
      <p:sp>
        <p:nvSpPr>
          <p:cNvPr id="57" name="矩形 56"/>
          <p:cNvSpPr/>
          <p:nvPr/>
        </p:nvSpPr>
        <p:spPr>
          <a:xfrm>
            <a:off x="4815386" y="4446895"/>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58" name="矩形 57"/>
          <p:cNvSpPr/>
          <p:nvPr/>
        </p:nvSpPr>
        <p:spPr>
          <a:xfrm>
            <a:off x="6446294" y="2583974"/>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成品卡入库</a:t>
            </a:r>
            <a:endParaRPr lang="zh-CN" altLang="en-US" sz="1200" dirty="0">
              <a:latin typeface="微软雅黑" pitchFamily="34" charset="-122"/>
              <a:ea typeface="微软雅黑" pitchFamily="34" charset="-122"/>
            </a:endParaRPr>
          </a:p>
        </p:txBody>
      </p:sp>
      <p:sp>
        <p:nvSpPr>
          <p:cNvPr id="59" name="矩形 58"/>
          <p:cNvSpPr/>
          <p:nvPr/>
        </p:nvSpPr>
        <p:spPr>
          <a:xfrm>
            <a:off x="6448569" y="3063920"/>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分公司领卡</a:t>
            </a:r>
            <a:endParaRPr lang="zh-CN" altLang="en-US" sz="1200" dirty="0">
              <a:latin typeface="微软雅黑" pitchFamily="34" charset="-122"/>
              <a:ea typeface="微软雅黑" pitchFamily="34" charset="-122"/>
            </a:endParaRPr>
          </a:p>
        </p:txBody>
      </p:sp>
      <p:sp>
        <p:nvSpPr>
          <p:cNvPr id="60" name="矩形 59"/>
          <p:cNvSpPr/>
          <p:nvPr/>
        </p:nvSpPr>
        <p:spPr>
          <a:xfrm>
            <a:off x="6448569" y="3541592"/>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卡片调拨</a:t>
            </a:r>
            <a:endParaRPr lang="zh-CN" altLang="en-US" sz="1200" dirty="0">
              <a:latin typeface="微软雅黑" pitchFamily="34" charset="-122"/>
              <a:ea typeface="微软雅黑" pitchFamily="34" charset="-122"/>
            </a:endParaRPr>
          </a:p>
        </p:txBody>
      </p:sp>
      <p:sp>
        <p:nvSpPr>
          <p:cNvPr id="61" name="矩形 60"/>
          <p:cNvSpPr/>
          <p:nvPr/>
        </p:nvSpPr>
        <p:spPr>
          <a:xfrm>
            <a:off x="6450844" y="4021538"/>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库存查询</a:t>
            </a:r>
            <a:endParaRPr lang="zh-CN" altLang="en-US" sz="1200" dirty="0">
              <a:latin typeface="微软雅黑" pitchFamily="34" charset="-122"/>
              <a:ea typeface="微软雅黑" pitchFamily="34" charset="-122"/>
            </a:endParaRPr>
          </a:p>
        </p:txBody>
      </p:sp>
      <p:sp>
        <p:nvSpPr>
          <p:cNvPr id="62" name="矩形 61"/>
          <p:cNvSpPr/>
          <p:nvPr/>
        </p:nvSpPr>
        <p:spPr>
          <a:xfrm>
            <a:off x="6439471" y="4487837"/>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卡片上交</a:t>
            </a:r>
            <a:endParaRPr lang="zh-CN" altLang="en-US" sz="1200" dirty="0">
              <a:latin typeface="微软雅黑" pitchFamily="34" charset="-122"/>
              <a:ea typeface="微软雅黑" pitchFamily="34" charset="-122"/>
            </a:endParaRPr>
          </a:p>
        </p:txBody>
      </p:sp>
      <p:sp>
        <p:nvSpPr>
          <p:cNvPr id="63" name="矩形 62"/>
          <p:cNvSpPr/>
          <p:nvPr/>
        </p:nvSpPr>
        <p:spPr>
          <a:xfrm>
            <a:off x="8031707" y="2599897"/>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入库撤销</a:t>
            </a:r>
            <a:endParaRPr lang="zh-CN" altLang="en-US" sz="1200" dirty="0">
              <a:latin typeface="微软雅黑" pitchFamily="34" charset="-122"/>
              <a:ea typeface="微软雅黑" pitchFamily="34" charset="-122"/>
            </a:endParaRPr>
          </a:p>
        </p:txBody>
      </p:sp>
      <p:sp>
        <p:nvSpPr>
          <p:cNvPr id="64" name="矩形 63"/>
          <p:cNvSpPr/>
          <p:nvPr/>
        </p:nvSpPr>
        <p:spPr>
          <a:xfrm>
            <a:off x="8033982" y="3079843"/>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领卡申请</a:t>
            </a:r>
            <a:endParaRPr lang="zh-CN" altLang="en-US" sz="1200" dirty="0">
              <a:latin typeface="微软雅黑" pitchFamily="34" charset="-122"/>
              <a:ea typeface="微软雅黑" pitchFamily="34" charset="-122"/>
            </a:endParaRPr>
          </a:p>
        </p:txBody>
      </p:sp>
      <p:sp>
        <p:nvSpPr>
          <p:cNvPr id="65" name="矩形 64"/>
          <p:cNvSpPr/>
          <p:nvPr/>
        </p:nvSpPr>
        <p:spPr>
          <a:xfrm>
            <a:off x="8033982" y="3557515"/>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网点分拨</a:t>
            </a:r>
            <a:endParaRPr lang="zh-CN" altLang="en-US" sz="1200" dirty="0">
              <a:latin typeface="微软雅黑" pitchFamily="34" charset="-122"/>
              <a:ea typeface="微软雅黑" pitchFamily="34" charset="-122"/>
            </a:endParaRPr>
          </a:p>
        </p:txBody>
      </p:sp>
      <p:sp>
        <p:nvSpPr>
          <p:cNvPr id="66" name="矩形 65"/>
          <p:cNvSpPr/>
          <p:nvPr/>
        </p:nvSpPr>
        <p:spPr>
          <a:xfrm>
            <a:off x="8036257" y="4037461"/>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库存领用</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查询</a:t>
            </a:r>
            <a:endParaRPr lang="zh-CN" altLang="en-US" sz="1200" dirty="0">
              <a:latin typeface="微软雅黑" pitchFamily="34" charset="-122"/>
              <a:ea typeface="微软雅黑" pitchFamily="34" charset="-122"/>
            </a:endParaRPr>
          </a:p>
        </p:txBody>
      </p:sp>
      <p:sp>
        <p:nvSpPr>
          <p:cNvPr id="68" name="矩形 67"/>
          <p:cNvSpPr/>
          <p:nvPr/>
        </p:nvSpPr>
        <p:spPr>
          <a:xfrm>
            <a:off x="9746778" y="2608996"/>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余额查询</a:t>
            </a:r>
            <a:endParaRPr lang="zh-CN" altLang="en-US" sz="1200" dirty="0">
              <a:latin typeface="微软雅黑" pitchFamily="34" charset="-122"/>
              <a:ea typeface="微软雅黑" pitchFamily="34" charset="-122"/>
            </a:endParaRPr>
          </a:p>
        </p:txBody>
      </p:sp>
      <p:sp>
        <p:nvSpPr>
          <p:cNvPr id="69" name="矩形 68"/>
          <p:cNvSpPr/>
          <p:nvPr/>
        </p:nvSpPr>
        <p:spPr>
          <a:xfrm>
            <a:off x="9749052" y="3102590"/>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状态查询</a:t>
            </a:r>
            <a:endParaRPr lang="zh-CN" altLang="en-US" sz="1200" dirty="0">
              <a:latin typeface="微软雅黑" pitchFamily="34" charset="-122"/>
              <a:ea typeface="微软雅黑" pitchFamily="34" charset="-122"/>
            </a:endParaRPr>
          </a:p>
        </p:txBody>
      </p:sp>
      <p:sp>
        <p:nvSpPr>
          <p:cNvPr id="70" name="矩形 69"/>
          <p:cNvSpPr/>
          <p:nvPr/>
        </p:nvSpPr>
        <p:spPr>
          <a:xfrm>
            <a:off x="9749053" y="3593910"/>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挂失</a:t>
            </a:r>
            <a:endParaRPr lang="zh-CN" altLang="en-US" sz="1200" dirty="0">
              <a:latin typeface="微软雅黑" pitchFamily="34" charset="-122"/>
              <a:ea typeface="微软雅黑" pitchFamily="34" charset="-122"/>
            </a:endParaRPr>
          </a:p>
        </p:txBody>
      </p:sp>
      <p:sp>
        <p:nvSpPr>
          <p:cNvPr id="71" name="矩形 70"/>
          <p:cNvSpPr/>
          <p:nvPr/>
        </p:nvSpPr>
        <p:spPr>
          <a:xfrm>
            <a:off x="9749053" y="4071581"/>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销卡</a:t>
            </a:r>
            <a:endParaRPr lang="zh-CN" altLang="en-US" sz="1200" dirty="0">
              <a:latin typeface="微软雅黑" pitchFamily="34" charset="-122"/>
              <a:ea typeface="微软雅黑" pitchFamily="34" charset="-122"/>
            </a:endParaRPr>
          </a:p>
        </p:txBody>
      </p:sp>
      <p:sp>
        <p:nvSpPr>
          <p:cNvPr id="72" name="矩形 71"/>
          <p:cNvSpPr/>
          <p:nvPr/>
        </p:nvSpPr>
        <p:spPr>
          <a:xfrm>
            <a:off x="9749053" y="4549253"/>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效期调整</a:t>
            </a:r>
            <a:endParaRPr lang="zh-CN" altLang="en-US" sz="1200" dirty="0">
              <a:latin typeface="微软雅黑" pitchFamily="34" charset="-122"/>
              <a:ea typeface="微软雅黑" pitchFamily="34" charset="-122"/>
            </a:endParaRPr>
          </a:p>
        </p:txBody>
      </p:sp>
      <p:sp>
        <p:nvSpPr>
          <p:cNvPr id="73" name="矩形 72"/>
          <p:cNvSpPr/>
          <p:nvPr/>
        </p:nvSpPr>
        <p:spPr>
          <a:xfrm>
            <a:off x="9749053" y="5040573"/>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退货管理</a:t>
            </a:r>
            <a:endParaRPr lang="zh-CN" altLang="en-US" sz="1200" dirty="0">
              <a:latin typeface="微软雅黑" pitchFamily="34" charset="-122"/>
              <a:ea typeface="微软雅黑" pitchFamily="34" charset="-122"/>
            </a:endParaRPr>
          </a:p>
        </p:txBody>
      </p:sp>
      <p:sp>
        <p:nvSpPr>
          <p:cNvPr id="74" name="矩形 73"/>
          <p:cNvSpPr/>
          <p:nvPr/>
        </p:nvSpPr>
        <p:spPr>
          <a:xfrm>
            <a:off x="11004646" y="2624918"/>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交易查询</a:t>
            </a:r>
            <a:endParaRPr lang="zh-CN" altLang="en-US" sz="1200" dirty="0">
              <a:latin typeface="微软雅黑" pitchFamily="34" charset="-122"/>
              <a:ea typeface="微软雅黑" pitchFamily="34" charset="-122"/>
            </a:endParaRPr>
          </a:p>
        </p:txBody>
      </p:sp>
      <p:sp>
        <p:nvSpPr>
          <p:cNvPr id="75" name="矩形 74"/>
          <p:cNvSpPr/>
          <p:nvPr/>
        </p:nvSpPr>
        <p:spPr>
          <a:xfrm>
            <a:off x="11006920" y="3118512"/>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密码重置</a:t>
            </a:r>
            <a:endParaRPr lang="zh-CN" altLang="en-US" sz="1200" dirty="0">
              <a:latin typeface="微软雅黑" pitchFamily="34" charset="-122"/>
              <a:ea typeface="微软雅黑" pitchFamily="34" charset="-122"/>
            </a:endParaRPr>
          </a:p>
        </p:txBody>
      </p:sp>
      <p:sp>
        <p:nvSpPr>
          <p:cNvPr id="76" name="矩形 75"/>
          <p:cNvSpPr/>
          <p:nvPr/>
        </p:nvSpPr>
        <p:spPr>
          <a:xfrm>
            <a:off x="11006921" y="3609832"/>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解挂</a:t>
            </a:r>
            <a:endParaRPr lang="zh-CN" altLang="en-US" sz="1200" dirty="0">
              <a:latin typeface="微软雅黑" pitchFamily="34" charset="-122"/>
              <a:ea typeface="微软雅黑" pitchFamily="34" charset="-122"/>
            </a:endParaRPr>
          </a:p>
        </p:txBody>
      </p:sp>
      <p:sp>
        <p:nvSpPr>
          <p:cNvPr id="77" name="矩形 76"/>
          <p:cNvSpPr/>
          <p:nvPr/>
        </p:nvSpPr>
        <p:spPr>
          <a:xfrm>
            <a:off x="11006921" y="4087503"/>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充值申请</a:t>
            </a:r>
            <a:endParaRPr lang="zh-CN" altLang="en-US" sz="1200" dirty="0">
              <a:latin typeface="微软雅黑" pitchFamily="34" charset="-122"/>
              <a:ea typeface="微软雅黑" pitchFamily="34" charset="-122"/>
            </a:endParaRPr>
          </a:p>
        </p:txBody>
      </p:sp>
      <p:sp>
        <p:nvSpPr>
          <p:cNvPr id="78" name="矩形 77"/>
          <p:cNvSpPr/>
          <p:nvPr/>
        </p:nvSpPr>
        <p:spPr>
          <a:xfrm>
            <a:off x="11006921" y="456517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卡积分</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查询</a:t>
            </a:r>
            <a:endParaRPr lang="zh-CN" altLang="en-US" sz="1200" dirty="0">
              <a:latin typeface="微软雅黑" pitchFamily="34" charset="-122"/>
              <a:ea typeface="微软雅黑" pitchFamily="34" charset="-122"/>
            </a:endParaRPr>
          </a:p>
        </p:txBody>
      </p:sp>
      <p:sp>
        <p:nvSpPr>
          <p:cNvPr id="79" name="矩形 78"/>
          <p:cNvSpPr/>
          <p:nvPr/>
        </p:nvSpPr>
        <p:spPr>
          <a:xfrm>
            <a:off x="11006921" y="5056495"/>
            <a:ext cx="84616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异常监控</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167" name="TextBox 166"/>
          <p:cNvSpPr txBox="1"/>
          <p:nvPr/>
        </p:nvSpPr>
        <p:spPr>
          <a:xfrm>
            <a:off x="1627349" y="680759"/>
            <a:ext cx="8392041"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一卡通基础建设：收单业务系统架构</a:t>
            </a:r>
            <a:endParaRPr lang="en-US" altLang="en-US" sz="4000" dirty="0">
              <a:solidFill>
                <a:schemeClr val="bg1"/>
              </a:solidFill>
              <a:latin typeface="微软雅黑" pitchFamily="34" charset="-122"/>
              <a:ea typeface="微软雅黑" pitchFamily="34" charset="-122"/>
            </a:endParaRPr>
          </a:p>
        </p:txBody>
      </p:sp>
      <p:sp>
        <p:nvSpPr>
          <p:cNvPr id="8" name="TextBox 7"/>
          <p:cNvSpPr txBox="1"/>
          <p:nvPr/>
        </p:nvSpPr>
        <p:spPr>
          <a:xfrm>
            <a:off x="903111" y="2756848"/>
            <a:ext cx="461665" cy="1419367"/>
          </a:xfrm>
          <a:prstGeom prst="rect">
            <a:avLst/>
          </a:prstGeom>
          <a:noFill/>
          <a:ln w="25400">
            <a:solidFill>
              <a:srgbClr val="D70011"/>
            </a:solidFill>
            <a:prstDash val="sysDash"/>
          </a:ln>
        </p:spPr>
        <p:txBody>
          <a:bodyPr vert="eaVert" wrap="square" rtlCol="0">
            <a:spAutoFit/>
          </a:bodyPr>
          <a:lstStyle/>
          <a:p>
            <a:pPr algn="ctr"/>
            <a:r>
              <a:rPr lang="zh-CN" altLang="en-US" b="1" dirty="0" smtClean="0">
                <a:solidFill>
                  <a:schemeClr val="bg1"/>
                </a:solidFill>
                <a:latin typeface="微软雅黑" pitchFamily="34" charset="-122"/>
                <a:ea typeface="微软雅黑" pitchFamily="34" charset="-122"/>
              </a:rPr>
              <a:t>管理终端</a:t>
            </a:r>
            <a:endParaRPr lang="zh-CN" altLang="en-US" b="1" dirty="0">
              <a:solidFill>
                <a:schemeClr val="bg1"/>
              </a:solidFill>
              <a:latin typeface="微软雅黑" pitchFamily="34" charset="-122"/>
              <a:ea typeface="微软雅黑" pitchFamily="34" charset="-122"/>
            </a:endParaRPr>
          </a:p>
        </p:txBody>
      </p:sp>
      <p:sp>
        <p:nvSpPr>
          <p:cNvPr id="9" name="矩形 8"/>
          <p:cNvSpPr/>
          <p:nvPr/>
        </p:nvSpPr>
        <p:spPr>
          <a:xfrm>
            <a:off x="1637724" y="1460311"/>
            <a:ext cx="1610436" cy="4135272"/>
          </a:xfrm>
          <a:prstGeom prst="rect">
            <a:avLst/>
          </a:prstGeom>
          <a:noFill/>
          <a:ln w="19050">
            <a:solidFill>
              <a:srgbClr val="D700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33258" y="2784143"/>
            <a:ext cx="1419367" cy="5732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柜员管理</a:t>
            </a:r>
            <a:endParaRPr lang="zh-CN" altLang="en-US" sz="1600" dirty="0">
              <a:latin typeface="微软雅黑" pitchFamily="34" charset="-122"/>
              <a:ea typeface="微软雅黑" pitchFamily="34" charset="-122"/>
            </a:endParaRPr>
          </a:p>
        </p:txBody>
      </p:sp>
      <p:sp>
        <p:nvSpPr>
          <p:cNvPr id="11" name="矩形 10"/>
          <p:cNvSpPr/>
          <p:nvPr/>
        </p:nvSpPr>
        <p:spPr>
          <a:xfrm>
            <a:off x="1735532" y="3427863"/>
            <a:ext cx="1419367" cy="5732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机构管理</a:t>
            </a:r>
            <a:endParaRPr lang="zh-CN" altLang="en-US" sz="1600" dirty="0">
              <a:latin typeface="微软雅黑" pitchFamily="34" charset="-122"/>
              <a:ea typeface="微软雅黑" pitchFamily="34" charset="-122"/>
            </a:endParaRPr>
          </a:p>
        </p:txBody>
      </p:sp>
      <p:sp>
        <p:nvSpPr>
          <p:cNvPr id="12" name="矩形 11"/>
          <p:cNvSpPr/>
          <p:nvPr/>
        </p:nvSpPr>
        <p:spPr>
          <a:xfrm>
            <a:off x="1735533" y="4069307"/>
            <a:ext cx="1419367" cy="5732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系统参数</a:t>
            </a:r>
            <a:endParaRPr lang="zh-CN" altLang="en-US" sz="1600" dirty="0">
              <a:latin typeface="微软雅黑" pitchFamily="34" charset="-122"/>
              <a:ea typeface="微软雅黑" pitchFamily="34" charset="-122"/>
            </a:endParaRPr>
          </a:p>
        </p:txBody>
      </p:sp>
      <p:sp>
        <p:nvSpPr>
          <p:cNvPr id="13" name="矩形 12"/>
          <p:cNvSpPr/>
          <p:nvPr/>
        </p:nvSpPr>
        <p:spPr>
          <a:xfrm>
            <a:off x="1735533" y="4710752"/>
            <a:ext cx="1419367" cy="5732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系统状态</a:t>
            </a:r>
            <a:endParaRPr lang="zh-CN" altLang="en-US" sz="1600" dirty="0">
              <a:latin typeface="微软雅黑" pitchFamily="34" charset="-122"/>
              <a:ea typeface="微软雅黑" pitchFamily="34" charset="-122"/>
            </a:endParaRPr>
          </a:p>
        </p:txBody>
      </p:sp>
      <p:sp>
        <p:nvSpPr>
          <p:cNvPr id="14" name="TextBox 13"/>
          <p:cNvSpPr txBox="1"/>
          <p:nvPr/>
        </p:nvSpPr>
        <p:spPr>
          <a:xfrm>
            <a:off x="1733258" y="1978925"/>
            <a:ext cx="1405720" cy="523220"/>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系统接入管理子系统</a:t>
            </a:r>
            <a:endParaRPr lang="zh-CN" altLang="en-US" sz="1400" dirty="0">
              <a:solidFill>
                <a:schemeClr val="bg1"/>
              </a:solidFill>
              <a:latin typeface="微软雅黑" pitchFamily="34" charset="-122"/>
              <a:ea typeface="微软雅黑" pitchFamily="34" charset="-122"/>
            </a:endParaRPr>
          </a:p>
        </p:txBody>
      </p:sp>
      <p:sp>
        <p:nvSpPr>
          <p:cNvPr id="15" name="矩形 14"/>
          <p:cNvSpPr/>
          <p:nvPr/>
        </p:nvSpPr>
        <p:spPr>
          <a:xfrm>
            <a:off x="3414208" y="1476226"/>
            <a:ext cx="6767014" cy="980364"/>
          </a:xfrm>
          <a:prstGeom prst="rect">
            <a:avLst/>
          </a:prstGeom>
          <a:noFill/>
          <a:ln w="190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416483" y="2515730"/>
            <a:ext cx="6778388" cy="980364"/>
          </a:xfrm>
          <a:prstGeom prst="rect">
            <a:avLst/>
          </a:prstGeom>
          <a:noFill/>
          <a:ln w="190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416482" y="3566608"/>
            <a:ext cx="6792036" cy="980364"/>
          </a:xfrm>
          <a:prstGeom prst="rect">
            <a:avLst/>
          </a:prstGeom>
          <a:noFill/>
          <a:ln w="190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402834" y="4631133"/>
            <a:ext cx="6832979" cy="980364"/>
          </a:xfrm>
          <a:prstGeom prst="rect">
            <a:avLst/>
          </a:prstGeom>
          <a:noFill/>
          <a:ln w="190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523390" y="1817428"/>
            <a:ext cx="1405720"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集中清算系统</a:t>
            </a:r>
            <a:endParaRPr lang="zh-CN" altLang="en-US" sz="1400" dirty="0">
              <a:solidFill>
                <a:schemeClr val="bg1"/>
              </a:solidFill>
              <a:latin typeface="微软雅黑" pitchFamily="34" charset="-122"/>
              <a:ea typeface="微软雅黑" pitchFamily="34" charset="-122"/>
            </a:endParaRPr>
          </a:p>
        </p:txBody>
      </p:sp>
      <p:sp>
        <p:nvSpPr>
          <p:cNvPr id="21" name="矩形 20"/>
          <p:cNvSpPr/>
          <p:nvPr/>
        </p:nvSpPr>
        <p:spPr>
          <a:xfrm>
            <a:off x="4931384" y="1806053"/>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清算流水</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导入</a:t>
            </a:r>
            <a:endParaRPr lang="zh-CN" altLang="en-US" sz="1200" dirty="0">
              <a:latin typeface="微软雅黑" pitchFamily="34" charset="-122"/>
              <a:ea typeface="微软雅黑" pitchFamily="34" charset="-122"/>
            </a:endParaRPr>
          </a:p>
        </p:txBody>
      </p:sp>
      <p:sp>
        <p:nvSpPr>
          <p:cNvPr id="22" name="矩形 21"/>
          <p:cNvSpPr/>
          <p:nvPr/>
        </p:nvSpPr>
        <p:spPr>
          <a:xfrm>
            <a:off x="6227921" y="1819701"/>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手续费计算</a:t>
            </a:r>
            <a:endParaRPr lang="zh-CN" altLang="en-US" sz="1200" dirty="0">
              <a:latin typeface="微软雅黑" pitchFamily="34" charset="-122"/>
              <a:ea typeface="微软雅黑" pitchFamily="34" charset="-122"/>
            </a:endParaRPr>
          </a:p>
        </p:txBody>
      </p:sp>
      <p:sp>
        <p:nvSpPr>
          <p:cNvPr id="23" name="矩形 22"/>
          <p:cNvSpPr/>
          <p:nvPr/>
        </p:nvSpPr>
        <p:spPr>
          <a:xfrm>
            <a:off x="7469867" y="1819700"/>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情分汇总</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处理</a:t>
            </a:r>
            <a:endParaRPr lang="zh-CN" altLang="en-US" sz="1200" dirty="0">
              <a:latin typeface="微软雅黑" pitchFamily="34" charset="-122"/>
              <a:ea typeface="微软雅黑" pitchFamily="34" charset="-122"/>
            </a:endParaRPr>
          </a:p>
        </p:txBody>
      </p:sp>
      <p:sp>
        <p:nvSpPr>
          <p:cNvPr id="24" name="矩形 23"/>
          <p:cNvSpPr/>
          <p:nvPr/>
        </p:nvSpPr>
        <p:spPr>
          <a:xfrm>
            <a:off x="8684518" y="1819701"/>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入账文件</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报表</a:t>
            </a:r>
            <a:endParaRPr lang="zh-CN" altLang="en-US" sz="1200" dirty="0">
              <a:latin typeface="微软雅黑" pitchFamily="34" charset="-122"/>
              <a:ea typeface="微软雅黑" pitchFamily="34" charset="-122"/>
            </a:endParaRPr>
          </a:p>
        </p:txBody>
      </p:sp>
      <p:sp>
        <p:nvSpPr>
          <p:cNvPr id="25" name="TextBox 24"/>
          <p:cNvSpPr txBox="1"/>
          <p:nvPr/>
        </p:nvSpPr>
        <p:spPr>
          <a:xfrm>
            <a:off x="3512016" y="2843285"/>
            <a:ext cx="1405720"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商户管理系统</a:t>
            </a:r>
            <a:endParaRPr lang="zh-CN" altLang="en-US" sz="1400" dirty="0">
              <a:solidFill>
                <a:schemeClr val="bg1"/>
              </a:solidFill>
              <a:latin typeface="微软雅黑" pitchFamily="34" charset="-122"/>
              <a:ea typeface="微软雅黑" pitchFamily="34" charset="-122"/>
            </a:endParaRPr>
          </a:p>
        </p:txBody>
      </p:sp>
      <p:sp>
        <p:nvSpPr>
          <p:cNvPr id="26" name="矩形 25"/>
          <p:cNvSpPr/>
          <p:nvPr/>
        </p:nvSpPr>
        <p:spPr>
          <a:xfrm>
            <a:off x="4947304" y="2558965"/>
            <a:ext cx="123512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商户资料建档</a:t>
            </a:r>
            <a:endParaRPr lang="zh-CN" altLang="en-US" sz="1200" dirty="0">
              <a:latin typeface="微软雅黑" pitchFamily="34" charset="-122"/>
              <a:ea typeface="微软雅黑" pitchFamily="34" charset="-122"/>
            </a:endParaRPr>
          </a:p>
        </p:txBody>
      </p:sp>
      <p:sp>
        <p:nvSpPr>
          <p:cNvPr id="27" name="矩形 26"/>
          <p:cNvSpPr/>
          <p:nvPr/>
        </p:nvSpPr>
        <p:spPr>
          <a:xfrm>
            <a:off x="6469031" y="2572613"/>
            <a:ext cx="121920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商户一级审核</a:t>
            </a:r>
            <a:endParaRPr lang="zh-CN" altLang="en-US" sz="1200" dirty="0">
              <a:latin typeface="微软雅黑" pitchFamily="34" charset="-122"/>
              <a:ea typeface="微软雅黑" pitchFamily="34" charset="-122"/>
            </a:endParaRPr>
          </a:p>
        </p:txBody>
      </p:sp>
      <p:sp>
        <p:nvSpPr>
          <p:cNvPr id="28" name="矩形 27"/>
          <p:cNvSpPr/>
          <p:nvPr/>
        </p:nvSpPr>
        <p:spPr>
          <a:xfrm>
            <a:off x="7854282" y="2572612"/>
            <a:ext cx="1194175"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商户二级审核</a:t>
            </a:r>
            <a:endParaRPr lang="zh-CN" altLang="en-US" sz="1200" dirty="0">
              <a:latin typeface="微软雅黑" pitchFamily="34" charset="-122"/>
              <a:ea typeface="微软雅黑" pitchFamily="34" charset="-122"/>
            </a:endParaRPr>
          </a:p>
        </p:txBody>
      </p:sp>
      <p:sp>
        <p:nvSpPr>
          <p:cNvPr id="30" name="矩形 29"/>
          <p:cNvSpPr/>
          <p:nvPr/>
        </p:nvSpPr>
        <p:spPr>
          <a:xfrm>
            <a:off x="4933655" y="3009349"/>
            <a:ext cx="1235125"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商户终端开通</a:t>
            </a:r>
            <a:endParaRPr lang="zh-CN" altLang="en-US" sz="1200" dirty="0">
              <a:latin typeface="微软雅黑" pitchFamily="34" charset="-122"/>
              <a:ea typeface="微软雅黑" pitchFamily="34" charset="-122"/>
            </a:endParaRPr>
          </a:p>
        </p:txBody>
      </p:sp>
      <p:sp>
        <p:nvSpPr>
          <p:cNvPr id="31" name="矩形 30"/>
          <p:cNvSpPr/>
          <p:nvPr/>
        </p:nvSpPr>
        <p:spPr>
          <a:xfrm>
            <a:off x="6469031" y="3022997"/>
            <a:ext cx="1205556"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商户清算模型</a:t>
            </a:r>
            <a:endParaRPr lang="zh-CN" altLang="en-US" sz="1200" dirty="0">
              <a:latin typeface="微软雅黑" pitchFamily="34" charset="-122"/>
              <a:ea typeface="微软雅黑" pitchFamily="34" charset="-122"/>
            </a:endParaRPr>
          </a:p>
        </p:txBody>
      </p:sp>
      <p:sp>
        <p:nvSpPr>
          <p:cNvPr id="32" name="矩形 31"/>
          <p:cNvSpPr/>
          <p:nvPr/>
        </p:nvSpPr>
        <p:spPr>
          <a:xfrm>
            <a:off x="7854282" y="3022996"/>
            <a:ext cx="122147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商户清算控制</a:t>
            </a:r>
            <a:endParaRPr lang="zh-CN" altLang="en-US" sz="1200" dirty="0">
              <a:latin typeface="微软雅黑" pitchFamily="34" charset="-122"/>
              <a:ea typeface="微软雅黑" pitchFamily="34" charset="-122"/>
            </a:endParaRPr>
          </a:p>
        </p:txBody>
      </p:sp>
      <p:sp>
        <p:nvSpPr>
          <p:cNvPr id="34" name="TextBox 33"/>
          <p:cNvSpPr txBox="1"/>
          <p:nvPr/>
        </p:nvSpPr>
        <p:spPr>
          <a:xfrm>
            <a:off x="3514290" y="3869142"/>
            <a:ext cx="1405720"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终端管理系统</a:t>
            </a:r>
            <a:endParaRPr lang="zh-CN" altLang="en-US" sz="1400" dirty="0">
              <a:solidFill>
                <a:schemeClr val="bg1"/>
              </a:solidFill>
              <a:latin typeface="微软雅黑" pitchFamily="34" charset="-122"/>
              <a:ea typeface="微软雅黑" pitchFamily="34" charset="-122"/>
            </a:endParaRPr>
          </a:p>
        </p:txBody>
      </p:sp>
      <p:sp>
        <p:nvSpPr>
          <p:cNvPr id="35" name="矩形 34"/>
          <p:cNvSpPr/>
          <p:nvPr/>
        </p:nvSpPr>
        <p:spPr>
          <a:xfrm>
            <a:off x="4935931" y="3857777"/>
            <a:ext cx="123512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终端基本</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参数管理</a:t>
            </a:r>
            <a:endParaRPr lang="zh-CN" altLang="en-US" sz="1200" dirty="0">
              <a:latin typeface="微软雅黑" pitchFamily="34" charset="-122"/>
              <a:ea typeface="微软雅黑" pitchFamily="34" charset="-122"/>
            </a:endParaRPr>
          </a:p>
        </p:txBody>
      </p:sp>
      <p:sp>
        <p:nvSpPr>
          <p:cNvPr id="36" name="矩形 35"/>
          <p:cNvSpPr/>
          <p:nvPr/>
        </p:nvSpPr>
        <p:spPr>
          <a:xfrm>
            <a:off x="6457658" y="3871425"/>
            <a:ext cx="121920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终端</a:t>
            </a:r>
            <a:r>
              <a:rPr lang="en-US" altLang="zh-CN" sz="1200" dirty="0" smtClean="0">
                <a:latin typeface="微软雅黑" pitchFamily="34" charset="-122"/>
                <a:ea typeface="微软雅黑" pitchFamily="34" charset="-122"/>
              </a:rPr>
              <a:t>CA</a:t>
            </a:r>
            <a:r>
              <a:rPr lang="zh-CN" altLang="en-US" sz="1200" dirty="0" smtClean="0">
                <a:latin typeface="微软雅黑" pitchFamily="34" charset="-122"/>
                <a:ea typeface="微软雅黑" pitchFamily="34" charset="-122"/>
              </a:rPr>
              <a:t>管理</a:t>
            </a:r>
            <a:endParaRPr lang="zh-CN" altLang="en-US" sz="1200" dirty="0">
              <a:latin typeface="微软雅黑" pitchFamily="34" charset="-122"/>
              <a:ea typeface="微软雅黑" pitchFamily="34" charset="-122"/>
            </a:endParaRPr>
          </a:p>
        </p:txBody>
      </p:sp>
      <p:sp>
        <p:nvSpPr>
          <p:cNvPr id="37" name="矩形 36"/>
          <p:cNvSpPr/>
          <p:nvPr/>
        </p:nvSpPr>
        <p:spPr>
          <a:xfrm>
            <a:off x="7883853" y="3871424"/>
            <a:ext cx="1194175"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终端风险</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参数管理</a:t>
            </a:r>
            <a:endParaRPr lang="zh-CN" altLang="en-US" sz="1200" dirty="0">
              <a:latin typeface="微软雅黑" pitchFamily="34" charset="-122"/>
              <a:ea typeface="微软雅黑" pitchFamily="34" charset="-122"/>
            </a:endParaRPr>
          </a:p>
        </p:txBody>
      </p:sp>
      <p:sp>
        <p:nvSpPr>
          <p:cNvPr id="38" name="TextBox 37"/>
          <p:cNvSpPr txBox="1"/>
          <p:nvPr/>
        </p:nvSpPr>
        <p:spPr>
          <a:xfrm>
            <a:off x="3530211" y="4881351"/>
            <a:ext cx="1405720"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交易处理系统</a:t>
            </a:r>
            <a:endParaRPr lang="zh-CN" altLang="en-US" sz="1400" dirty="0">
              <a:solidFill>
                <a:schemeClr val="bg1"/>
              </a:solidFill>
              <a:latin typeface="微软雅黑" pitchFamily="34" charset="-122"/>
              <a:ea typeface="微软雅黑" pitchFamily="34" charset="-122"/>
            </a:endParaRPr>
          </a:p>
        </p:txBody>
      </p:sp>
      <p:sp>
        <p:nvSpPr>
          <p:cNvPr id="39" name="矩形 38"/>
          <p:cNvSpPr/>
          <p:nvPr/>
        </p:nvSpPr>
        <p:spPr>
          <a:xfrm>
            <a:off x="4949578" y="4690290"/>
            <a:ext cx="123512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合法性检查</a:t>
            </a:r>
            <a:endParaRPr lang="zh-CN" altLang="en-US" sz="1200" dirty="0">
              <a:latin typeface="微软雅黑" pitchFamily="34" charset="-122"/>
              <a:ea typeface="微软雅黑" pitchFamily="34" charset="-122"/>
            </a:endParaRPr>
          </a:p>
        </p:txBody>
      </p:sp>
      <p:sp>
        <p:nvSpPr>
          <p:cNvPr id="40" name="矩形 39"/>
          <p:cNvSpPr/>
          <p:nvPr/>
        </p:nvSpPr>
        <p:spPr>
          <a:xfrm>
            <a:off x="6471305" y="4703938"/>
            <a:ext cx="1219204"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交易路由功能</a:t>
            </a:r>
            <a:endParaRPr lang="zh-CN" altLang="en-US" sz="1200" dirty="0">
              <a:latin typeface="微软雅黑" pitchFamily="34" charset="-122"/>
              <a:ea typeface="微软雅黑" pitchFamily="34" charset="-122"/>
            </a:endParaRPr>
          </a:p>
        </p:txBody>
      </p:sp>
      <p:sp>
        <p:nvSpPr>
          <p:cNvPr id="41" name="矩形 40"/>
          <p:cNvSpPr/>
          <p:nvPr/>
        </p:nvSpPr>
        <p:spPr>
          <a:xfrm>
            <a:off x="7856556" y="4703937"/>
            <a:ext cx="1194175"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流水记录</a:t>
            </a:r>
            <a:endParaRPr lang="zh-CN" altLang="en-US" sz="1200" dirty="0">
              <a:latin typeface="微软雅黑" pitchFamily="34" charset="-122"/>
              <a:ea typeface="微软雅黑" pitchFamily="34" charset="-122"/>
            </a:endParaRPr>
          </a:p>
        </p:txBody>
      </p:sp>
      <p:sp>
        <p:nvSpPr>
          <p:cNvPr id="43" name="矩形 42"/>
          <p:cNvSpPr/>
          <p:nvPr/>
        </p:nvSpPr>
        <p:spPr>
          <a:xfrm>
            <a:off x="4935929" y="5140674"/>
            <a:ext cx="1235125"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安全处理功能</a:t>
            </a:r>
            <a:endParaRPr lang="zh-CN" altLang="en-US" sz="1200" dirty="0">
              <a:latin typeface="微软雅黑" pitchFamily="34" charset="-122"/>
              <a:ea typeface="微软雅黑" pitchFamily="34" charset="-122"/>
            </a:endParaRPr>
          </a:p>
        </p:txBody>
      </p:sp>
      <p:sp>
        <p:nvSpPr>
          <p:cNvPr id="44" name="矩形 43"/>
          <p:cNvSpPr/>
          <p:nvPr/>
        </p:nvSpPr>
        <p:spPr>
          <a:xfrm>
            <a:off x="6471305" y="5154322"/>
            <a:ext cx="1205556"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存储转发</a:t>
            </a:r>
            <a:endParaRPr lang="zh-CN" altLang="en-US" sz="1200" dirty="0">
              <a:latin typeface="微软雅黑" pitchFamily="34" charset="-122"/>
              <a:ea typeface="微软雅黑" pitchFamily="34" charset="-122"/>
            </a:endParaRPr>
          </a:p>
        </p:txBody>
      </p:sp>
      <p:sp>
        <p:nvSpPr>
          <p:cNvPr id="45" name="矩形 44"/>
          <p:cNvSpPr/>
          <p:nvPr/>
        </p:nvSpPr>
        <p:spPr>
          <a:xfrm>
            <a:off x="7856556" y="5154321"/>
            <a:ext cx="1221471"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批量交易处理</a:t>
            </a:r>
            <a:endParaRPr lang="zh-CN" altLang="en-US" sz="1200" dirty="0">
              <a:latin typeface="微软雅黑" pitchFamily="34" charset="-122"/>
              <a:ea typeface="微软雅黑" pitchFamily="34" charset="-122"/>
            </a:endParaRPr>
          </a:p>
        </p:txBody>
      </p:sp>
      <p:sp>
        <p:nvSpPr>
          <p:cNvPr id="46" name="矩形 45"/>
          <p:cNvSpPr/>
          <p:nvPr/>
        </p:nvSpPr>
        <p:spPr>
          <a:xfrm>
            <a:off x="1639999" y="5663820"/>
            <a:ext cx="8609462" cy="982640"/>
          </a:xfrm>
          <a:prstGeom prst="rect">
            <a:avLst/>
          </a:prstGeom>
          <a:noFill/>
          <a:ln w="19050">
            <a:solidFill>
              <a:srgbClr val="D700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itchFamily="34" charset="-122"/>
                <a:ea typeface="微软雅黑" pitchFamily="34" charset="-122"/>
              </a:rPr>
              <a:t>支付卡收单</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     系统</a:t>
            </a:r>
            <a:endParaRPr lang="zh-CN" altLang="en-US" sz="1600" dirty="0">
              <a:latin typeface="微软雅黑" pitchFamily="34" charset="-122"/>
              <a:ea typeface="微软雅黑" pitchFamily="34" charset="-122"/>
            </a:endParaRPr>
          </a:p>
        </p:txBody>
      </p:sp>
      <p:sp>
        <p:nvSpPr>
          <p:cNvPr id="48" name="TextBox 47"/>
          <p:cNvSpPr txBox="1"/>
          <p:nvPr/>
        </p:nvSpPr>
        <p:spPr>
          <a:xfrm>
            <a:off x="2795491" y="5961815"/>
            <a:ext cx="1405720"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交易联机接口</a:t>
            </a:r>
            <a:endParaRPr lang="zh-CN" altLang="en-US" sz="1400" dirty="0">
              <a:solidFill>
                <a:schemeClr val="bg1"/>
              </a:solidFill>
              <a:latin typeface="微软雅黑" pitchFamily="34" charset="-122"/>
              <a:ea typeface="微软雅黑" pitchFamily="34" charset="-122"/>
            </a:endParaRPr>
          </a:p>
        </p:txBody>
      </p:sp>
      <p:sp>
        <p:nvSpPr>
          <p:cNvPr id="49" name="矩形 48"/>
          <p:cNvSpPr/>
          <p:nvPr/>
        </p:nvSpPr>
        <p:spPr>
          <a:xfrm>
            <a:off x="4114788" y="5916304"/>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交易打包</a:t>
            </a:r>
            <a:endParaRPr lang="zh-CN" altLang="en-US" sz="1200" dirty="0">
              <a:latin typeface="微软雅黑" pitchFamily="34" charset="-122"/>
              <a:ea typeface="微软雅黑" pitchFamily="34" charset="-122"/>
            </a:endParaRPr>
          </a:p>
        </p:txBody>
      </p:sp>
      <p:sp>
        <p:nvSpPr>
          <p:cNvPr id="50" name="矩形 49"/>
          <p:cNvSpPr/>
          <p:nvPr/>
        </p:nvSpPr>
        <p:spPr>
          <a:xfrm>
            <a:off x="5411325" y="5929952"/>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交易解包</a:t>
            </a:r>
            <a:endParaRPr lang="zh-CN" altLang="en-US" sz="1200" dirty="0">
              <a:latin typeface="微软雅黑" pitchFamily="34" charset="-122"/>
              <a:ea typeface="微软雅黑" pitchFamily="34" charset="-122"/>
            </a:endParaRPr>
          </a:p>
        </p:txBody>
      </p:sp>
      <p:sp>
        <p:nvSpPr>
          <p:cNvPr id="51" name="矩形 50"/>
          <p:cNvSpPr/>
          <p:nvPr/>
        </p:nvSpPr>
        <p:spPr>
          <a:xfrm>
            <a:off x="6653271" y="5929951"/>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交易发送</a:t>
            </a:r>
            <a:endParaRPr lang="zh-CN" altLang="en-US" sz="1200" dirty="0">
              <a:latin typeface="微软雅黑" pitchFamily="34" charset="-122"/>
              <a:ea typeface="微软雅黑" pitchFamily="34" charset="-122"/>
            </a:endParaRPr>
          </a:p>
        </p:txBody>
      </p:sp>
      <p:sp>
        <p:nvSpPr>
          <p:cNvPr id="52" name="矩形 51"/>
          <p:cNvSpPr/>
          <p:nvPr/>
        </p:nvSpPr>
        <p:spPr>
          <a:xfrm>
            <a:off x="7867922" y="5929952"/>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交易接受</a:t>
            </a:r>
            <a:endParaRPr lang="zh-CN" altLang="en-US" sz="1200" dirty="0">
              <a:latin typeface="微软雅黑" pitchFamily="34" charset="-122"/>
              <a:ea typeface="微软雅黑" pitchFamily="34" charset="-122"/>
            </a:endParaRPr>
          </a:p>
        </p:txBody>
      </p:sp>
      <p:cxnSp>
        <p:nvCxnSpPr>
          <p:cNvPr id="54" name="直接连接符 53"/>
          <p:cNvCxnSpPr/>
          <p:nvPr/>
        </p:nvCxnSpPr>
        <p:spPr>
          <a:xfrm rot="5400000">
            <a:off x="2299641" y="6175612"/>
            <a:ext cx="996286" cy="1588"/>
          </a:xfrm>
          <a:prstGeom prst="line">
            <a:avLst/>
          </a:prstGeom>
          <a:ln w="158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112143" y="5918579"/>
            <a:ext cx="1075898" cy="395785"/>
          </a:xfrm>
          <a:prstGeom prst="rect">
            <a:avLst/>
          </a:prstGeom>
          <a:noFill/>
          <a:ln w="28575">
            <a:solidFill>
              <a:srgbClr val="D7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报文完整</a:t>
            </a:r>
            <a:endParaRPr lang="en-US" altLang="zh-CN" sz="1200" dirty="0" smtClean="0">
              <a:latin typeface="微软雅黑" pitchFamily="34" charset="-122"/>
              <a:ea typeface="微软雅黑" pitchFamily="34" charset="-122"/>
            </a:endParaRPr>
          </a:p>
          <a:p>
            <a:pPr algn="ctr"/>
            <a:r>
              <a:rPr lang="zh-CN" altLang="en-US" sz="1200" dirty="0" smtClean="0">
                <a:latin typeface="微软雅黑" pitchFamily="34" charset="-122"/>
                <a:ea typeface="微软雅黑" pitchFamily="34" charset="-122"/>
              </a:rPr>
              <a:t>验证</a:t>
            </a:r>
            <a:endParaRPr lang="zh-CN" altLang="en-US" sz="1200" dirty="0">
              <a:latin typeface="微软雅黑" pitchFamily="34" charset="-122"/>
              <a:ea typeface="微软雅黑" pitchFamily="34" charset="-122"/>
            </a:endParaRPr>
          </a:p>
        </p:txBody>
      </p:sp>
      <p:sp>
        <p:nvSpPr>
          <p:cNvPr id="61" name="右箭头 60"/>
          <p:cNvSpPr/>
          <p:nvPr/>
        </p:nvSpPr>
        <p:spPr>
          <a:xfrm>
            <a:off x="10276764" y="1910687"/>
            <a:ext cx="313899" cy="150125"/>
          </a:xfrm>
          <a:prstGeom prst="rightArrow">
            <a:avLst/>
          </a:prstGeom>
          <a:solidFill>
            <a:srgbClr val="D7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61"/>
          <p:cNvSpPr txBox="1"/>
          <p:nvPr/>
        </p:nvSpPr>
        <p:spPr>
          <a:xfrm>
            <a:off x="10686194" y="1801506"/>
            <a:ext cx="968991" cy="338554"/>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卡系统</a:t>
            </a:r>
            <a:endParaRPr lang="zh-CN" altLang="en-US" sz="1600" dirty="0">
              <a:solidFill>
                <a:schemeClr val="bg1"/>
              </a:solidFill>
              <a:latin typeface="微软雅黑" pitchFamily="34" charset="-122"/>
              <a:ea typeface="微软雅黑" pitchFamily="34" charset="-122"/>
            </a:endParaRPr>
          </a:p>
        </p:txBody>
      </p:sp>
      <p:sp>
        <p:nvSpPr>
          <p:cNvPr id="63" name="右箭头 62"/>
          <p:cNvSpPr/>
          <p:nvPr/>
        </p:nvSpPr>
        <p:spPr>
          <a:xfrm>
            <a:off x="10360925" y="3987404"/>
            <a:ext cx="313899" cy="150125"/>
          </a:xfrm>
          <a:prstGeom prst="rightArrow">
            <a:avLst/>
          </a:prstGeom>
          <a:solidFill>
            <a:srgbClr val="D7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10770355" y="3782687"/>
            <a:ext cx="968991" cy="584775"/>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密码安全系统</a:t>
            </a:r>
            <a:endParaRPr lang="zh-CN" altLang="en-US" sz="1600" dirty="0">
              <a:solidFill>
                <a:schemeClr val="bg1"/>
              </a:solidFill>
              <a:latin typeface="微软雅黑" pitchFamily="34" charset="-122"/>
              <a:ea typeface="微软雅黑" pitchFamily="34" charset="-122"/>
            </a:endParaRPr>
          </a:p>
        </p:txBody>
      </p:sp>
      <p:sp>
        <p:nvSpPr>
          <p:cNvPr id="65" name="右箭头 64"/>
          <p:cNvSpPr/>
          <p:nvPr/>
        </p:nvSpPr>
        <p:spPr>
          <a:xfrm>
            <a:off x="10374573" y="6020938"/>
            <a:ext cx="313899" cy="150125"/>
          </a:xfrm>
          <a:prstGeom prst="rightArrow">
            <a:avLst/>
          </a:prstGeom>
          <a:solidFill>
            <a:srgbClr val="D7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10784003" y="5816221"/>
            <a:ext cx="968991" cy="584775"/>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圈存机</a:t>
            </a:r>
            <a:endParaRPr lang="en-US" altLang="zh-CN" sz="1600" dirty="0" smtClean="0">
              <a:solidFill>
                <a:schemeClr val="bg1"/>
              </a:solidFill>
              <a:latin typeface="微软雅黑" pitchFamily="34" charset="-122"/>
              <a:ea typeface="微软雅黑" pitchFamily="34" charset="-122"/>
            </a:endParaRPr>
          </a:p>
          <a:p>
            <a:r>
              <a:rPr lang="zh-CN" altLang="en-US" sz="1600" dirty="0" smtClean="0">
                <a:solidFill>
                  <a:schemeClr val="bg1"/>
                </a:solidFill>
                <a:latin typeface="微软雅黑" pitchFamily="34" charset="-122"/>
                <a:ea typeface="微软雅黑" pitchFamily="34" charset="-122"/>
              </a:rPr>
              <a:t>网控器</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167" name="TextBox 166"/>
          <p:cNvSpPr txBox="1"/>
          <p:nvPr/>
        </p:nvSpPr>
        <p:spPr>
          <a:xfrm>
            <a:off x="3060389" y="680759"/>
            <a:ext cx="6340197"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一卡通基础建设：商户中心</a:t>
            </a:r>
            <a:endParaRPr lang="en-US" altLang="en-US" sz="4000" dirty="0">
              <a:solidFill>
                <a:schemeClr val="bg1"/>
              </a:solidFill>
              <a:latin typeface="微软雅黑" pitchFamily="34" charset="-122"/>
              <a:ea typeface="微软雅黑" pitchFamily="34" charset="-122"/>
            </a:endParaRPr>
          </a:p>
        </p:txBody>
      </p:sp>
      <p:grpSp>
        <p:nvGrpSpPr>
          <p:cNvPr id="125" name="组合 124"/>
          <p:cNvGrpSpPr/>
          <p:nvPr/>
        </p:nvGrpSpPr>
        <p:grpSpPr>
          <a:xfrm>
            <a:off x="1532070" y="1501253"/>
            <a:ext cx="9590856" cy="4448529"/>
            <a:chOff x="1914207" y="1894564"/>
            <a:chExt cx="8136904" cy="3774142"/>
          </a:xfrm>
        </p:grpSpPr>
        <p:sp>
          <p:nvSpPr>
            <p:cNvPr id="67" name="矩形 66"/>
            <p:cNvSpPr/>
            <p:nvPr/>
          </p:nvSpPr>
          <p:spPr bwMode="auto">
            <a:xfrm>
              <a:off x="6450711" y="2593959"/>
              <a:ext cx="131760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a:solidFill>
                    <a:schemeClr val="bg1"/>
                  </a:solidFill>
                  <a:latin typeface="微软雅黑" pitchFamily="34" charset="-122"/>
                  <a:ea typeface="微软雅黑" pitchFamily="34" charset="-122"/>
                </a:rPr>
                <a:t>商户</a:t>
              </a:r>
              <a:r>
                <a:rPr lang="zh-CN" altLang="en-US" sz="1400" dirty="0" smtClean="0">
                  <a:solidFill>
                    <a:schemeClr val="bg1"/>
                  </a:solidFill>
                  <a:latin typeface="微软雅黑" pitchFamily="34" charset="-122"/>
                  <a:ea typeface="微软雅黑" pitchFamily="34" charset="-122"/>
                </a:rPr>
                <a:t>信息维护</a:t>
              </a:r>
            </a:p>
          </p:txBody>
        </p:sp>
        <p:sp>
          <p:nvSpPr>
            <p:cNvPr id="80" name="矩形 79"/>
            <p:cNvSpPr/>
            <p:nvPr/>
          </p:nvSpPr>
          <p:spPr bwMode="auto">
            <a:xfrm>
              <a:off x="1914207" y="1894564"/>
              <a:ext cx="8136904" cy="3774142"/>
            </a:xfrm>
            <a:prstGeom prst="rect">
              <a:avLst/>
            </a:prstGeom>
            <a:noFill/>
            <a:ln w="9" cap="flat">
              <a:solidFill>
                <a:srgbClr val="00DE64"/>
              </a:solidFill>
              <a:prstDash val="solid"/>
              <a:miter lim="800000"/>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zh-CN" altLang="en-US" sz="1400" dirty="0" smtClean="0">
                  <a:solidFill>
                    <a:srgbClr val="FA8107"/>
                  </a:solidFill>
                  <a:latin typeface="微软雅黑" pitchFamily="34" charset="-122"/>
                  <a:ea typeface="微软雅黑" pitchFamily="34" charset="-122"/>
                </a:rPr>
                <a:t>商户端</a:t>
              </a:r>
            </a:p>
          </p:txBody>
        </p:sp>
        <p:sp>
          <p:nvSpPr>
            <p:cNvPr id="81" name="矩形 80"/>
            <p:cNvSpPr/>
            <p:nvPr/>
          </p:nvSpPr>
          <p:spPr bwMode="auto">
            <a:xfrm>
              <a:off x="1986215" y="2268849"/>
              <a:ext cx="4279492"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a:solidFill>
                    <a:srgbClr val="FA8107"/>
                  </a:solidFill>
                  <a:latin typeface="微软雅黑" pitchFamily="34" charset="-122"/>
                  <a:ea typeface="微软雅黑" pitchFamily="34" charset="-122"/>
                </a:rPr>
                <a:t>系统管理</a:t>
              </a:r>
            </a:p>
          </p:txBody>
        </p:sp>
        <p:sp>
          <p:nvSpPr>
            <p:cNvPr id="82" name="矩形 81"/>
            <p:cNvSpPr/>
            <p:nvPr/>
          </p:nvSpPr>
          <p:spPr bwMode="auto">
            <a:xfrm>
              <a:off x="8817730" y="2593959"/>
              <a:ext cx="976937"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刷卡明细</a:t>
              </a:r>
            </a:p>
          </p:txBody>
        </p:sp>
        <p:sp>
          <p:nvSpPr>
            <p:cNvPr id="83" name="圆角矩形 82"/>
            <p:cNvSpPr/>
            <p:nvPr/>
          </p:nvSpPr>
          <p:spPr>
            <a:xfrm>
              <a:off x="3116895" y="2585989"/>
              <a:ext cx="975980" cy="266400"/>
            </a:xfrm>
            <a:prstGeom prst="roundRect">
              <a:avLst>
                <a:gd name="adj" fmla="val 0"/>
              </a:avLst>
            </a:prstGeom>
            <a:solidFill>
              <a:srgbClr val="34B934"/>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smtClean="0">
                  <a:solidFill>
                    <a:srgbClr val="FFFFFF"/>
                  </a:solidFill>
                  <a:latin typeface="微软雅黑" pitchFamily="34" charset="-122"/>
                  <a:ea typeface="微软雅黑" pitchFamily="34" charset="-122"/>
                </a:rPr>
                <a:t>用户管理</a:t>
              </a:r>
              <a:endParaRPr lang="zh-CN" altLang="en-US" sz="1400" dirty="0">
                <a:solidFill>
                  <a:srgbClr val="FFFFFF"/>
                </a:solidFill>
                <a:latin typeface="微软雅黑" pitchFamily="34" charset="-122"/>
                <a:ea typeface="微软雅黑" pitchFamily="34" charset="-122"/>
              </a:endParaRPr>
            </a:p>
          </p:txBody>
        </p:sp>
        <p:sp>
          <p:nvSpPr>
            <p:cNvPr id="84" name="圆角矩形 83"/>
            <p:cNvSpPr/>
            <p:nvPr/>
          </p:nvSpPr>
          <p:spPr>
            <a:xfrm>
              <a:off x="5185066" y="2585921"/>
              <a:ext cx="975980" cy="266400"/>
            </a:xfrm>
            <a:prstGeom prst="roundRect">
              <a:avLst>
                <a:gd name="adj" fmla="val 0"/>
              </a:avLst>
            </a:prstGeom>
            <a:solidFill>
              <a:srgbClr val="39B739"/>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smtClean="0">
                  <a:solidFill>
                    <a:srgbClr val="FFFFFF"/>
                  </a:solidFill>
                  <a:latin typeface="微软雅黑" pitchFamily="34" charset="-122"/>
                  <a:ea typeface="微软雅黑" pitchFamily="34" charset="-122"/>
                </a:rPr>
                <a:t>用户登录</a:t>
              </a:r>
              <a:endParaRPr lang="zh-CN" altLang="en-US" sz="1400" dirty="0">
                <a:solidFill>
                  <a:srgbClr val="FFFFFF"/>
                </a:solidFill>
                <a:latin typeface="微软雅黑" pitchFamily="34" charset="-122"/>
                <a:ea typeface="微软雅黑" pitchFamily="34" charset="-122"/>
              </a:endParaRPr>
            </a:p>
          </p:txBody>
        </p:sp>
        <p:sp>
          <p:nvSpPr>
            <p:cNvPr id="85" name="圆角矩形 84"/>
            <p:cNvSpPr/>
            <p:nvPr/>
          </p:nvSpPr>
          <p:spPr>
            <a:xfrm>
              <a:off x="3786415" y="2954034"/>
              <a:ext cx="1450560" cy="266400"/>
            </a:xfrm>
            <a:prstGeom prst="roundRect">
              <a:avLst>
                <a:gd name="adj" fmla="val 0"/>
              </a:avLst>
            </a:prstGeom>
            <a:solidFill>
              <a:srgbClr val="3DB53D"/>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smtClean="0">
                  <a:solidFill>
                    <a:srgbClr val="FFFFFF"/>
                  </a:solidFill>
                  <a:latin typeface="微软雅黑" pitchFamily="34" charset="-122"/>
                  <a:ea typeface="微软雅黑" pitchFamily="34" charset="-122"/>
                </a:rPr>
                <a:t>管理员找回密码</a:t>
              </a:r>
              <a:endParaRPr lang="zh-CN" altLang="en-US" sz="1400" dirty="0">
                <a:solidFill>
                  <a:srgbClr val="FFFFFF"/>
                </a:solidFill>
                <a:latin typeface="微软雅黑" pitchFamily="34" charset="-122"/>
                <a:ea typeface="微软雅黑" pitchFamily="34" charset="-122"/>
              </a:endParaRPr>
            </a:p>
          </p:txBody>
        </p:sp>
        <p:sp>
          <p:nvSpPr>
            <p:cNvPr id="86" name="矩形 85"/>
            <p:cNvSpPr/>
            <p:nvPr/>
          </p:nvSpPr>
          <p:spPr bwMode="auto">
            <a:xfrm>
              <a:off x="6337715" y="2268849"/>
              <a:ext cx="3569380"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a:solidFill>
                    <a:srgbClr val="FA8107"/>
                  </a:solidFill>
                  <a:latin typeface="微软雅黑" pitchFamily="34" charset="-122"/>
                  <a:ea typeface="微软雅黑" pitchFamily="34" charset="-122"/>
                </a:rPr>
                <a:t>我</a:t>
              </a:r>
              <a:r>
                <a:rPr lang="zh-CN" altLang="en-US" sz="1400" dirty="0" smtClean="0">
                  <a:solidFill>
                    <a:srgbClr val="FA8107"/>
                  </a:solidFill>
                  <a:latin typeface="微软雅黑" pitchFamily="34" charset="-122"/>
                  <a:ea typeface="微软雅黑" pitchFamily="34" charset="-122"/>
                </a:rPr>
                <a:t>的一卡通</a:t>
              </a:r>
              <a:endParaRPr lang="zh-CN" altLang="en-US" sz="1400" dirty="0">
                <a:solidFill>
                  <a:srgbClr val="FA8107"/>
                </a:solidFill>
                <a:latin typeface="微软雅黑" pitchFamily="34" charset="-122"/>
                <a:ea typeface="微软雅黑" pitchFamily="34" charset="-122"/>
              </a:endParaRPr>
            </a:p>
          </p:txBody>
        </p:sp>
        <p:sp>
          <p:nvSpPr>
            <p:cNvPr id="87" name="矩形 86"/>
            <p:cNvSpPr/>
            <p:nvPr/>
          </p:nvSpPr>
          <p:spPr bwMode="auto">
            <a:xfrm>
              <a:off x="4362479" y="3388949"/>
              <a:ext cx="1393119"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广告</a:t>
              </a:r>
              <a:r>
                <a:rPr lang="zh-CN" altLang="en-US" sz="1400" dirty="0">
                  <a:solidFill>
                    <a:srgbClr val="FA8107"/>
                  </a:solidFill>
                  <a:latin typeface="微软雅黑" pitchFamily="34" charset="-122"/>
                  <a:ea typeface="微软雅黑" pitchFamily="34" charset="-122"/>
                </a:rPr>
                <a:t>播放</a:t>
              </a:r>
            </a:p>
          </p:txBody>
        </p:sp>
        <p:sp>
          <p:nvSpPr>
            <p:cNvPr id="88" name="矩形 87"/>
            <p:cNvSpPr/>
            <p:nvPr/>
          </p:nvSpPr>
          <p:spPr bwMode="auto">
            <a:xfrm>
              <a:off x="4429641" y="3732943"/>
              <a:ext cx="1255109"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广告播放操作</a:t>
              </a:r>
            </a:p>
          </p:txBody>
        </p:sp>
        <p:sp>
          <p:nvSpPr>
            <p:cNvPr id="89" name="矩形 88"/>
            <p:cNvSpPr/>
            <p:nvPr/>
          </p:nvSpPr>
          <p:spPr bwMode="auto">
            <a:xfrm>
              <a:off x="4429640" y="4092983"/>
              <a:ext cx="125511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广告自动更新</a:t>
              </a:r>
            </a:p>
          </p:txBody>
        </p:sp>
        <p:sp>
          <p:nvSpPr>
            <p:cNvPr id="90" name="矩形 89"/>
            <p:cNvSpPr/>
            <p:nvPr/>
          </p:nvSpPr>
          <p:spPr bwMode="auto">
            <a:xfrm>
              <a:off x="1986215" y="3388949"/>
              <a:ext cx="2308284"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一卡通</a:t>
              </a:r>
              <a:endParaRPr lang="zh-CN" altLang="en-US" sz="1400" dirty="0">
                <a:solidFill>
                  <a:srgbClr val="FA8107"/>
                </a:solidFill>
                <a:latin typeface="微软雅黑" pitchFamily="34" charset="-122"/>
                <a:ea typeface="微软雅黑" pitchFamily="34" charset="-122"/>
              </a:endParaRPr>
            </a:p>
          </p:txBody>
        </p:sp>
        <p:sp>
          <p:nvSpPr>
            <p:cNvPr id="91" name="矩形 90"/>
            <p:cNvSpPr/>
            <p:nvPr/>
          </p:nvSpPr>
          <p:spPr bwMode="auto">
            <a:xfrm>
              <a:off x="2083189" y="3732943"/>
              <a:ext cx="97560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查询余额</a:t>
              </a:r>
            </a:p>
          </p:txBody>
        </p:sp>
        <p:sp>
          <p:nvSpPr>
            <p:cNvPr id="92" name="矩形 91"/>
            <p:cNvSpPr/>
            <p:nvPr/>
          </p:nvSpPr>
          <p:spPr bwMode="auto">
            <a:xfrm>
              <a:off x="2083188" y="4092983"/>
              <a:ext cx="975602"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充值</a:t>
              </a:r>
            </a:p>
          </p:txBody>
        </p:sp>
        <p:sp>
          <p:nvSpPr>
            <p:cNvPr id="93" name="矩形 92"/>
            <p:cNvSpPr/>
            <p:nvPr/>
          </p:nvSpPr>
          <p:spPr bwMode="auto">
            <a:xfrm>
              <a:off x="3205547" y="3732943"/>
              <a:ext cx="97560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支付</a:t>
              </a:r>
            </a:p>
          </p:txBody>
        </p:sp>
        <p:sp>
          <p:nvSpPr>
            <p:cNvPr id="94" name="矩形 93"/>
            <p:cNvSpPr/>
            <p:nvPr/>
          </p:nvSpPr>
          <p:spPr bwMode="auto">
            <a:xfrm>
              <a:off x="7386815" y="3388949"/>
              <a:ext cx="2520280"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结算管理</a:t>
              </a:r>
              <a:endParaRPr lang="zh-CN" altLang="en-US" sz="1400" dirty="0">
                <a:solidFill>
                  <a:srgbClr val="FA8107"/>
                </a:solidFill>
                <a:latin typeface="微软雅黑" pitchFamily="34" charset="-122"/>
                <a:ea typeface="微软雅黑" pitchFamily="34" charset="-122"/>
              </a:endParaRPr>
            </a:p>
          </p:txBody>
        </p:sp>
        <p:sp>
          <p:nvSpPr>
            <p:cNvPr id="95" name="矩形 94"/>
            <p:cNvSpPr/>
            <p:nvPr/>
          </p:nvSpPr>
          <p:spPr bwMode="auto">
            <a:xfrm>
              <a:off x="8681108" y="3732943"/>
              <a:ext cx="1081971"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在线对帐</a:t>
              </a:r>
            </a:p>
          </p:txBody>
        </p:sp>
        <p:sp>
          <p:nvSpPr>
            <p:cNvPr id="96" name="矩形 95"/>
            <p:cNvSpPr/>
            <p:nvPr/>
          </p:nvSpPr>
          <p:spPr bwMode="auto">
            <a:xfrm>
              <a:off x="7510693" y="3732943"/>
              <a:ext cx="1078669"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对帐单下载</a:t>
              </a:r>
            </a:p>
          </p:txBody>
        </p:sp>
        <p:sp>
          <p:nvSpPr>
            <p:cNvPr id="97" name="矩形 96"/>
            <p:cNvSpPr/>
            <p:nvPr/>
          </p:nvSpPr>
          <p:spPr bwMode="auto">
            <a:xfrm>
              <a:off x="5828766" y="3388949"/>
              <a:ext cx="1487201"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订单管理</a:t>
              </a:r>
              <a:endParaRPr lang="zh-CN" altLang="en-US" sz="1400" dirty="0">
                <a:solidFill>
                  <a:srgbClr val="FA8107"/>
                </a:solidFill>
                <a:latin typeface="微软雅黑" pitchFamily="34" charset="-122"/>
                <a:ea typeface="微软雅黑" pitchFamily="34" charset="-122"/>
              </a:endParaRPr>
            </a:p>
          </p:txBody>
        </p:sp>
        <p:sp>
          <p:nvSpPr>
            <p:cNvPr id="98" name="矩形 97"/>
            <p:cNvSpPr/>
            <p:nvPr/>
          </p:nvSpPr>
          <p:spPr bwMode="auto">
            <a:xfrm>
              <a:off x="5925375" y="3732943"/>
              <a:ext cx="1317424"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订单处理</a:t>
              </a:r>
            </a:p>
          </p:txBody>
        </p:sp>
        <p:sp>
          <p:nvSpPr>
            <p:cNvPr id="99" name="矩形 98"/>
            <p:cNvSpPr/>
            <p:nvPr/>
          </p:nvSpPr>
          <p:spPr bwMode="auto">
            <a:xfrm>
              <a:off x="5925375" y="4092983"/>
              <a:ext cx="1317424"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订单自动提醒</a:t>
              </a:r>
            </a:p>
          </p:txBody>
        </p:sp>
        <p:sp>
          <p:nvSpPr>
            <p:cNvPr id="100" name="矩形 99"/>
            <p:cNvSpPr/>
            <p:nvPr/>
          </p:nvSpPr>
          <p:spPr bwMode="auto">
            <a:xfrm>
              <a:off x="1986215" y="4525287"/>
              <a:ext cx="2808312"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营销</a:t>
              </a:r>
              <a:r>
                <a:rPr lang="zh-CN" altLang="en-US" sz="1400" dirty="0">
                  <a:solidFill>
                    <a:srgbClr val="FA8107"/>
                  </a:solidFill>
                  <a:latin typeface="微软雅黑" pitchFamily="34" charset="-122"/>
                  <a:ea typeface="微软雅黑" pitchFamily="34" charset="-122"/>
                </a:rPr>
                <a:t>活动</a:t>
              </a:r>
            </a:p>
          </p:txBody>
        </p:sp>
        <p:sp>
          <p:nvSpPr>
            <p:cNvPr id="101" name="矩形 100"/>
            <p:cNvSpPr/>
            <p:nvPr/>
          </p:nvSpPr>
          <p:spPr bwMode="auto">
            <a:xfrm>
              <a:off x="2072145" y="5170909"/>
              <a:ext cx="1282222"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优惠券发布</a:t>
              </a:r>
            </a:p>
          </p:txBody>
        </p:sp>
        <p:sp>
          <p:nvSpPr>
            <p:cNvPr id="102" name="矩形 101"/>
            <p:cNvSpPr/>
            <p:nvPr/>
          </p:nvSpPr>
          <p:spPr bwMode="auto">
            <a:xfrm>
              <a:off x="2072145" y="4838958"/>
              <a:ext cx="1282222"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a:solidFill>
                    <a:schemeClr val="bg1"/>
                  </a:solidFill>
                  <a:latin typeface="微软雅黑" pitchFamily="34" charset="-122"/>
                  <a:ea typeface="微软雅黑" pitchFamily="34" charset="-122"/>
                </a:rPr>
                <a:t>刷</a:t>
              </a:r>
              <a:r>
                <a:rPr lang="zh-CN" altLang="en-US" sz="1400" dirty="0" smtClean="0">
                  <a:solidFill>
                    <a:schemeClr val="bg1"/>
                  </a:solidFill>
                  <a:latin typeface="微软雅黑" pitchFamily="34" charset="-122"/>
                  <a:ea typeface="微软雅黑" pitchFamily="34" charset="-122"/>
                </a:rPr>
                <a:t>卡</a:t>
              </a:r>
              <a:r>
                <a:rPr lang="zh-CN" altLang="en-US" sz="1400" dirty="0">
                  <a:solidFill>
                    <a:schemeClr val="bg1"/>
                  </a:solidFill>
                  <a:latin typeface="微软雅黑" pitchFamily="34" charset="-122"/>
                  <a:ea typeface="微软雅黑" pitchFamily="34" charset="-122"/>
                </a:rPr>
                <a:t>终端</a:t>
              </a:r>
              <a:r>
                <a:rPr lang="zh-CN" altLang="en-US" sz="1400" dirty="0" smtClean="0">
                  <a:solidFill>
                    <a:schemeClr val="bg1"/>
                  </a:solidFill>
                  <a:latin typeface="微软雅黑" pitchFamily="34" charset="-122"/>
                  <a:ea typeface="微软雅黑" pitchFamily="34" charset="-122"/>
                </a:rPr>
                <a:t>广告</a:t>
              </a:r>
            </a:p>
          </p:txBody>
        </p:sp>
        <p:sp>
          <p:nvSpPr>
            <p:cNvPr id="103" name="矩形 102"/>
            <p:cNvSpPr/>
            <p:nvPr/>
          </p:nvSpPr>
          <p:spPr bwMode="auto">
            <a:xfrm>
              <a:off x="3440297" y="5170909"/>
              <a:ext cx="1280789"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促销信息发布</a:t>
              </a:r>
            </a:p>
          </p:txBody>
        </p:sp>
        <p:sp>
          <p:nvSpPr>
            <p:cNvPr id="104" name="矩形 103"/>
            <p:cNvSpPr/>
            <p:nvPr/>
          </p:nvSpPr>
          <p:spPr bwMode="auto">
            <a:xfrm>
              <a:off x="7507391" y="4092983"/>
              <a:ext cx="1081971"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结算确认</a:t>
              </a:r>
            </a:p>
          </p:txBody>
        </p:sp>
        <p:sp>
          <p:nvSpPr>
            <p:cNvPr id="105" name="矩形 104"/>
            <p:cNvSpPr/>
            <p:nvPr/>
          </p:nvSpPr>
          <p:spPr bwMode="auto">
            <a:xfrm>
              <a:off x="4848569" y="4511197"/>
              <a:ext cx="2195091"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网店管理</a:t>
              </a:r>
              <a:endParaRPr lang="zh-CN" altLang="en-US" sz="1400" dirty="0">
                <a:solidFill>
                  <a:srgbClr val="FA8107"/>
                </a:solidFill>
                <a:latin typeface="微软雅黑" pitchFamily="34" charset="-122"/>
                <a:ea typeface="微软雅黑" pitchFamily="34" charset="-122"/>
              </a:endParaRPr>
            </a:p>
          </p:txBody>
        </p:sp>
        <p:sp>
          <p:nvSpPr>
            <p:cNvPr id="106" name="矩形 105"/>
            <p:cNvSpPr/>
            <p:nvPr/>
          </p:nvSpPr>
          <p:spPr bwMode="auto">
            <a:xfrm>
              <a:off x="5989441" y="5170909"/>
              <a:ext cx="1002760"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价格</a:t>
              </a:r>
              <a:r>
                <a:rPr lang="zh-CN" altLang="en-US" sz="1400" dirty="0">
                  <a:solidFill>
                    <a:schemeClr val="bg1"/>
                  </a:solidFill>
                  <a:latin typeface="微软雅黑" pitchFamily="34" charset="-122"/>
                  <a:ea typeface="微软雅黑" pitchFamily="34" charset="-122"/>
                </a:rPr>
                <a:t>管理</a:t>
              </a:r>
              <a:endParaRPr lang="zh-CN" altLang="en-US" sz="1400" dirty="0" smtClean="0">
                <a:solidFill>
                  <a:schemeClr val="bg1"/>
                </a:solidFill>
                <a:latin typeface="微软雅黑" pitchFamily="34" charset="-122"/>
                <a:ea typeface="微软雅黑" pitchFamily="34" charset="-122"/>
              </a:endParaRPr>
            </a:p>
          </p:txBody>
        </p:sp>
        <p:sp>
          <p:nvSpPr>
            <p:cNvPr id="107" name="矩形 106"/>
            <p:cNvSpPr/>
            <p:nvPr/>
          </p:nvSpPr>
          <p:spPr bwMode="auto">
            <a:xfrm>
              <a:off x="4921202" y="4838958"/>
              <a:ext cx="999021"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商家介绍</a:t>
              </a:r>
            </a:p>
          </p:txBody>
        </p:sp>
        <p:sp>
          <p:nvSpPr>
            <p:cNvPr id="108" name="矩形 107"/>
            <p:cNvSpPr/>
            <p:nvPr/>
          </p:nvSpPr>
          <p:spPr bwMode="auto">
            <a:xfrm>
              <a:off x="7097934" y="4511197"/>
              <a:ext cx="2809161" cy="1042891"/>
            </a:xfrm>
            <a:prstGeom prst="rect">
              <a:avLst/>
            </a:prstGeom>
            <a:noFill/>
            <a:ln w="9" cap="flat">
              <a:solidFill>
                <a:schemeClr val="bg1">
                  <a:lumMod val="50000"/>
                </a:schemeClr>
              </a:solidFill>
              <a:prstDash val="solid"/>
              <a:miter lim="800000"/>
              <a:headEnd/>
              <a:tailEnd/>
            </a:ln>
            <a:effectLst/>
          </p:spPr>
          <p:txBody>
            <a:bodyPr vert="horz" wrap="square" lIns="91440" tIns="45720" rIns="91440" bIns="45720" numCol="1" anchor="t" anchorCtr="0" compatLnSpc="1">
              <a:prstTxWarp prst="textNoShape">
                <a:avLst/>
              </a:prstTxWarp>
            </a:bodyPr>
            <a:lstStyle/>
            <a:p>
              <a:r>
                <a:rPr lang="zh-CN" altLang="en-US" sz="1400" dirty="0" smtClean="0">
                  <a:solidFill>
                    <a:srgbClr val="FA8107"/>
                  </a:solidFill>
                  <a:latin typeface="微软雅黑" pitchFamily="34" charset="-122"/>
                  <a:ea typeface="微软雅黑" pitchFamily="34" charset="-122"/>
                </a:rPr>
                <a:t>统计查询</a:t>
              </a:r>
              <a:endParaRPr lang="zh-CN" altLang="en-US" sz="1400" dirty="0">
                <a:solidFill>
                  <a:srgbClr val="FA8107"/>
                </a:solidFill>
                <a:latin typeface="微软雅黑" pitchFamily="34" charset="-122"/>
                <a:ea typeface="微软雅黑" pitchFamily="34" charset="-122"/>
              </a:endParaRPr>
            </a:p>
          </p:txBody>
        </p:sp>
        <p:sp>
          <p:nvSpPr>
            <p:cNvPr id="109" name="矩形 108"/>
            <p:cNvSpPr/>
            <p:nvPr/>
          </p:nvSpPr>
          <p:spPr bwMode="auto">
            <a:xfrm>
              <a:off x="7807337" y="2593959"/>
              <a:ext cx="976937"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商户积分</a:t>
              </a:r>
            </a:p>
          </p:txBody>
        </p:sp>
        <p:sp>
          <p:nvSpPr>
            <p:cNvPr id="110" name="圆角矩形 109"/>
            <p:cNvSpPr/>
            <p:nvPr/>
          </p:nvSpPr>
          <p:spPr>
            <a:xfrm>
              <a:off x="2082810" y="2954034"/>
              <a:ext cx="1631597" cy="266400"/>
            </a:xfrm>
            <a:prstGeom prst="roundRect">
              <a:avLst>
                <a:gd name="adj" fmla="val 0"/>
              </a:avLst>
            </a:prstGeom>
            <a:solidFill>
              <a:srgbClr val="3DB53D"/>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smtClean="0">
                  <a:solidFill>
                    <a:srgbClr val="FFFFFF"/>
                  </a:solidFill>
                  <a:latin typeface="微软雅黑" pitchFamily="34" charset="-122"/>
                  <a:ea typeface="微软雅黑" pitchFamily="34" charset="-122"/>
                </a:rPr>
                <a:t>普通用户修改密码</a:t>
              </a:r>
              <a:endParaRPr lang="zh-CN" altLang="en-US" sz="1400" dirty="0">
                <a:solidFill>
                  <a:srgbClr val="FFFFFF"/>
                </a:solidFill>
                <a:latin typeface="微软雅黑" pitchFamily="34" charset="-122"/>
                <a:ea typeface="微软雅黑" pitchFamily="34" charset="-122"/>
              </a:endParaRPr>
            </a:p>
          </p:txBody>
        </p:sp>
        <p:sp>
          <p:nvSpPr>
            <p:cNvPr id="111" name="圆角矩形 110"/>
            <p:cNvSpPr/>
            <p:nvPr/>
          </p:nvSpPr>
          <p:spPr>
            <a:xfrm>
              <a:off x="4150980" y="2585921"/>
              <a:ext cx="975980" cy="266400"/>
            </a:xfrm>
            <a:prstGeom prst="roundRect">
              <a:avLst>
                <a:gd name="adj" fmla="val 0"/>
              </a:avLst>
            </a:prstGeom>
            <a:solidFill>
              <a:srgbClr val="39B739"/>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smtClean="0">
                  <a:solidFill>
                    <a:srgbClr val="FFFFFF"/>
                  </a:solidFill>
                  <a:latin typeface="微软雅黑" pitchFamily="34" charset="-122"/>
                  <a:ea typeface="微软雅黑" pitchFamily="34" charset="-122"/>
                </a:rPr>
                <a:t>权限管理</a:t>
              </a:r>
              <a:endParaRPr lang="zh-CN" altLang="en-US" sz="1400" dirty="0">
                <a:solidFill>
                  <a:srgbClr val="FFFFFF"/>
                </a:solidFill>
                <a:latin typeface="微软雅黑" pitchFamily="34" charset="-122"/>
                <a:ea typeface="微软雅黑" pitchFamily="34" charset="-122"/>
              </a:endParaRPr>
            </a:p>
          </p:txBody>
        </p:sp>
        <p:sp>
          <p:nvSpPr>
            <p:cNvPr id="112" name="矩形 111"/>
            <p:cNvSpPr/>
            <p:nvPr/>
          </p:nvSpPr>
          <p:spPr bwMode="auto">
            <a:xfrm>
              <a:off x="7804268" y="2958669"/>
              <a:ext cx="976937"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充值明细</a:t>
              </a:r>
            </a:p>
          </p:txBody>
        </p:sp>
        <p:sp>
          <p:nvSpPr>
            <p:cNvPr id="113" name="矩形 112"/>
            <p:cNvSpPr/>
            <p:nvPr/>
          </p:nvSpPr>
          <p:spPr bwMode="auto">
            <a:xfrm>
              <a:off x="3207959" y="4092983"/>
              <a:ext cx="97560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语音提示</a:t>
              </a:r>
            </a:p>
          </p:txBody>
        </p:sp>
        <p:sp>
          <p:nvSpPr>
            <p:cNvPr id="114" name="矩形 113"/>
            <p:cNvSpPr/>
            <p:nvPr/>
          </p:nvSpPr>
          <p:spPr bwMode="auto">
            <a:xfrm>
              <a:off x="6450711" y="2952849"/>
              <a:ext cx="1317600"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US" altLang="zh-CN" sz="1400" dirty="0" smtClean="0">
                  <a:solidFill>
                    <a:schemeClr val="bg1"/>
                  </a:solidFill>
                  <a:latin typeface="微软雅黑" pitchFamily="34" charset="-122"/>
                  <a:ea typeface="微软雅黑" pitchFamily="34" charset="-122"/>
                </a:rPr>
                <a:t>App</a:t>
              </a:r>
              <a:r>
                <a:rPr lang="zh-CN" altLang="en-US" sz="1400" dirty="0" smtClean="0">
                  <a:solidFill>
                    <a:schemeClr val="bg1"/>
                  </a:solidFill>
                  <a:latin typeface="微软雅黑" pitchFamily="34" charset="-122"/>
                  <a:ea typeface="微软雅黑" pitchFamily="34" charset="-122"/>
                </a:rPr>
                <a:t>下载明细</a:t>
              </a:r>
            </a:p>
          </p:txBody>
        </p:sp>
        <p:sp>
          <p:nvSpPr>
            <p:cNvPr id="115" name="矩形 114"/>
            <p:cNvSpPr/>
            <p:nvPr/>
          </p:nvSpPr>
          <p:spPr bwMode="auto">
            <a:xfrm>
              <a:off x="8681107" y="4092983"/>
              <a:ext cx="1081971"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划拨通知</a:t>
              </a:r>
            </a:p>
          </p:txBody>
        </p:sp>
        <p:sp>
          <p:nvSpPr>
            <p:cNvPr id="116" name="矩形 115"/>
            <p:cNvSpPr/>
            <p:nvPr/>
          </p:nvSpPr>
          <p:spPr bwMode="auto">
            <a:xfrm>
              <a:off x="3440297" y="4838958"/>
              <a:ext cx="1280789"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用户终端广告</a:t>
              </a:r>
            </a:p>
          </p:txBody>
        </p:sp>
        <p:sp>
          <p:nvSpPr>
            <p:cNvPr id="117" name="矩形 116"/>
            <p:cNvSpPr/>
            <p:nvPr/>
          </p:nvSpPr>
          <p:spPr bwMode="auto">
            <a:xfrm>
              <a:off x="5992856" y="4838958"/>
              <a:ext cx="999345"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类目管理</a:t>
              </a:r>
            </a:p>
          </p:txBody>
        </p:sp>
        <p:sp>
          <p:nvSpPr>
            <p:cNvPr id="118" name="矩形 117"/>
            <p:cNvSpPr/>
            <p:nvPr/>
          </p:nvSpPr>
          <p:spPr bwMode="auto">
            <a:xfrm>
              <a:off x="4917805" y="5170909"/>
              <a:ext cx="999345"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商品</a:t>
              </a:r>
              <a:r>
                <a:rPr lang="zh-CN" altLang="en-US" sz="1400" dirty="0">
                  <a:solidFill>
                    <a:schemeClr val="bg1"/>
                  </a:solidFill>
                  <a:latin typeface="微软雅黑" pitchFamily="34" charset="-122"/>
                  <a:ea typeface="微软雅黑" pitchFamily="34" charset="-122"/>
                </a:rPr>
                <a:t>管理</a:t>
              </a:r>
              <a:endParaRPr lang="zh-CN" altLang="en-US" sz="1400" dirty="0" smtClean="0">
                <a:solidFill>
                  <a:schemeClr val="bg1"/>
                </a:solidFill>
                <a:latin typeface="微软雅黑" pitchFamily="34" charset="-122"/>
                <a:ea typeface="微软雅黑" pitchFamily="34" charset="-122"/>
              </a:endParaRPr>
            </a:p>
          </p:txBody>
        </p:sp>
        <p:sp>
          <p:nvSpPr>
            <p:cNvPr id="119" name="矩形 118"/>
            <p:cNvSpPr/>
            <p:nvPr/>
          </p:nvSpPr>
          <p:spPr bwMode="auto">
            <a:xfrm>
              <a:off x="8535295" y="5170909"/>
              <a:ext cx="1299791"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收入统计分析</a:t>
              </a:r>
            </a:p>
          </p:txBody>
        </p:sp>
        <p:sp>
          <p:nvSpPr>
            <p:cNvPr id="120" name="矩形 119"/>
            <p:cNvSpPr/>
            <p:nvPr/>
          </p:nvSpPr>
          <p:spPr bwMode="auto">
            <a:xfrm>
              <a:off x="7174188" y="4838958"/>
              <a:ext cx="1295189"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客流量统计</a:t>
              </a:r>
            </a:p>
          </p:txBody>
        </p:sp>
        <p:sp>
          <p:nvSpPr>
            <p:cNvPr id="121" name="矩形 120"/>
            <p:cNvSpPr/>
            <p:nvPr/>
          </p:nvSpPr>
          <p:spPr bwMode="auto">
            <a:xfrm>
              <a:off x="8530295" y="4838958"/>
              <a:ext cx="1304792"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在线销售统计</a:t>
              </a:r>
            </a:p>
          </p:txBody>
        </p:sp>
        <p:sp>
          <p:nvSpPr>
            <p:cNvPr id="122" name="矩形 121"/>
            <p:cNvSpPr/>
            <p:nvPr/>
          </p:nvSpPr>
          <p:spPr bwMode="auto">
            <a:xfrm>
              <a:off x="7174188" y="5170909"/>
              <a:ext cx="1295189" cy="266400"/>
            </a:xfrm>
            <a:prstGeom prst="rect">
              <a:avLst/>
            </a:prstGeom>
            <a:no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客户统计分析</a:t>
              </a:r>
            </a:p>
          </p:txBody>
        </p:sp>
        <p:sp>
          <p:nvSpPr>
            <p:cNvPr id="123" name="矩形 122"/>
            <p:cNvSpPr/>
            <p:nvPr/>
          </p:nvSpPr>
          <p:spPr bwMode="auto">
            <a:xfrm>
              <a:off x="8817162" y="2978751"/>
              <a:ext cx="976937" cy="266400"/>
            </a:xfrm>
            <a:prstGeom prst="rect">
              <a:avLst/>
            </a:prstGeom>
            <a:solidFill>
              <a:srgbClr val="3DB53D"/>
            </a:solidFill>
            <a:ln w="9" cap="flat">
              <a:solidFill>
                <a:srgbClr val="3DB53D"/>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收入明细</a:t>
              </a:r>
            </a:p>
          </p:txBody>
        </p:sp>
        <p:sp>
          <p:nvSpPr>
            <p:cNvPr id="124" name="圆角矩形 123"/>
            <p:cNvSpPr/>
            <p:nvPr/>
          </p:nvSpPr>
          <p:spPr>
            <a:xfrm>
              <a:off x="2082810" y="2585921"/>
              <a:ext cx="975980" cy="266400"/>
            </a:xfrm>
            <a:prstGeom prst="roundRect">
              <a:avLst>
                <a:gd name="adj" fmla="val 0"/>
              </a:avLst>
            </a:prstGeom>
            <a:solidFill>
              <a:srgbClr val="39B739"/>
            </a:solidFill>
            <a:ln>
              <a:noFill/>
            </a:ln>
            <a:scene3d>
              <a:camera prst="orthographicFront"/>
              <a:lightRig rig="balanced" dir="t"/>
            </a:scene3d>
            <a:sp3d/>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1400" dirty="0">
                  <a:solidFill>
                    <a:srgbClr val="FFFFFF"/>
                  </a:solidFill>
                  <a:latin typeface="微软雅黑" pitchFamily="34" charset="-122"/>
                  <a:ea typeface="微软雅黑" pitchFamily="34" charset="-122"/>
                </a:rPr>
                <a:t>机构</a:t>
              </a:r>
              <a:r>
                <a:rPr lang="zh-CN" altLang="en-US" sz="1400" dirty="0" smtClean="0">
                  <a:solidFill>
                    <a:srgbClr val="FFFFFF"/>
                  </a:solidFill>
                  <a:latin typeface="微软雅黑" pitchFamily="34" charset="-122"/>
                  <a:ea typeface="微软雅黑" pitchFamily="34" charset="-122"/>
                </a:rPr>
                <a:t>管理</a:t>
              </a:r>
              <a:endParaRPr lang="zh-CN" altLang="en-US" sz="1400" dirty="0">
                <a:solidFill>
                  <a:srgbClr val="FFFF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51" name="文本框 3"/>
          <p:cNvSpPr txBox="1"/>
          <p:nvPr/>
        </p:nvSpPr>
        <p:spPr>
          <a:xfrm>
            <a:off x="500949" y="355190"/>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smtClean="0">
                <a:solidFill>
                  <a:schemeClr val="bg1"/>
                </a:solidFill>
                <a:latin typeface="微软雅黑" pitchFamily="34" charset="-122"/>
                <a:ea typeface="微软雅黑" pitchFamily="34" charset="-122"/>
              </a:rPr>
              <a:t>1</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52" name="表格 51"/>
          <p:cNvGraphicFramePr>
            <a:graphicFrameLocks noGrp="1"/>
          </p:cNvGraphicFramePr>
          <p:nvPr>
            <p:extLst/>
          </p:nvPr>
        </p:nvGraphicFramePr>
        <p:xfrm>
          <a:off x="3531788" y="2294208"/>
          <a:ext cx="5184575" cy="2819466"/>
        </p:xfrm>
        <a:graphic>
          <a:graphicData uri="http://schemas.openxmlformats.org/drawingml/2006/table">
            <a:tbl>
              <a:tblPr/>
              <a:tblGrid>
                <a:gridCol w="667321">
                  <a:extLst>
                    <a:ext uri="{9D8B030D-6E8A-4147-A177-3AD203B41FA5}">
                      <a16:colId xmlns:a16="http://schemas.microsoft.com/office/drawing/2014/main" val="20000"/>
                    </a:ext>
                  </a:extLst>
                </a:gridCol>
                <a:gridCol w="2501031">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1">
                  <a:extLst>
                    <a:ext uri="{9D8B030D-6E8A-4147-A177-3AD203B41FA5}">
                      <a16:colId xmlns:a16="http://schemas.microsoft.com/office/drawing/2014/main" val="20003"/>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时间</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操作</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mpd="sng">
                      <a:solidFill>
                        <a:srgbClr val="ADA57A"/>
                      </a:solidFill>
                      <a:prstDash val="soli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08:15:00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20.3</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08:18:00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13.8</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09:05:00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18.5</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rgbClr val="FFC000"/>
                          </a:solidFill>
                          <a:latin typeface="微软雅黑" pitchFamily="34" charset="-122"/>
                          <a:ea typeface="微软雅黑" pitchFamily="34" charset="-122"/>
                        </a:rPr>
                        <a:t>4</a:t>
                      </a:r>
                      <a:endParaRPr lang="zh-CN" altLang="en-US" dirty="0">
                        <a:solidFill>
                          <a:srgbClr val="FFC000"/>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C000"/>
                          </a:solidFill>
                          <a:latin typeface="微软雅黑" pitchFamily="34" charset="-122"/>
                          <a:ea typeface="微软雅黑" pitchFamily="34" charset="-122"/>
                        </a:rPr>
                        <a:t>2016-09-01</a:t>
                      </a:r>
                      <a:r>
                        <a:rPr lang="zh-CN" altLang="en-US" dirty="0" smtClean="0">
                          <a:solidFill>
                            <a:srgbClr val="FFC000"/>
                          </a:solidFill>
                          <a:latin typeface="微软雅黑" pitchFamily="34" charset="-122"/>
                          <a:ea typeface="微软雅黑" pitchFamily="34" charset="-122"/>
                        </a:rPr>
                        <a:t>  </a:t>
                      </a:r>
                      <a:r>
                        <a:rPr lang="en-US" altLang="zh-CN" dirty="0" smtClean="0">
                          <a:solidFill>
                            <a:srgbClr val="FFC000"/>
                          </a:solidFill>
                          <a:latin typeface="微软雅黑" pitchFamily="34" charset="-122"/>
                          <a:ea typeface="微软雅黑" pitchFamily="34" charset="-122"/>
                        </a:rPr>
                        <a:t>09:12:00</a:t>
                      </a:r>
                      <a:endParaRPr lang="zh-CN" altLang="en-US" dirty="0" smtClean="0">
                        <a:solidFill>
                          <a:srgbClr val="FFC000"/>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FFC000"/>
                          </a:solidFill>
                          <a:latin typeface="微软雅黑" pitchFamily="34" charset="-122"/>
                          <a:ea typeface="微软雅黑" pitchFamily="34" charset="-122"/>
                        </a:rPr>
                        <a:t>充值</a:t>
                      </a:r>
                      <a:endParaRPr lang="zh-CN" altLang="en-US" dirty="0">
                        <a:solidFill>
                          <a:srgbClr val="FFC000"/>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rgbClr val="FFC000"/>
                          </a:solidFill>
                          <a:latin typeface="微软雅黑" pitchFamily="34" charset="-122"/>
                          <a:ea typeface="微软雅黑" pitchFamily="34" charset="-122"/>
                        </a:rPr>
                        <a:t>100</a:t>
                      </a:r>
                      <a:endParaRPr lang="zh-CN" altLang="en-US" dirty="0">
                        <a:solidFill>
                          <a:srgbClr val="FFC000"/>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408951">
                <a:tc>
                  <a:txBody>
                    <a:bodyPr/>
                    <a:lstStyle/>
                    <a:p>
                      <a:pPr algn="ctr"/>
                      <a:r>
                        <a:rPr lang="en-US" altLang="zh-CN" dirty="0" smtClean="0">
                          <a:solidFill>
                            <a:schemeClr val="bg1"/>
                          </a:solidFill>
                          <a:latin typeface="微软雅黑" pitchFamily="34" charset="-122"/>
                          <a:ea typeface="微软雅黑" pitchFamily="34" charset="-122"/>
                        </a:rPr>
                        <a:t>5</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09:15:00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38.5</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r h="354606">
                <a:tc>
                  <a:txBody>
                    <a:bodyPr/>
                    <a:lstStyle/>
                    <a:p>
                      <a:pPr algn="ctr"/>
                      <a:r>
                        <a:rPr lang="en-US" altLang="zh-CN" dirty="0" smtClean="0">
                          <a:solidFill>
                            <a:schemeClr val="bg1"/>
                          </a:solidFill>
                          <a:latin typeface="微软雅黑" pitchFamily="34" charset="-122"/>
                          <a:ea typeface="微软雅黑" pitchFamily="34" charset="-122"/>
                        </a:rPr>
                        <a:t>6</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08:19:00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r"/>
                      <a:r>
                        <a:rPr lang="en-US" altLang="zh-CN" dirty="0" smtClean="0">
                          <a:solidFill>
                            <a:schemeClr val="bg1"/>
                          </a:solidFill>
                          <a:latin typeface="微软雅黑" pitchFamily="34" charset="-122"/>
                          <a:ea typeface="微软雅黑" pitchFamily="34" charset="-122"/>
                        </a:rPr>
                        <a:t>22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mpd="sng">
                      <a:solidFill>
                        <a:srgbClr val="ADA57A"/>
                      </a:solidFill>
                      <a:prstDash val="solid"/>
                    </a:lnR>
                    <a:lnT w="12700" cap="flat" cmpd="sng" algn="ctr">
                      <a:solidFill>
                        <a:srgbClr val="ADA57A"/>
                      </a:solidFill>
                      <a:prstDash val="solid"/>
                      <a:round/>
                      <a:headEnd type="none" w="med" len="med"/>
                      <a:tailEnd type="none" w="med" len="med"/>
                    </a:lnT>
                    <a:lnB w="12700" cmpd="sng">
                      <a:solidFill>
                        <a:srgbClr val="ADA57A"/>
                      </a:solidFill>
                      <a:prstDash val="solid"/>
                    </a:lnB>
                  </a:tcPr>
                </a:tc>
                <a:extLst>
                  <a:ext uri="{0D108BD9-81ED-4DB2-BD59-A6C34878D82A}">
                    <a16:rowId xmlns:a16="http://schemas.microsoft.com/office/drawing/2014/main" val="10006"/>
                  </a:ext>
                </a:extLst>
              </a:tr>
            </a:tbl>
          </a:graphicData>
        </a:graphic>
      </p:graphicFrame>
      <p:sp>
        <p:nvSpPr>
          <p:cNvPr id="53" name="文本框 22"/>
          <p:cNvSpPr txBox="1"/>
          <p:nvPr/>
        </p:nvSpPr>
        <p:spPr>
          <a:xfrm>
            <a:off x="4755924" y="1574128"/>
            <a:ext cx="2736304" cy="523220"/>
          </a:xfrm>
          <a:prstGeom prst="rect">
            <a:avLst/>
          </a:prstGeom>
          <a:noFill/>
        </p:spPr>
        <p:txBody>
          <a:bodyPr wrap="square" rtlCol="0">
            <a:spAutoFit/>
          </a:bodyPr>
          <a:lstStyle/>
          <a:p>
            <a:r>
              <a:rPr lang="en-US" altLang="zh-CN" sz="2800" dirty="0" smtClean="0">
                <a:solidFill>
                  <a:srgbClr val="ADA57A"/>
                </a:solidFill>
                <a:latin typeface="微软雅黑" pitchFamily="34" charset="-122"/>
                <a:ea typeface="微软雅黑" pitchFamily="34" charset="-122"/>
              </a:rPr>
              <a:t>A</a:t>
            </a:r>
            <a:r>
              <a:rPr lang="zh-CN" altLang="en-US" sz="2800" dirty="0" smtClean="0">
                <a:solidFill>
                  <a:srgbClr val="ADA57A"/>
                </a:solidFill>
                <a:latin typeface="微软雅黑" pitchFamily="34" charset="-122"/>
                <a:ea typeface="微软雅黑" pitchFamily="34" charset="-122"/>
              </a:rPr>
              <a:t>商户实时明细</a:t>
            </a:r>
            <a:endParaRPr lang="zh-CN" altLang="en-US" sz="2800" dirty="0">
              <a:solidFill>
                <a:srgbClr val="ADA57A"/>
              </a:solidFill>
              <a:latin typeface="微软雅黑" pitchFamily="34" charset="-122"/>
              <a:ea typeface="微软雅黑" pitchFamily="34" charset="-122"/>
            </a:endParaRPr>
          </a:p>
        </p:txBody>
      </p:sp>
      <p:sp>
        <p:nvSpPr>
          <p:cNvPr id="54" name="文本框 23"/>
          <p:cNvSpPr txBox="1"/>
          <p:nvPr/>
        </p:nvSpPr>
        <p:spPr>
          <a:xfrm>
            <a:off x="4323876" y="5390552"/>
            <a:ext cx="3600400"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商户随时可查询实时明细数据</a:t>
            </a:r>
            <a:endParaRPr lang="zh-CN" altLang="en-US" sz="2000" dirty="0">
              <a:solidFill>
                <a:srgbClr val="FA8107"/>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8342" y="2290945"/>
            <a:ext cx="7366120" cy="523220"/>
          </a:xfrm>
          <a:prstGeom prst="rect">
            <a:avLst/>
          </a:prstGeom>
          <a:noFill/>
        </p:spPr>
        <p:txBody>
          <a:bodyPr wrap="none" rtlCol="0">
            <a:spAutoFit/>
          </a:bodyPr>
          <a:lstStyle/>
          <a:p>
            <a:pPr algn="ctr"/>
            <a:r>
              <a:rPr lang="zh-CN" altLang="en-US" sz="2800" dirty="0" smtClean="0">
                <a:solidFill>
                  <a:schemeClr val="bg1">
                    <a:lumMod val="65000"/>
                  </a:schemeClr>
                </a:solidFill>
                <a:latin typeface="微软雅黑" pitchFamily="34" charset="-122"/>
                <a:ea typeface="微软雅黑" pitchFamily="34" charset="-122"/>
              </a:rPr>
              <a:t>城市一卡通究竟能给漳州开发区市民带来什么</a:t>
            </a:r>
            <a:endParaRPr lang="en-US" sz="2800" dirty="0">
              <a:solidFill>
                <a:schemeClr val="bg1">
                  <a:lumMod val="65000"/>
                </a:schemeClr>
              </a:solidFill>
              <a:latin typeface="微软雅黑" pitchFamily="34" charset="-122"/>
              <a:ea typeface="微软雅黑" pitchFamily="34" charset="-122"/>
            </a:endParaRPr>
          </a:p>
        </p:txBody>
      </p:sp>
      <p:sp>
        <p:nvSpPr>
          <p:cNvPr id="4" name="TextBox 3"/>
          <p:cNvSpPr txBox="1"/>
          <p:nvPr/>
        </p:nvSpPr>
        <p:spPr>
          <a:xfrm>
            <a:off x="5546232" y="1445033"/>
            <a:ext cx="1210589"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那么</a:t>
            </a:r>
            <a:endParaRPr lang="en-US" sz="4000" dirty="0">
              <a:solidFill>
                <a:schemeClr val="bg1"/>
              </a:solidFill>
              <a:latin typeface="微软雅黑" pitchFamily="34" charset="-122"/>
              <a:ea typeface="微软雅黑" pitchFamily="34" charset="-122"/>
            </a:endParaRPr>
          </a:p>
        </p:txBody>
      </p:sp>
      <p:pic>
        <p:nvPicPr>
          <p:cNvPr id="163" name="图片 16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72" name="TextBox 71"/>
          <p:cNvSpPr txBox="1"/>
          <p:nvPr/>
        </p:nvSpPr>
        <p:spPr>
          <a:xfrm>
            <a:off x="4361151" y="2907620"/>
            <a:ext cx="3518913" cy="2092881"/>
          </a:xfrm>
          <a:prstGeom prst="rect">
            <a:avLst/>
          </a:prstGeom>
          <a:noFill/>
        </p:spPr>
        <p:txBody>
          <a:bodyPr wrap="none" rtlCol="0">
            <a:spAutoFit/>
          </a:bodyPr>
          <a:lstStyle/>
          <a:p>
            <a:pPr algn="ctr"/>
            <a:r>
              <a:rPr lang="zh-CN" altLang="en-US" sz="13000" dirty="0" smtClean="0">
                <a:solidFill>
                  <a:schemeClr val="bg1"/>
                </a:solidFill>
                <a:latin typeface="微软雅黑" pitchFamily="34" charset="-122"/>
                <a:ea typeface="微软雅黑" pitchFamily="34" charset="-122"/>
              </a:rPr>
              <a:t>好处</a:t>
            </a:r>
            <a:endParaRPr lang="en-US" sz="13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3529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8" name="文本框 3"/>
          <p:cNvSpPr txBox="1"/>
          <p:nvPr/>
        </p:nvSpPr>
        <p:spPr>
          <a:xfrm>
            <a:off x="323528" y="259656"/>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a:solidFill>
                  <a:schemeClr val="bg1"/>
                </a:solidFill>
                <a:latin typeface="微软雅黑" pitchFamily="34" charset="-122"/>
                <a:ea typeface="微软雅黑" pitchFamily="34" charset="-122"/>
              </a:rPr>
              <a:t>2</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9" name="表格 8"/>
          <p:cNvGraphicFramePr>
            <a:graphicFrameLocks noGrp="1"/>
          </p:cNvGraphicFramePr>
          <p:nvPr>
            <p:extLst/>
          </p:nvPr>
        </p:nvGraphicFramePr>
        <p:xfrm>
          <a:off x="1725481" y="2144082"/>
          <a:ext cx="8352925" cy="3142035"/>
        </p:xfrm>
        <a:graphic>
          <a:graphicData uri="http://schemas.openxmlformats.org/drawingml/2006/table">
            <a:tbl>
              <a:tblPr/>
              <a:tblGrid>
                <a:gridCol w="648069">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gridCol w="1080120">
                  <a:extLst>
                    <a:ext uri="{9D8B030D-6E8A-4147-A177-3AD203B41FA5}">
                      <a16:colId xmlns:a16="http://schemas.microsoft.com/office/drawing/2014/main" val="20006"/>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时间</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操作</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费率</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支付手续费</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状态</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mpd="sng">
                      <a:solidFill>
                        <a:srgbClr val="ADA57A"/>
                      </a:solidFill>
                      <a:prstDash val="soli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20</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08:15:00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20.3</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0.3%</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0.0609</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08:18:00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13.8</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0.3%</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0.0414</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微软雅黑" pitchFamily="34" charset="-122"/>
                          <a:ea typeface="微软雅黑" pitchFamily="34" charset="-122"/>
                        </a:rPr>
                        <a:t>22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09:05:00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18.5</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0.3%</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0.0555</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chemeClr val="bg1"/>
                          </a:solidFill>
                          <a:latin typeface="微软雅黑" pitchFamily="34" charset="-122"/>
                          <a:ea typeface="微软雅黑" pitchFamily="34" charset="-122"/>
                        </a:rPr>
                        <a:t>23</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09:15:00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38.5</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0.3%</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0.1155</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354606">
                <a:tc>
                  <a:txBody>
                    <a:bodyPr/>
                    <a:lstStyle/>
                    <a:p>
                      <a:pPr algn="ctr"/>
                      <a:r>
                        <a:rPr lang="en-US" altLang="zh-CN" dirty="0" smtClean="0">
                          <a:solidFill>
                            <a:schemeClr val="bg1"/>
                          </a:solidFill>
                          <a:latin typeface="微软雅黑" pitchFamily="34" charset="-122"/>
                          <a:ea typeface="微软雅黑" pitchFamily="34" charset="-122"/>
                        </a:rPr>
                        <a:t>24</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08:19:00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消费</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0.3%</a:t>
                      </a:r>
                      <a:endParaRPr lang="zh-CN" altLang="en-US" dirty="0" smtClean="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0.066</a:t>
                      </a:r>
                      <a:endParaRPr lang="zh-CN" altLang="en-US" dirty="0" smtClean="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未结算</a:t>
                      </a:r>
                    </a:p>
                  </a:txBody>
                  <a:tcPr>
                    <a:lnL w="12700" cmpd="sng">
                      <a:solidFill>
                        <a:srgbClr val="ADA57A"/>
                      </a:solidFill>
                      <a:prstDash val="soli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r h="354606">
                <a:tc gridSpan="3">
                  <a:txBody>
                    <a:bodyPr/>
                    <a:lstStyle/>
                    <a:p>
                      <a:pPr algn="ctr"/>
                      <a:r>
                        <a:rPr lang="zh-CN" altLang="en-US" dirty="0" smtClean="0">
                          <a:solidFill>
                            <a:schemeClr val="bg1"/>
                          </a:solidFill>
                          <a:latin typeface="微软雅黑" pitchFamily="34" charset="-122"/>
                          <a:ea typeface="微软雅黑" pitchFamily="34" charset="-122"/>
                        </a:rPr>
                        <a:t>合计</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algn="ct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r"/>
                      <a:r>
                        <a:rPr lang="en-US" altLang="zh-CN" dirty="0" smtClean="0">
                          <a:solidFill>
                            <a:schemeClr val="bg1"/>
                          </a:solidFill>
                          <a:latin typeface="微软雅黑" pitchFamily="34" charset="-122"/>
                          <a:ea typeface="微软雅黑" pitchFamily="34" charset="-122"/>
                        </a:rPr>
                        <a:t>1113.1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3.34</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6"/>
                  </a:ext>
                </a:extLst>
              </a:tr>
              <a:tr h="354606">
                <a:tc gridSpan="3">
                  <a:txBody>
                    <a:bodyPr/>
                    <a:lstStyle/>
                    <a:p>
                      <a:pPr algn="ctr"/>
                      <a:r>
                        <a:rPr lang="zh-CN" altLang="en-US" dirty="0" smtClean="0">
                          <a:solidFill>
                            <a:srgbClr val="ADA57A"/>
                          </a:solidFill>
                          <a:latin typeface="微软雅黑" pitchFamily="34" charset="-122"/>
                          <a:ea typeface="微软雅黑" pitchFamily="34" charset="-122"/>
                        </a:rPr>
                        <a:t>核算收入</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r"/>
                      <a:r>
                        <a:rPr lang="en-US" altLang="zh-CN" dirty="0" smtClean="0">
                          <a:solidFill>
                            <a:srgbClr val="ADA57A"/>
                          </a:solidFill>
                          <a:latin typeface="微软雅黑" pitchFamily="34" charset="-122"/>
                          <a:ea typeface="微软雅黑" pitchFamily="34" charset="-122"/>
                        </a:rPr>
                        <a:t>1109.76</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mpd="sng">
                      <a:solidFill>
                        <a:srgbClr val="ADA57A"/>
                      </a:solidFill>
                      <a:prstDash val="solid"/>
                    </a:lnB>
                  </a:tcPr>
                </a:tc>
                <a:extLst>
                  <a:ext uri="{0D108BD9-81ED-4DB2-BD59-A6C34878D82A}">
                    <a16:rowId xmlns:a16="http://schemas.microsoft.com/office/drawing/2014/main" val="10007"/>
                  </a:ext>
                </a:extLst>
              </a:tr>
            </a:tbl>
          </a:graphicData>
        </a:graphic>
      </p:graphicFrame>
      <p:sp>
        <p:nvSpPr>
          <p:cNvPr id="10" name="文本框 22"/>
          <p:cNvSpPr txBox="1"/>
          <p:nvPr/>
        </p:nvSpPr>
        <p:spPr>
          <a:xfrm>
            <a:off x="4101742" y="1279986"/>
            <a:ext cx="3816424" cy="800219"/>
          </a:xfrm>
          <a:prstGeom prst="rect">
            <a:avLst/>
          </a:prstGeom>
          <a:noFill/>
        </p:spPr>
        <p:txBody>
          <a:bodyPr wrap="square" rtlCol="0">
            <a:spAutoFit/>
          </a:bodyPr>
          <a:lstStyle/>
          <a:p>
            <a:pPr algn="ctr"/>
            <a:r>
              <a:rPr lang="en-US" altLang="zh-CN" sz="2800" dirty="0" smtClean="0">
                <a:solidFill>
                  <a:srgbClr val="ADA57A"/>
                </a:solidFill>
                <a:latin typeface="微软雅黑" pitchFamily="34" charset="-122"/>
                <a:ea typeface="微软雅黑" pitchFamily="34" charset="-122"/>
              </a:rPr>
              <a:t>A</a:t>
            </a:r>
            <a:r>
              <a:rPr lang="zh-CN" altLang="en-US" sz="2800" dirty="0" smtClean="0">
                <a:solidFill>
                  <a:srgbClr val="ADA57A"/>
                </a:solidFill>
                <a:latin typeface="微软雅黑" pitchFamily="34" charset="-122"/>
                <a:ea typeface="微软雅黑" pitchFamily="34" charset="-122"/>
              </a:rPr>
              <a:t>商户</a:t>
            </a:r>
            <a:r>
              <a:rPr lang="zh-CN" altLang="en-US" sz="2800" dirty="0">
                <a:solidFill>
                  <a:srgbClr val="ADA57A"/>
                </a:solidFill>
                <a:latin typeface="微软雅黑" pitchFamily="34" charset="-122"/>
                <a:ea typeface="微软雅黑" pitchFamily="34" charset="-122"/>
              </a:rPr>
              <a:t>刷</a:t>
            </a:r>
            <a:r>
              <a:rPr lang="zh-CN" altLang="en-US" sz="2800" dirty="0" smtClean="0">
                <a:solidFill>
                  <a:srgbClr val="ADA57A"/>
                </a:solidFill>
                <a:latin typeface="微软雅黑" pitchFamily="34" charset="-122"/>
                <a:ea typeface="微软雅黑" pitchFamily="34" charset="-122"/>
              </a:rPr>
              <a:t>卡消费对帐单</a:t>
            </a:r>
            <a:endParaRPr lang="en-US" altLang="zh-CN" sz="2800" dirty="0" smtClean="0">
              <a:solidFill>
                <a:srgbClr val="ADA57A"/>
              </a:solidFill>
              <a:latin typeface="微软雅黑" pitchFamily="34" charset="-122"/>
              <a:ea typeface="微软雅黑" pitchFamily="34" charset="-122"/>
            </a:endParaRPr>
          </a:p>
          <a:p>
            <a:pPr algn="ctr"/>
            <a:r>
              <a:rPr lang="zh-CN" altLang="en-US" dirty="0" smtClean="0">
                <a:solidFill>
                  <a:srgbClr val="ADA57A"/>
                </a:solidFill>
                <a:latin typeface="微软雅黑" pitchFamily="34" charset="-122"/>
                <a:ea typeface="微软雅黑" pitchFamily="34" charset="-122"/>
              </a:rPr>
              <a:t>（</a:t>
            </a:r>
            <a:r>
              <a:rPr lang="en-US" altLang="zh-CN" dirty="0" smtClean="0">
                <a:solidFill>
                  <a:srgbClr val="ADA57A"/>
                </a:solidFill>
                <a:latin typeface="微软雅黑" pitchFamily="34" charset="-122"/>
                <a:ea typeface="微软雅黑" pitchFamily="34" charset="-122"/>
              </a:rPr>
              <a:t>2016-09-01</a:t>
            </a:r>
            <a:r>
              <a:rPr lang="zh-CN" altLang="en-US" dirty="0" smtClean="0">
                <a:solidFill>
                  <a:srgbClr val="ADA57A"/>
                </a:solidFill>
                <a:latin typeface="微软雅黑" pitchFamily="34" charset="-122"/>
                <a:ea typeface="微软雅黑" pitchFamily="34" charset="-122"/>
              </a:rPr>
              <a:t>）</a:t>
            </a:r>
            <a:endParaRPr lang="zh-CN" altLang="en-US" dirty="0">
              <a:solidFill>
                <a:srgbClr val="ADA57A"/>
              </a:solidFill>
              <a:latin typeface="微软雅黑" pitchFamily="34" charset="-122"/>
              <a:ea typeface="微软雅黑" pitchFamily="34" charset="-122"/>
            </a:endParaRPr>
          </a:p>
        </p:txBody>
      </p:sp>
      <p:sp>
        <p:nvSpPr>
          <p:cNvPr id="11" name="文本框 23"/>
          <p:cNvSpPr txBox="1"/>
          <p:nvPr/>
        </p:nvSpPr>
        <p:spPr>
          <a:xfrm>
            <a:off x="3525678" y="5384442"/>
            <a:ext cx="5184576"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商户可在线浏览，也可按日下载成</a:t>
            </a:r>
            <a:r>
              <a:rPr lang="en-US" altLang="zh-CN" sz="2000" dirty="0" smtClean="0">
                <a:solidFill>
                  <a:srgbClr val="FA8107"/>
                </a:solidFill>
                <a:latin typeface="微软雅黑" pitchFamily="34" charset="-122"/>
                <a:ea typeface="微软雅黑" pitchFamily="34" charset="-122"/>
              </a:rPr>
              <a:t>excel</a:t>
            </a:r>
            <a:r>
              <a:rPr lang="zh-CN" altLang="en-US" sz="2000" dirty="0" smtClean="0">
                <a:solidFill>
                  <a:srgbClr val="FA8107"/>
                </a:solidFill>
                <a:latin typeface="微软雅黑" pitchFamily="34" charset="-122"/>
                <a:ea typeface="微软雅黑" pitchFamily="34" charset="-122"/>
              </a:rPr>
              <a:t>文件</a:t>
            </a:r>
            <a:endParaRPr lang="zh-CN" altLang="en-US" sz="2000" dirty="0">
              <a:solidFill>
                <a:srgbClr val="FA8107"/>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4" name="文本框 3"/>
          <p:cNvSpPr txBox="1"/>
          <p:nvPr/>
        </p:nvSpPr>
        <p:spPr>
          <a:xfrm>
            <a:off x="323528" y="259656"/>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smtClean="0">
                <a:solidFill>
                  <a:schemeClr val="bg1"/>
                </a:solidFill>
                <a:latin typeface="微软雅黑" pitchFamily="34" charset="-122"/>
                <a:ea typeface="微软雅黑" pitchFamily="34" charset="-122"/>
              </a:rPr>
              <a:t>3</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5" name="表格 4"/>
          <p:cNvGraphicFramePr>
            <a:graphicFrameLocks noGrp="1"/>
          </p:cNvGraphicFramePr>
          <p:nvPr>
            <p:extLst/>
          </p:nvPr>
        </p:nvGraphicFramePr>
        <p:xfrm>
          <a:off x="1998436" y="2144083"/>
          <a:ext cx="8352925" cy="2776275"/>
        </p:xfrm>
        <a:graphic>
          <a:graphicData uri="http://schemas.openxmlformats.org/drawingml/2006/table">
            <a:tbl>
              <a:tblPr/>
              <a:tblGrid>
                <a:gridCol w="648069">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gridCol w="1080120">
                  <a:extLst>
                    <a:ext uri="{9D8B030D-6E8A-4147-A177-3AD203B41FA5}">
                      <a16:colId xmlns:a16="http://schemas.microsoft.com/office/drawing/2014/main" val="20006"/>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时间</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操作</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费率</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收入佣金</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状态</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mpd="sng">
                      <a:solidFill>
                        <a:srgbClr val="ADA57A"/>
                      </a:solidFill>
                      <a:prstDash val="soli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en-US" altLang="zh-CN" dirty="0" smtClean="0">
                          <a:solidFill>
                            <a:schemeClr val="bg1"/>
                          </a:solidFill>
                          <a:latin typeface="微软雅黑" pitchFamily="34" charset="-122"/>
                          <a:ea typeface="微软雅黑" pitchFamily="34" charset="-122"/>
                        </a:rPr>
                        <a:t>2016-08-23</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08:15:00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充值</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2016-08-23</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08:18:00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充值</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0.1%</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2016-08-23</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09:05:00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充值</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50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0.1%</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0.05</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2016-08-23</a:t>
                      </a:r>
                      <a:r>
                        <a:rPr lang="zh-CN" altLang="en-US"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09:15:00</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充值</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50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0.1%</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0.05</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未结算</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354606">
                <a:tc gridSpan="3">
                  <a:txBody>
                    <a:bodyPr/>
                    <a:lstStyle/>
                    <a:p>
                      <a:pPr algn="ctr"/>
                      <a:r>
                        <a:rPr lang="zh-CN" altLang="en-US" dirty="0" smtClean="0">
                          <a:solidFill>
                            <a:schemeClr val="bg1"/>
                          </a:solidFill>
                          <a:latin typeface="微软雅黑" pitchFamily="34" charset="-122"/>
                          <a:ea typeface="微软雅黑" pitchFamily="34" charset="-122"/>
                        </a:rPr>
                        <a:t>合计</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algn="ctr"/>
                      <a:endParaRPr lang="zh-CN" altLang="en-US" dirty="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r"/>
                      <a:r>
                        <a:rPr lang="en-US" altLang="zh-CN" dirty="0" smtClean="0">
                          <a:solidFill>
                            <a:schemeClr val="bg1"/>
                          </a:solidFill>
                          <a:latin typeface="微软雅黑" pitchFamily="34" charset="-122"/>
                          <a:ea typeface="微软雅黑" pitchFamily="34" charset="-122"/>
                        </a:rPr>
                        <a:t>300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0.3</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r h="354606">
                <a:tc gridSpan="3">
                  <a:txBody>
                    <a:bodyPr/>
                    <a:lstStyle/>
                    <a:p>
                      <a:pPr algn="ctr"/>
                      <a:r>
                        <a:rPr lang="zh-CN" altLang="en-US" dirty="0" smtClean="0">
                          <a:solidFill>
                            <a:srgbClr val="ADA57A"/>
                          </a:solidFill>
                          <a:latin typeface="微软雅黑" pitchFamily="34" charset="-122"/>
                          <a:ea typeface="微软雅黑" pitchFamily="34" charset="-122"/>
                        </a:rPr>
                        <a:t>核算收入</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r"/>
                      <a:r>
                        <a:rPr lang="en-US" altLang="zh-CN" dirty="0" smtClean="0">
                          <a:solidFill>
                            <a:srgbClr val="FF0000"/>
                          </a:solidFill>
                          <a:latin typeface="微软雅黑" pitchFamily="34" charset="-122"/>
                          <a:ea typeface="微软雅黑" pitchFamily="34" charset="-122"/>
                        </a:rPr>
                        <a:t>-299.7</a:t>
                      </a:r>
                      <a:endParaRPr lang="zh-CN" altLang="en-US" dirty="0">
                        <a:solidFill>
                          <a:srgbClr val="FF0000"/>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mpd="sng">
                      <a:solidFill>
                        <a:srgbClr val="ADA57A"/>
                      </a:solidFill>
                      <a:prstDash val="solid"/>
                    </a:lnB>
                  </a:tcPr>
                </a:tc>
                <a:extLst>
                  <a:ext uri="{0D108BD9-81ED-4DB2-BD59-A6C34878D82A}">
                    <a16:rowId xmlns:a16="http://schemas.microsoft.com/office/drawing/2014/main" val="10006"/>
                  </a:ext>
                </a:extLst>
              </a:tr>
            </a:tbl>
          </a:graphicData>
        </a:graphic>
      </p:graphicFrame>
      <p:sp>
        <p:nvSpPr>
          <p:cNvPr id="6" name="文本框 22"/>
          <p:cNvSpPr txBox="1"/>
          <p:nvPr/>
        </p:nvSpPr>
        <p:spPr>
          <a:xfrm>
            <a:off x="4374697" y="1279987"/>
            <a:ext cx="3816424" cy="800219"/>
          </a:xfrm>
          <a:prstGeom prst="rect">
            <a:avLst/>
          </a:prstGeom>
          <a:noFill/>
        </p:spPr>
        <p:txBody>
          <a:bodyPr wrap="square" rtlCol="0">
            <a:spAutoFit/>
          </a:bodyPr>
          <a:lstStyle/>
          <a:p>
            <a:pPr algn="ctr"/>
            <a:r>
              <a:rPr lang="en-US" altLang="zh-CN" sz="2800" dirty="0" smtClean="0">
                <a:solidFill>
                  <a:srgbClr val="ADA57A"/>
                </a:solidFill>
                <a:latin typeface="微软雅黑" pitchFamily="34" charset="-122"/>
                <a:ea typeface="微软雅黑" pitchFamily="34" charset="-122"/>
              </a:rPr>
              <a:t>A</a:t>
            </a:r>
            <a:r>
              <a:rPr lang="zh-CN" altLang="en-US" sz="2800" dirty="0" smtClean="0">
                <a:solidFill>
                  <a:srgbClr val="ADA57A"/>
                </a:solidFill>
                <a:latin typeface="微软雅黑" pitchFamily="34" charset="-122"/>
                <a:ea typeface="微软雅黑" pitchFamily="34" charset="-122"/>
              </a:rPr>
              <a:t>商户充值对帐单</a:t>
            </a:r>
          </a:p>
          <a:p>
            <a:pPr algn="ctr"/>
            <a:r>
              <a:rPr lang="zh-CN" altLang="en-US" dirty="0" smtClean="0">
                <a:solidFill>
                  <a:srgbClr val="ADA57A"/>
                </a:solidFill>
                <a:latin typeface="微软雅黑" pitchFamily="34" charset="-122"/>
                <a:ea typeface="微软雅黑" pitchFamily="34" charset="-122"/>
              </a:rPr>
              <a:t>（</a:t>
            </a:r>
            <a:r>
              <a:rPr lang="en-US" altLang="zh-CN" dirty="0" smtClean="0">
                <a:solidFill>
                  <a:srgbClr val="ADA57A"/>
                </a:solidFill>
                <a:latin typeface="微软雅黑" pitchFamily="34" charset="-122"/>
                <a:ea typeface="微软雅黑" pitchFamily="34" charset="-122"/>
              </a:rPr>
              <a:t>2016-08-23</a:t>
            </a:r>
            <a:r>
              <a:rPr lang="zh-CN" altLang="en-US" dirty="0" smtClean="0">
                <a:solidFill>
                  <a:srgbClr val="ADA57A"/>
                </a:solidFill>
                <a:latin typeface="微软雅黑" pitchFamily="34" charset="-122"/>
                <a:ea typeface="微软雅黑" pitchFamily="34" charset="-122"/>
              </a:rPr>
              <a:t>）</a:t>
            </a:r>
            <a:endParaRPr lang="zh-CN" altLang="en-US" dirty="0">
              <a:solidFill>
                <a:srgbClr val="ADA57A"/>
              </a:solidFill>
              <a:latin typeface="微软雅黑" pitchFamily="34" charset="-122"/>
              <a:ea typeface="微软雅黑" pitchFamily="34" charset="-122"/>
            </a:endParaRPr>
          </a:p>
        </p:txBody>
      </p:sp>
      <p:sp>
        <p:nvSpPr>
          <p:cNvPr id="7" name="文本框 23"/>
          <p:cNvSpPr txBox="1"/>
          <p:nvPr/>
        </p:nvSpPr>
        <p:spPr>
          <a:xfrm>
            <a:off x="3798633" y="5168419"/>
            <a:ext cx="5184576"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商户可在线浏览，也可按日下载成</a:t>
            </a:r>
            <a:r>
              <a:rPr lang="en-US" altLang="zh-CN" sz="2000" dirty="0" smtClean="0">
                <a:solidFill>
                  <a:srgbClr val="FA8107"/>
                </a:solidFill>
                <a:latin typeface="微软雅黑" pitchFamily="34" charset="-122"/>
                <a:ea typeface="微软雅黑" pitchFamily="34" charset="-122"/>
              </a:rPr>
              <a:t>excel</a:t>
            </a:r>
            <a:r>
              <a:rPr lang="zh-CN" altLang="en-US" sz="2000" dirty="0" smtClean="0">
                <a:solidFill>
                  <a:srgbClr val="FA8107"/>
                </a:solidFill>
                <a:latin typeface="微软雅黑" pitchFamily="34" charset="-122"/>
                <a:ea typeface="微软雅黑" pitchFamily="34" charset="-122"/>
              </a:rPr>
              <a:t>文件</a:t>
            </a:r>
            <a:endParaRPr lang="zh-CN" altLang="en-US" sz="2000" dirty="0">
              <a:solidFill>
                <a:srgbClr val="FA8107"/>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4" name="文本框 3"/>
          <p:cNvSpPr txBox="1"/>
          <p:nvPr/>
        </p:nvSpPr>
        <p:spPr>
          <a:xfrm>
            <a:off x="323528" y="259656"/>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a:solidFill>
                  <a:schemeClr val="bg1"/>
                </a:solidFill>
                <a:latin typeface="微软雅黑" pitchFamily="34" charset="-122"/>
                <a:ea typeface="微软雅黑" pitchFamily="34" charset="-122"/>
              </a:rPr>
              <a:t>4</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5" name="表格 4"/>
          <p:cNvGraphicFramePr>
            <a:graphicFrameLocks noGrp="1"/>
          </p:cNvGraphicFramePr>
          <p:nvPr>
            <p:extLst/>
          </p:nvPr>
        </p:nvGraphicFramePr>
        <p:xfrm>
          <a:off x="1670889" y="2399583"/>
          <a:ext cx="8568949" cy="1811031"/>
        </p:xfrm>
        <a:graphic>
          <a:graphicData uri="http://schemas.openxmlformats.org/drawingml/2006/table">
            <a:tbl>
              <a:tblPr/>
              <a:tblGrid>
                <a:gridCol w="732386">
                  <a:extLst>
                    <a:ext uri="{9D8B030D-6E8A-4147-A177-3AD203B41FA5}">
                      <a16:colId xmlns:a16="http://schemas.microsoft.com/office/drawing/2014/main" val="20000"/>
                    </a:ext>
                  </a:extLst>
                </a:gridCol>
                <a:gridCol w="1464778">
                  <a:extLst>
                    <a:ext uri="{9D8B030D-6E8A-4147-A177-3AD203B41FA5}">
                      <a16:colId xmlns:a16="http://schemas.microsoft.com/office/drawing/2014/main" val="20001"/>
                    </a:ext>
                  </a:extLst>
                </a:gridCol>
                <a:gridCol w="1331226">
                  <a:extLst>
                    <a:ext uri="{9D8B030D-6E8A-4147-A177-3AD203B41FA5}">
                      <a16:colId xmlns:a16="http://schemas.microsoft.com/office/drawing/2014/main" val="20002"/>
                    </a:ext>
                  </a:extLst>
                </a:gridCol>
                <a:gridCol w="939181">
                  <a:extLst>
                    <a:ext uri="{9D8B030D-6E8A-4147-A177-3AD203B41FA5}">
                      <a16:colId xmlns:a16="http://schemas.microsoft.com/office/drawing/2014/main" val="20003"/>
                    </a:ext>
                  </a:extLst>
                </a:gridCol>
                <a:gridCol w="1149051">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1008112">
                  <a:extLst>
                    <a:ext uri="{9D8B030D-6E8A-4147-A177-3AD203B41FA5}">
                      <a16:colId xmlns:a16="http://schemas.microsoft.com/office/drawing/2014/main" val="20006"/>
                    </a:ext>
                  </a:extLst>
                </a:gridCol>
                <a:gridCol w="792087">
                  <a:extLst>
                    <a:ext uri="{9D8B030D-6E8A-4147-A177-3AD203B41FA5}">
                      <a16:colId xmlns:a16="http://schemas.microsoft.com/office/drawing/2014/main" val="20007"/>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时间</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项目</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扣减费用</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小计</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状态</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操作</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mpd="sng">
                      <a:solidFill>
                        <a:srgbClr val="ADA57A"/>
                      </a:solidFill>
                      <a:prstDash val="soli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en-US" altLang="zh-CN" dirty="0" smtClean="0">
                          <a:solidFill>
                            <a:schemeClr val="bg1"/>
                          </a:solidFill>
                          <a:latin typeface="微软雅黑" pitchFamily="34" charset="-122"/>
                          <a:ea typeface="微软雅黑" pitchFamily="34" charset="-122"/>
                        </a:rPr>
                        <a:t>2016-08-23</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应付充值款</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300</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0.3</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299.7</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sz="1400" u="sng" dirty="0" smtClean="0">
                          <a:solidFill>
                            <a:srgbClr val="ADA57A"/>
                          </a:solidFill>
                          <a:latin typeface="微软雅黑" pitchFamily="34" charset="-122"/>
                          <a:ea typeface="微软雅黑" pitchFamily="34" charset="-122"/>
                        </a:rPr>
                        <a:t>查看对帐单</a:t>
                      </a:r>
                      <a:endParaRPr lang="zh-CN" altLang="en-US" sz="1400" u="sng"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2016-09-01</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应收消费款</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1113.1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en-US" altLang="zh-CN" dirty="0" smtClean="0">
                          <a:solidFill>
                            <a:schemeClr val="bg1"/>
                          </a:solidFill>
                          <a:latin typeface="微软雅黑" pitchFamily="34" charset="-122"/>
                          <a:ea typeface="微软雅黑" pitchFamily="34" charset="-122"/>
                        </a:rPr>
                        <a:t>0.334</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1109.76</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未结算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u="sng" dirty="0" smtClean="0">
                          <a:solidFill>
                            <a:srgbClr val="ADA57A"/>
                          </a:solidFill>
                          <a:latin typeface="微软雅黑" pitchFamily="34" charset="-122"/>
                          <a:ea typeface="微软雅黑" pitchFamily="34" charset="-122"/>
                        </a:rPr>
                        <a:t>查看对帐单</a:t>
                      </a: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354606">
                <a:tc gridSpan="3">
                  <a:txBody>
                    <a:bodyPr/>
                    <a:lstStyle/>
                    <a:p>
                      <a:pPr algn="ctr"/>
                      <a:r>
                        <a:rPr lang="zh-CN" altLang="en-US" dirty="0" smtClean="0">
                          <a:solidFill>
                            <a:srgbClr val="ADA57A"/>
                          </a:solidFill>
                          <a:latin typeface="微软雅黑" pitchFamily="34" charset="-122"/>
                          <a:ea typeface="微软雅黑" pitchFamily="34" charset="-122"/>
                        </a:rPr>
                        <a:t>结算金额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4">
                  <a:txBody>
                    <a:bodyPr/>
                    <a:lstStyle/>
                    <a:p>
                      <a:pPr algn="r"/>
                      <a:r>
                        <a:rPr lang="en-US" altLang="zh-CN" dirty="0" smtClean="0">
                          <a:solidFill>
                            <a:srgbClr val="ADA57A"/>
                          </a:solidFill>
                          <a:latin typeface="微软雅黑" pitchFamily="34" charset="-122"/>
                          <a:ea typeface="微软雅黑" pitchFamily="34" charset="-122"/>
                        </a:rPr>
                        <a:t>810.06</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hMerge="1">
                  <a:txBody>
                    <a:bodyPr/>
                    <a:lstStyle/>
                    <a:p>
                      <a:endParaRPr lang="zh-CN" alt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mpd="sng">
                      <a:solidFill>
                        <a:srgbClr val="ADA57A"/>
                      </a:solidFill>
                      <a:prstDash val="soli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r"/>
                      <a:endParaRPr lang="zh-CN" altLang="en-US" dirty="0">
                        <a:solidFill>
                          <a:srgbClr val="FF0000"/>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文本框 22"/>
          <p:cNvSpPr txBox="1"/>
          <p:nvPr/>
        </p:nvSpPr>
        <p:spPr>
          <a:xfrm>
            <a:off x="4047151" y="1535487"/>
            <a:ext cx="3816424" cy="800219"/>
          </a:xfrm>
          <a:prstGeom prst="rect">
            <a:avLst/>
          </a:prstGeom>
          <a:noFill/>
        </p:spPr>
        <p:txBody>
          <a:bodyPr wrap="square" rtlCol="0">
            <a:spAutoFit/>
          </a:bodyPr>
          <a:lstStyle/>
          <a:p>
            <a:pPr algn="ctr"/>
            <a:r>
              <a:rPr lang="en-US" altLang="zh-CN" sz="2800" dirty="0" smtClean="0">
                <a:solidFill>
                  <a:srgbClr val="ADA57A"/>
                </a:solidFill>
                <a:latin typeface="微软雅黑" pitchFamily="34" charset="-122"/>
                <a:ea typeface="微软雅黑" pitchFamily="34" charset="-122"/>
              </a:rPr>
              <a:t>A</a:t>
            </a:r>
            <a:r>
              <a:rPr lang="zh-CN" altLang="en-US" sz="2800" dirty="0" smtClean="0">
                <a:solidFill>
                  <a:srgbClr val="ADA57A"/>
                </a:solidFill>
                <a:latin typeface="微软雅黑" pitchFamily="34" charset="-122"/>
                <a:ea typeface="微软雅黑" pitchFamily="34" charset="-122"/>
              </a:rPr>
              <a:t>商户结算单</a:t>
            </a:r>
          </a:p>
          <a:p>
            <a:pPr algn="ctr"/>
            <a:r>
              <a:rPr lang="zh-CN" altLang="en-US" dirty="0" smtClean="0">
                <a:solidFill>
                  <a:srgbClr val="ADA57A"/>
                </a:solidFill>
                <a:latin typeface="微软雅黑" pitchFamily="34" charset="-122"/>
                <a:ea typeface="微软雅黑" pitchFamily="34" charset="-122"/>
              </a:rPr>
              <a:t>（</a:t>
            </a:r>
            <a:r>
              <a:rPr lang="en-US" altLang="zh-CN" dirty="0" smtClean="0">
                <a:solidFill>
                  <a:srgbClr val="ADA57A"/>
                </a:solidFill>
                <a:latin typeface="微软雅黑" pitchFamily="34" charset="-122"/>
                <a:ea typeface="微软雅黑" pitchFamily="34" charset="-122"/>
              </a:rPr>
              <a:t>2016-09-03</a:t>
            </a:r>
            <a:r>
              <a:rPr lang="zh-CN" altLang="en-US" dirty="0" smtClean="0">
                <a:solidFill>
                  <a:srgbClr val="ADA57A"/>
                </a:solidFill>
                <a:latin typeface="微软雅黑" pitchFamily="34" charset="-122"/>
                <a:ea typeface="微软雅黑" pitchFamily="34" charset="-122"/>
              </a:rPr>
              <a:t>）</a:t>
            </a:r>
            <a:endParaRPr lang="zh-CN" altLang="en-US" dirty="0">
              <a:solidFill>
                <a:srgbClr val="ADA57A"/>
              </a:solidFill>
              <a:latin typeface="微软雅黑" pitchFamily="34" charset="-122"/>
              <a:ea typeface="微软雅黑" pitchFamily="34" charset="-122"/>
            </a:endParaRPr>
          </a:p>
        </p:txBody>
      </p:sp>
      <p:sp>
        <p:nvSpPr>
          <p:cNvPr id="7" name="文本框 23"/>
          <p:cNvSpPr txBox="1"/>
          <p:nvPr/>
        </p:nvSpPr>
        <p:spPr>
          <a:xfrm>
            <a:off x="3363075" y="4671901"/>
            <a:ext cx="5184576"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商户可在线浏览，也可按日下载成</a:t>
            </a:r>
            <a:r>
              <a:rPr lang="en-US" altLang="zh-CN" sz="2000" dirty="0" smtClean="0">
                <a:solidFill>
                  <a:srgbClr val="FA8107"/>
                </a:solidFill>
                <a:latin typeface="微软雅黑" pitchFamily="34" charset="-122"/>
                <a:ea typeface="微软雅黑" pitchFamily="34" charset="-122"/>
              </a:rPr>
              <a:t>excel</a:t>
            </a:r>
            <a:r>
              <a:rPr lang="zh-CN" altLang="en-US" sz="2000" dirty="0" smtClean="0">
                <a:solidFill>
                  <a:srgbClr val="FA8107"/>
                </a:solidFill>
                <a:latin typeface="微软雅黑" pitchFamily="34" charset="-122"/>
                <a:ea typeface="微软雅黑" pitchFamily="34" charset="-122"/>
              </a:rPr>
              <a:t>文件</a:t>
            </a:r>
            <a:endParaRPr lang="zh-CN" altLang="en-US" sz="2000" dirty="0">
              <a:solidFill>
                <a:srgbClr val="FA8107"/>
              </a:solidFill>
              <a:latin typeface="微软雅黑" pitchFamily="34" charset="-122"/>
              <a:ea typeface="微软雅黑" pitchFamily="34" charset="-122"/>
            </a:endParaRPr>
          </a:p>
        </p:txBody>
      </p:sp>
      <p:sp>
        <p:nvSpPr>
          <p:cNvPr id="8" name="矩形 7"/>
          <p:cNvSpPr/>
          <p:nvPr/>
        </p:nvSpPr>
        <p:spPr bwMode="auto">
          <a:xfrm>
            <a:off x="9473878" y="4311861"/>
            <a:ext cx="756076" cy="288032"/>
          </a:xfrm>
          <a:prstGeom prst="rect">
            <a:avLst/>
          </a:prstGeom>
          <a:solidFill>
            <a:srgbClr val="FA8107"/>
          </a:solidFill>
          <a:ln w="9" cap="flat">
            <a:solidFill>
              <a:srgbClr val="FA8107"/>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确认</a:t>
            </a:r>
          </a:p>
        </p:txBody>
      </p:sp>
      <p:sp>
        <p:nvSpPr>
          <p:cNvPr id="9" name="文本框 11"/>
          <p:cNvSpPr txBox="1"/>
          <p:nvPr/>
        </p:nvSpPr>
        <p:spPr>
          <a:xfrm>
            <a:off x="3363075" y="5144019"/>
            <a:ext cx="5184576"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商户需确认结算单后，才能生成划拨单付款</a:t>
            </a:r>
            <a:endParaRPr lang="zh-CN" altLang="en-US" sz="2000" dirty="0">
              <a:solidFill>
                <a:srgbClr val="FA8107"/>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4" name="文本框 3"/>
          <p:cNvSpPr txBox="1"/>
          <p:nvPr/>
        </p:nvSpPr>
        <p:spPr>
          <a:xfrm>
            <a:off x="323528" y="259656"/>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smtClean="0">
                <a:solidFill>
                  <a:schemeClr val="bg1"/>
                </a:solidFill>
                <a:latin typeface="微软雅黑" pitchFamily="34" charset="-122"/>
                <a:ea typeface="微软雅黑" pitchFamily="34" charset="-122"/>
              </a:rPr>
              <a:t>5</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5" name="表格 4"/>
          <p:cNvGraphicFramePr>
            <a:graphicFrameLocks noGrp="1"/>
          </p:cNvGraphicFramePr>
          <p:nvPr>
            <p:extLst/>
          </p:nvPr>
        </p:nvGraphicFramePr>
        <p:xfrm>
          <a:off x="1405719" y="2002962"/>
          <a:ext cx="8539978" cy="2410515"/>
        </p:xfrm>
        <a:graphic>
          <a:graphicData uri="http://schemas.openxmlformats.org/drawingml/2006/table">
            <a:tbl>
              <a:tblPr/>
              <a:tblGrid>
                <a:gridCol w="692431">
                  <a:extLst>
                    <a:ext uri="{9D8B030D-6E8A-4147-A177-3AD203B41FA5}">
                      <a16:colId xmlns:a16="http://schemas.microsoft.com/office/drawing/2014/main" val="20000"/>
                    </a:ext>
                  </a:extLst>
                </a:gridCol>
                <a:gridCol w="2310077">
                  <a:extLst>
                    <a:ext uri="{9D8B030D-6E8A-4147-A177-3AD203B41FA5}">
                      <a16:colId xmlns:a16="http://schemas.microsoft.com/office/drawing/2014/main" val="20001"/>
                    </a:ext>
                  </a:extLst>
                </a:gridCol>
                <a:gridCol w="2075316">
                  <a:extLst>
                    <a:ext uri="{9D8B030D-6E8A-4147-A177-3AD203B41FA5}">
                      <a16:colId xmlns:a16="http://schemas.microsoft.com/office/drawing/2014/main" val="20002"/>
                    </a:ext>
                  </a:extLst>
                </a:gridCol>
                <a:gridCol w="2488298">
                  <a:extLst>
                    <a:ext uri="{9D8B030D-6E8A-4147-A177-3AD203B41FA5}">
                      <a16:colId xmlns:a16="http://schemas.microsoft.com/office/drawing/2014/main" val="20003"/>
                    </a:ext>
                  </a:extLst>
                </a:gridCol>
                <a:gridCol w="973856">
                  <a:extLst>
                    <a:ext uri="{9D8B030D-6E8A-4147-A177-3AD203B41FA5}">
                      <a16:colId xmlns:a16="http://schemas.microsoft.com/office/drawing/2014/main" val="20004"/>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开户行</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户名</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账号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r>
                        <a:rPr lang="zh-CN" altLang="en-US" dirty="0" smtClean="0">
                          <a:solidFill>
                            <a:schemeClr val="bg1"/>
                          </a:solidFill>
                          <a:latin typeface="微软雅黑" pitchFamily="34" charset="-122"/>
                          <a:ea typeface="微软雅黑" pitchFamily="34" charset="-122"/>
                        </a:rPr>
                        <a:t>招商银行开发区支行</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开发区明月便利店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6226778899122002</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810.06</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浦发银行开发区支行</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chemeClr val="bg1"/>
                          </a:solidFill>
                          <a:latin typeface="微软雅黑" pitchFamily="34" charset="-122"/>
                          <a:ea typeface="微软雅黑" pitchFamily="34" charset="-122"/>
                        </a:rPr>
                        <a:t>开发区光头佬快餐</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6225004499122002</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1113.1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工商银行开发区支行</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开发区美惠超市</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5226778899122002</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3382.8</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中国银行开发区支行</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开发区五华餐馆</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微软雅黑" pitchFamily="34" charset="-122"/>
                          <a:ea typeface="微软雅黑" pitchFamily="34" charset="-122"/>
                        </a:rPr>
                        <a:t>5888778899122002</a:t>
                      </a:r>
                      <a:endParaRPr lang="zh-CN" altLang="en-US" dirty="0" smtClean="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2034.2</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354606">
                <a:tc gridSpan="3">
                  <a:txBody>
                    <a:bodyPr/>
                    <a:lstStyle/>
                    <a:p>
                      <a:pPr algn="ctr"/>
                      <a:r>
                        <a:rPr lang="zh-CN" altLang="en-US" dirty="0" smtClean="0">
                          <a:solidFill>
                            <a:srgbClr val="ADA57A"/>
                          </a:solidFill>
                          <a:latin typeface="微软雅黑" pitchFamily="34" charset="-122"/>
                          <a:ea typeface="微软雅黑" pitchFamily="34" charset="-122"/>
                        </a:rPr>
                        <a:t>总金额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r"/>
                      <a:r>
                        <a:rPr lang="en-US" altLang="zh-CN" dirty="0" smtClean="0">
                          <a:solidFill>
                            <a:srgbClr val="ADA57A"/>
                          </a:solidFill>
                          <a:latin typeface="微软雅黑" pitchFamily="34" charset="-122"/>
                          <a:ea typeface="微软雅黑" pitchFamily="34" charset="-122"/>
                        </a:rPr>
                        <a:t>7340.16</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pPr algn="r"/>
                      <a:endParaRPr lang="zh-CN" altLang="en-US" dirty="0">
                        <a:solidFill>
                          <a:srgbClr val="ADA57A"/>
                        </a:solidFill>
                        <a:latin typeface="Microsoft JhengHei UI" panose="020B0604030504040204" pitchFamily="34" charset="-120"/>
                        <a:ea typeface="Microsoft JhengHei UI" panose="020B0604030504040204" pitchFamily="34" charset="-120"/>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文本框 22"/>
          <p:cNvSpPr txBox="1"/>
          <p:nvPr/>
        </p:nvSpPr>
        <p:spPr>
          <a:xfrm>
            <a:off x="3897025" y="1098796"/>
            <a:ext cx="3816424" cy="800219"/>
          </a:xfrm>
          <a:prstGeom prst="rect">
            <a:avLst/>
          </a:prstGeom>
          <a:noFill/>
        </p:spPr>
        <p:txBody>
          <a:bodyPr wrap="square" rtlCol="0">
            <a:spAutoFit/>
          </a:bodyPr>
          <a:lstStyle/>
          <a:p>
            <a:pPr algn="ctr"/>
            <a:r>
              <a:rPr lang="zh-CN" altLang="en-US" sz="2800" dirty="0">
                <a:solidFill>
                  <a:srgbClr val="ADA57A"/>
                </a:solidFill>
                <a:latin typeface="微软雅黑" pitchFamily="34" charset="-122"/>
                <a:ea typeface="微软雅黑" pitchFamily="34" charset="-122"/>
              </a:rPr>
              <a:t>划拨</a:t>
            </a:r>
            <a:r>
              <a:rPr lang="zh-CN" altLang="en-US" sz="2800" dirty="0" smtClean="0">
                <a:solidFill>
                  <a:srgbClr val="ADA57A"/>
                </a:solidFill>
                <a:latin typeface="微软雅黑" pitchFamily="34" charset="-122"/>
                <a:ea typeface="微软雅黑" pitchFamily="34" charset="-122"/>
              </a:rPr>
              <a:t>单</a:t>
            </a:r>
          </a:p>
          <a:p>
            <a:pPr algn="ctr"/>
            <a:r>
              <a:rPr lang="zh-CN" altLang="en-US" dirty="0" smtClean="0">
                <a:solidFill>
                  <a:srgbClr val="ADA57A"/>
                </a:solidFill>
                <a:latin typeface="微软雅黑" pitchFamily="34" charset="-122"/>
                <a:ea typeface="微软雅黑" pitchFamily="34" charset="-122"/>
              </a:rPr>
              <a:t>（</a:t>
            </a:r>
            <a:r>
              <a:rPr lang="en-US" altLang="zh-CN" dirty="0" smtClean="0">
                <a:solidFill>
                  <a:srgbClr val="ADA57A"/>
                </a:solidFill>
                <a:latin typeface="微软雅黑" pitchFamily="34" charset="-122"/>
                <a:ea typeface="微软雅黑" pitchFamily="34" charset="-122"/>
              </a:rPr>
              <a:t>2016-09-03</a:t>
            </a:r>
            <a:r>
              <a:rPr lang="zh-CN" altLang="en-US" dirty="0" smtClean="0">
                <a:solidFill>
                  <a:srgbClr val="ADA57A"/>
                </a:solidFill>
                <a:latin typeface="微软雅黑" pitchFamily="34" charset="-122"/>
                <a:ea typeface="微软雅黑" pitchFamily="34" charset="-122"/>
              </a:rPr>
              <a:t>）</a:t>
            </a:r>
            <a:endParaRPr lang="zh-CN" altLang="en-US" dirty="0">
              <a:solidFill>
                <a:srgbClr val="ADA57A"/>
              </a:solidFill>
              <a:latin typeface="微软雅黑" pitchFamily="34" charset="-122"/>
              <a:ea typeface="微软雅黑" pitchFamily="34" charset="-122"/>
            </a:endParaRPr>
          </a:p>
        </p:txBody>
      </p:sp>
      <p:sp>
        <p:nvSpPr>
          <p:cNvPr id="7" name="文本框 23"/>
          <p:cNvSpPr txBox="1"/>
          <p:nvPr/>
        </p:nvSpPr>
        <p:spPr>
          <a:xfrm>
            <a:off x="3212949" y="4915220"/>
            <a:ext cx="5184576"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按银行格式要求生成划拨单，导出</a:t>
            </a:r>
            <a:r>
              <a:rPr lang="en-US" altLang="zh-CN" sz="2000" dirty="0" smtClean="0">
                <a:solidFill>
                  <a:srgbClr val="FA8107"/>
                </a:solidFill>
                <a:latin typeface="微软雅黑" pitchFamily="34" charset="-122"/>
                <a:ea typeface="微软雅黑" pitchFamily="34" charset="-122"/>
              </a:rPr>
              <a:t>excel</a:t>
            </a:r>
            <a:r>
              <a:rPr lang="zh-CN" altLang="en-US" sz="2000" dirty="0" smtClean="0">
                <a:solidFill>
                  <a:srgbClr val="FA8107"/>
                </a:solidFill>
                <a:latin typeface="微软雅黑" pitchFamily="34" charset="-122"/>
                <a:ea typeface="微软雅黑" pitchFamily="34" charset="-122"/>
              </a:rPr>
              <a:t>文件</a:t>
            </a:r>
            <a:endParaRPr lang="zh-CN" altLang="en-US" sz="2000" dirty="0">
              <a:solidFill>
                <a:srgbClr val="FA8107"/>
              </a:solidFill>
              <a:latin typeface="微软雅黑" pitchFamily="34" charset="-122"/>
              <a:ea typeface="微软雅黑" pitchFamily="34" charset="-122"/>
            </a:endParaRPr>
          </a:p>
        </p:txBody>
      </p:sp>
      <p:sp>
        <p:nvSpPr>
          <p:cNvPr id="8" name="矩形 7"/>
          <p:cNvSpPr/>
          <p:nvPr/>
        </p:nvSpPr>
        <p:spPr bwMode="auto">
          <a:xfrm>
            <a:off x="9135611" y="4483172"/>
            <a:ext cx="756076" cy="288032"/>
          </a:xfrm>
          <a:prstGeom prst="rect">
            <a:avLst/>
          </a:prstGeom>
          <a:solidFill>
            <a:srgbClr val="FA8107"/>
          </a:solidFill>
          <a:ln w="9" cap="flat">
            <a:solidFill>
              <a:srgbClr val="FA8107"/>
            </a:solidFill>
            <a:prstDash val="solid"/>
            <a:miter lim="800000"/>
            <a:headEnd/>
            <a:tailEnd/>
          </a:ln>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400" dirty="0" smtClean="0">
                <a:solidFill>
                  <a:schemeClr val="bg1"/>
                </a:solidFill>
                <a:latin typeface="微软雅黑" pitchFamily="34" charset="-122"/>
                <a:ea typeface="微软雅黑" pitchFamily="34" charset="-122"/>
              </a:rPr>
              <a:t>已划拨</a:t>
            </a:r>
          </a:p>
        </p:txBody>
      </p:sp>
      <p:sp>
        <p:nvSpPr>
          <p:cNvPr id="9" name="文本框 7"/>
          <p:cNvSpPr txBox="1"/>
          <p:nvPr/>
        </p:nvSpPr>
        <p:spPr>
          <a:xfrm>
            <a:off x="3212949" y="5315330"/>
            <a:ext cx="6156684" cy="400110"/>
          </a:xfrm>
          <a:prstGeom prst="rect">
            <a:avLst/>
          </a:prstGeom>
          <a:noFill/>
        </p:spPr>
        <p:txBody>
          <a:bodyPr wrap="square" rtlCol="0">
            <a:spAutoFit/>
          </a:bodyPr>
          <a:lstStyle/>
          <a:p>
            <a:r>
              <a:rPr lang="zh-CN" altLang="en-US" sz="2000" dirty="0" smtClean="0">
                <a:solidFill>
                  <a:srgbClr val="FA8107"/>
                </a:solidFill>
                <a:latin typeface="微软雅黑" pitchFamily="34" charset="-122"/>
                <a:ea typeface="微软雅黑" pitchFamily="34" charset="-122"/>
              </a:rPr>
              <a:t>提交银行后，操作员将该划拨单标记为已划拨</a:t>
            </a:r>
            <a:endParaRPr lang="zh-CN" altLang="en-US" sz="2000" dirty="0">
              <a:solidFill>
                <a:srgbClr val="FA8107"/>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4" name="文本框 3"/>
          <p:cNvSpPr txBox="1"/>
          <p:nvPr/>
        </p:nvSpPr>
        <p:spPr>
          <a:xfrm>
            <a:off x="323528" y="259656"/>
            <a:ext cx="7920880" cy="584775"/>
          </a:xfrm>
          <a:prstGeom prst="rect">
            <a:avLst/>
          </a:prstGeom>
          <a:noFill/>
        </p:spPr>
        <p:txBody>
          <a:bodyPr wrap="square" rtlCol="0">
            <a:spAutoFit/>
          </a:bodyPr>
          <a:lstStyle/>
          <a:p>
            <a:r>
              <a:rPr lang="zh-CN" altLang="en-US" sz="3200" dirty="0" smtClean="0">
                <a:solidFill>
                  <a:schemeClr val="bg1"/>
                </a:solidFill>
                <a:latin typeface="微软雅黑" pitchFamily="34" charset="-122"/>
                <a:ea typeface="微软雅黑" pitchFamily="34" charset="-122"/>
              </a:rPr>
              <a:t>与商户的结算（</a:t>
            </a:r>
            <a:r>
              <a:rPr lang="en-US" altLang="zh-CN" sz="3200" dirty="0">
                <a:solidFill>
                  <a:schemeClr val="bg1"/>
                </a:solidFill>
                <a:latin typeface="微软雅黑" pitchFamily="34" charset="-122"/>
                <a:ea typeface="微软雅黑" pitchFamily="34" charset="-122"/>
              </a:rPr>
              <a:t>6</a:t>
            </a:r>
            <a:r>
              <a:rPr lang="zh-CN" altLang="en-US" sz="3200" dirty="0" smtClean="0">
                <a:solidFill>
                  <a:schemeClr val="bg1"/>
                </a:solidFill>
                <a:latin typeface="微软雅黑" pitchFamily="34" charset="-122"/>
                <a:ea typeface="微软雅黑" pitchFamily="34" charset="-122"/>
              </a:rPr>
              <a:t>）</a:t>
            </a:r>
            <a:endParaRPr lang="zh-CN" altLang="en-US" sz="3200" dirty="0">
              <a:solidFill>
                <a:schemeClr val="bg1"/>
              </a:solidFill>
              <a:latin typeface="微软雅黑" pitchFamily="34" charset="-122"/>
              <a:ea typeface="微软雅黑" pitchFamily="34" charset="-122"/>
            </a:endParaRPr>
          </a:p>
        </p:txBody>
      </p:sp>
      <p:graphicFrame>
        <p:nvGraphicFramePr>
          <p:cNvPr id="5" name="表格 4"/>
          <p:cNvGraphicFramePr>
            <a:graphicFrameLocks noGrp="1"/>
          </p:cNvGraphicFramePr>
          <p:nvPr>
            <p:extLst/>
          </p:nvPr>
        </p:nvGraphicFramePr>
        <p:xfrm>
          <a:off x="2976907" y="2528232"/>
          <a:ext cx="6336706" cy="2410515"/>
        </p:xfrm>
        <a:graphic>
          <a:graphicData uri="http://schemas.openxmlformats.org/drawingml/2006/table">
            <a:tbl>
              <a:tblPr/>
              <a:tblGrid>
                <a:gridCol w="795366">
                  <a:extLst>
                    <a:ext uri="{9D8B030D-6E8A-4147-A177-3AD203B41FA5}">
                      <a16:colId xmlns:a16="http://schemas.microsoft.com/office/drawing/2014/main" val="20000"/>
                    </a:ext>
                  </a:extLst>
                </a:gridCol>
                <a:gridCol w="2661018">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440162">
                  <a:extLst>
                    <a:ext uri="{9D8B030D-6E8A-4147-A177-3AD203B41FA5}">
                      <a16:colId xmlns:a16="http://schemas.microsoft.com/office/drawing/2014/main" val="20003"/>
                    </a:ext>
                  </a:extLst>
                </a:gridCol>
              </a:tblGrid>
              <a:tr h="408951">
                <a:tc>
                  <a:txBody>
                    <a:bodyPr/>
                    <a:lstStyle/>
                    <a:p>
                      <a:pPr algn="ctr"/>
                      <a:r>
                        <a:rPr lang="zh-CN" altLang="en-US" dirty="0" smtClean="0">
                          <a:solidFill>
                            <a:srgbClr val="ADA57A"/>
                          </a:solidFill>
                          <a:latin typeface="微软雅黑" pitchFamily="34" charset="-122"/>
                          <a:ea typeface="微软雅黑" pitchFamily="34" charset="-122"/>
                        </a:rPr>
                        <a:t>序号</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mpd="sng">
                      <a:solidFill>
                        <a:srgbClr val="ADA57A"/>
                      </a:solidFill>
                      <a:prstDash val="solid"/>
                    </a:lnT>
                    <a:lnB w="12700" cmpd="sng">
                      <a:solidFill>
                        <a:srgbClr val="ADA57A"/>
                      </a:solidFill>
                      <a:prstDash val="solid"/>
                    </a:lnB>
                  </a:tcPr>
                </a:tc>
                <a:tc>
                  <a:txBody>
                    <a:bodyPr/>
                    <a:lstStyle/>
                    <a:p>
                      <a:pPr algn="ctr"/>
                      <a:r>
                        <a:rPr lang="zh-CN" altLang="en-US" dirty="0" smtClean="0">
                          <a:solidFill>
                            <a:srgbClr val="ADA57A"/>
                          </a:solidFill>
                          <a:latin typeface="微软雅黑" pitchFamily="34" charset="-122"/>
                          <a:ea typeface="微软雅黑" pitchFamily="34" charset="-122"/>
                        </a:rPr>
                        <a:t>商户名</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algn="ctr"/>
                      <a:r>
                        <a:rPr lang="zh-CN" altLang="en-US" dirty="0" smtClean="0">
                          <a:solidFill>
                            <a:srgbClr val="ADA57A"/>
                          </a:solidFill>
                          <a:latin typeface="微软雅黑" pitchFamily="34" charset="-122"/>
                          <a:ea typeface="微软雅黑" pitchFamily="34" charset="-122"/>
                        </a:rPr>
                        <a:t>金额</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ADA57A"/>
                          </a:solidFill>
                          <a:latin typeface="微软雅黑" pitchFamily="34" charset="-122"/>
                          <a:ea typeface="微软雅黑" pitchFamily="34" charset="-122"/>
                        </a:rPr>
                        <a:t>操作</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mpd="sng">
                      <a:solidFill>
                        <a:srgbClr val="ADA57A"/>
                      </a:solidFill>
                      <a:prstDash val="soli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0"/>
                  </a:ext>
                </a:extLst>
              </a:tr>
              <a:tr h="408951">
                <a:tc>
                  <a:txBody>
                    <a:bodyP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ctr"/>
                      <a:r>
                        <a:rPr lang="zh-CN" altLang="en-US" dirty="0" smtClean="0">
                          <a:solidFill>
                            <a:schemeClr val="bg1"/>
                          </a:solidFill>
                          <a:latin typeface="微软雅黑" pitchFamily="34" charset="-122"/>
                          <a:ea typeface="微软雅黑" pitchFamily="34" charset="-122"/>
                        </a:rPr>
                        <a:t>漳州开发区明月便利店</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810.06</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u="sng" dirty="0" smtClean="0">
                          <a:solidFill>
                            <a:srgbClr val="ADA57A"/>
                          </a:solidFill>
                          <a:latin typeface="微软雅黑" pitchFamily="34" charset="-122"/>
                          <a:ea typeface="微软雅黑" pitchFamily="34" charset="-122"/>
                        </a:rPr>
                        <a:t>确认收款</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1"/>
                  </a:ext>
                </a:extLst>
              </a:tr>
              <a:tr h="408951">
                <a:tc>
                  <a:txBody>
                    <a:bodyP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algn="ctr"/>
                      <a:r>
                        <a:rPr lang="zh-CN" altLang="en-US" dirty="0" smtClean="0">
                          <a:solidFill>
                            <a:schemeClr val="bg1"/>
                          </a:solidFill>
                          <a:latin typeface="微软雅黑" pitchFamily="34" charset="-122"/>
                          <a:ea typeface="微软雅黑" pitchFamily="34" charset="-122"/>
                        </a:rPr>
                        <a:t>漳州开发区光头佬快餐</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1113.1</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u="sng" dirty="0" smtClean="0">
                          <a:solidFill>
                            <a:srgbClr val="ADA57A"/>
                          </a:solidFill>
                          <a:latin typeface="微软雅黑" pitchFamily="34" charset="-122"/>
                          <a:ea typeface="微软雅黑" pitchFamily="34" charset="-122"/>
                        </a:rPr>
                        <a:t>确认收款</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2"/>
                  </a:ext>
                </a:extLst>
              </a:tr>
              <a:tr h="408951">
                <a:tc>
                  <a:txBody>
                    <a:bodyPr/>
                    <a:lstStyle/>
                    <a:p>
                      <a:pPr algn="ctr"/>
                      <a:r>
                        <a:rPr lang="en-US" altLang="zh-CN" dirty="0" smtClean="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漳州开发区美惠超市</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3382.8</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u="sng" dirty="0" smtClean="0">
                          <a:solidFill>
                            <a:srgbClr val="ADA57A"/>
                          </a:solidFill>
                          <a:latin typeface="微软雅黑" pitchFamily="34" charset="-122"/>
                          <a:ea typeface="微软雅黑" pitchFamily="34" charset="-122"/>
                        </a:rPr>
                        <a:t>确认收款</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3"/>
                  </a:ext>
                </a:extLst>
              </a:tr>
              <a:tr h="408951">
                <a:tc>
                  <a:txBody>
                    <a:bodyPr/>
                    <a:lstStyle/>
                    <a:p>
                      <a:pPr algn="ctr"/>
                      <a:r>
                        <a:rPr lang="en-US" altLang="zh-CN" dirty="0" smtClean="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mpd="sng">
                      <a:solidFill>
                        <a:srgbClr val="ADA57A"/>
                      </a:solidFill>
                      <a:prstDash val="soli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漳州开发区五华餐馆</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r>
                        <a:rPr lang="en-US" altLang="zh-CN" dirty="0" smtClean="0">
                          <a:solidFill>
                            <a:schemeClr val="bg1"/>
                          </a:solidFill>
                          <a:latin typeface="微软雅黑" pitchFamily="34" charset="-122"/>
                          <a:ea typeface="微软雅黑" pitchFamily="34" charset="-122"/>
                        </a:rPr>
                        <a:t>2034.2</a:t>
                      </a:r>
                      <a:endParaRPr lang="zh-CN" altLang="en-US" dirty="0">
                        <a:solidFill>
                          <a:schemeClr val="bg1"/>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u="sng" dirty="0" smtClean="0">
                          <a:solidFill>
                            <a:srgbClr val="ADA57A"/>
                          </a:solidFill>
                          <a:latin typeface="微软雅黑" pitchFamily="34" charset="-122"/>
                          <a:ea typeface="微软雅黑" pitchFamily="34" charset="-122"/>
                        </a:rPr>
                        <a:t>确认收款</a:t>
                      </a: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4"/>
                  </a:ext>
                </a:extLst>
              </a:tr>
              <a:tr h="354606">
                <a:tc gridSpan="2">
                  <a:txBody>
                    <a:bodyPr/>
                    <a:lstStyle/>
                    <a:p>
                      <a:pPr algn="ctr"/>
                      <a:r>
                        <a:rPr lang="zh-CN" altLang="en-US" dirty="0" smtClean="0">
                          <a:solidFill>
                            <a:srgbClr val="ADA57A"/>
                          </a:solidFill>
                          <a:latin typeface="微软雅黑" pitchFamily="34" charset="-122"/>
                          <a:ea typeface="微软雅黑" pitchFamily="34" charset="-122"/>
                        </a:rPr>
                        <a:t>总金额</a:t>
                      </a:r>
                      <a:endParaRPr lang="zh-CN" altLang="en-US" dirty="0">
                        <a:solidFill>
                          <a:srgbClr val="ADA57A"/>
                        </a:solidFill>
                        <a:latin typeface="微软雅黑" pitchFamily="34" charset="-122"/>
                        <a:ea typeface="微软雅黑" pitchFamily="34" charset="-122"/>
                      </a:endParaRPr>
                    </a:p>
                  </a:txBody>
                  <a:tcPr>
                    <a:lnL w="12700" cmpd="sng">
                      <a:solidFill>
                        <a:srgbClr val="ADA57A"/>
                      </a:solidFill>
                      <a:prstDash val="soli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hMerge="1">
                  <a:txBody>
                    <a:bodyPr/>
                    <a:lstStyle/>
                    <a:p>
                      <a:endParaRPr lang="zh-CN" altLang="en-US"/>
                    </a:p>
                  </a:txBody>
                  <a:tcPr/>
                </a:tc>
                <a:tc>
                  <a:txBody>
                    <a:bodyPr/>
                    <a:lstStyle/>
                    <a:p>
                      <a:pPr algn="r"/>
                      <a:r>
                        <a:rPr lang="en-US" altLang="zh-CN" dirty="0" smtClean="0">
                          <a:solidFill>
                            <a:srgbClr val="ADA57A"/>
                          </a:solidFill>
                          <a:latin typeface="微软雅黑" pitchFamily="34" charset="-122"/>
                          <a:ea typeface="微软雅黑" pitchFamily="34" charset="-122"/>
                        </a:rPr>
                        <a:t>7340.16</a:t>
                      </a: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tc>
                  <a:txBody>
                    <a:bodyPr/>
                    <a:lstStyle/>
                    <a:p>
                      <a:pPr algn="r"/>
                      <a:endParaRPr lang="zh-CN" altLang="en-US" dirty="0">
                        <a:solidFill>
                          <a:srgbClr val="ADA57A"/>
                        </a:solidFill>
                        <a:latin typeface="微软雅黑" pitchFamily="34" charset="-122"/>
                        <a:ea typeface="微软雅黑" pitchFamily="34" charset="-122"/>
                      </a:endParaRPr>
                    </a:p>
                  </a:txBody>
                  <a:tcPr>
                    <a:lnL w="12700" cap="flat" cmpd="sng" algn="ctr">
                      <a:solidFill>
                        <a:srgbClr val="ADA57A"/>
                      </a:solidFill>
                      <a:prstDash val="solid"/>
                      <a:round/>
                      <a:headEnd type="none" w="med" len="med"/>
                      <a:tailEnd type="none" w="med" len="med"/>
                    </a:lnL>
                    <a:lnR w="12700" cap="flat" cmpd="sng" algn="ctr">
                      <a:solidFill>
                        <a:srgbClr val="ADA57A"/>
                      </a:solidFill>
                      <a:prstDash val="solid"/>
                      <a:round/>
                      <a:headEnd type="none" w="med" len="med"/>
                      <a:tailEnd type="none" w="med" len="med"/>
                    </a:lnR>
                    <a:lnT w="12700" cap="flat" cmpd="sng" algn="ctr">
                      <a:solidFill>
                        <a:srgbClr val="ADA57A"/>
                      </a:solidFill>
                      <a:prstDash val="solid"/>
                      <a:round/>
                      <a:headEnd type="none" w="med" len="med"/>
                      <a:tailEnd type="none" w="med" len="med"/>
                    </a:lnT>
                    <a:lnB w="12700" cap="flat" cmpd="sng" algn="ctr">
                      <a:solidFill>
                        <a:srgbClr val="ADA57A"/>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文本框 22"/>
          <p:cNvSpPr txBox="1"/>
          <p:nvPr/>
        </p:nvSpPr>
        <p:spPr>
          <a:xfrm>
            <a:off x="4129037" y="1618248"/>
            <a:ext cx="3816424" cy="800219"/>
          </a:xfrm>
          <a:prstGeom prst="rect">
            <a:avLst/>
          </a:prstGeom>
          <a:noFill/>
        </p:spPr>
        <p:txBody>
          <a:bodyPr wrap="square" rtlCol="0">
            <a:spAutoFit/>
          </a:bodyPr>
          <a:lstStyle/>
          <a:p>
            <a:pPr algn="ctr"/>
            <a:r>
              <a:rPr lang="zh-CN" altLang="en-US" sz="2800" dirty="0">
                <a:solidFill>
                  <a:srgbClr val="ADA57A"/>
                </a:solidFill>
                <a:latin typeface="微软雅黑" pitchFamily="34" charset="-122"/>
                <a:ea typeface="微软雅黑" pitchFamily="34" charset="-122"/>
              </a:rPr>
              <a:t>收款</a:t>
            </a:r>
            <a:r>
              <a:rPr lang="zh-CN" altLang="en-US" sz="2800" dirty="0" smtClean="0">
                <a:solidFill>
                  <a:srgbClr val="ADA57A"/>
                </a:solidFill>
                <a:latin typeface="微软雅黑" pitchFamily="34" charset="-122"/>
                <a:ea typeface="微软雅黑" pitchFamily="34" charset="-122"/>
              </a:rPr>
              <a:t>单</a:t>
            </a:r>
          </a:p>
          <a:p>
            <a:pPr algn="ctr"/>
            <a:r>
              <a:rPr lang="zh-CN" altLang="en-US" dirty="0" smtClean="0">
                <a:solidFill>
                  <a:srgbClr val="ADA57A"/>
                </a:solidFill>
                <a:latin typeface="微软雅黑" pitchFamily="34" charset="-122"/>
                <a:ea typeface="微软雅黑" pitchFamily="34" charset="-122"/>
              </a:rPr>
              <a:t>（</a:t>
            </a:r>
            <a:r>
              <a:rPr lang="en-US" altLang="zh-CN" dirty="0" smtClean="0">
                <a:solidFill>
                  <a:srgbClr val="ADA57A"/>
                </a:solidFill>
                <a:latin typeface="微软雅黑" pitchFamily="34" charset="-122"/>
                <a:ea typeface="微软雅黑" pitchFamily="34" charset="-122"/>
              </a:rPr>
              <a:t>2016-09-03</a:t>
            </a:r>
            <a:r>
              <a:rPr lang="zh-CN" altLang="en-US" dirty="0" smtClean="0">
                <a:solidFill>
                  <a:srgbClr val="ADA57A"/>
                </a:solidFill>
                <a:latin typeface="微软雅黑" pitchFamily="34" charset="-122"/>
                <a:ea typeface="微软雅黑" pitchFamily="34" charset="-122"/>
              </a:rPr>
              <a:t>）</a:t>
            </a:r>
            <a:endParaRPr lang="zh-CN" altLang="en-US" dirty="0">
              <a:solidFill>
                <a:srgbClr val="ADA57A"/>
              </a:solidFill>
              <a:latin typeface="微软雅黑" pitchFamily="34" charset="-122"/>
              <a:ea typeface="微软雅黑" pitchFamily="34" charset="-122"/>
            </a:endParaRPr>
          </a:p>
        </p:txBody>
      </p:sp>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42" name="Rectangle 2"/>
          <p:cNvSpPr>
            <a:spLocks noChangeArrowheads="1"/>
          </p:cNvSpPr>
          <p:nvPr/>
        </p:nvSpPr>
        <p:spPr bwMode="auto">
          <a:xfrm>
            <a:off x="0" y="-153888"/>
            <a:ext cx="1847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mn-ea"/>
              <a:ea typeface="+mn-ea"/>
            </a:endParaRPr>
          </a:p>
        </p:txBody>
      </p:sp>
      <p:sp>
        <p:nvSpPr>
          <p:cNvPr id="25" name="矩形 24"/>
          <p:cNvSpPr/>
          <p:nvPr/>
        </p:nvSpPr>
        <p:spPr>
          <a:xfrm>
            <a:off x="8329684" y="1641464"/>
            <a:ext cx="3584812" cy="1987852"/>
          </a:xfrm>
          <a:prstGeom prst="rect">
            <a:avLst/>
          </a:prstGeom>
        </p:spPr>
        <p:txBody>
          <a:bodyPr wrap="square">
            <a:spAutoFit/>
          </a:bodyPr>
          <a:lstStyle/>
          <a:p>
            <a:pPr>
              <a:lnSpc>
                <a:spcPct val="200000"/>
              </a:lnSpc>
            </a:pPr>
            <a:r>
              <a:rPr lang="zh-CN" altLang="en-US" sz="1600" dirty="0" smtClean="0">
                <a:solidFill>
                  <a:schemeClr val="bg1"/>
                </a:solidFill>
                <a:latin typeface="微软雅黑" pitchFamily="34" charset="-122"/>
                <a:ea typeface="微软雅黑" pitchFamily="34" charset="-122"/>
              </a:rPr>
              <a:t>未来建设的移动端平台主要为用户提供掌上营业厅服务。移动端平台集成了公共交通出行查询、充值、消费、本地便民服务等增值服务功能。</a:t>
            </a:r>
            <a:endParaRPr lang="zh-CN" altLang="en-US" sz="1600" dirty="0">
              <a:solidFill>
                <a:schemeClr val="bg1"/>
              </a:solidFill>
              <a:latin typeface="微软雅黑" pitchFamily="34" charset="-122"/>
              <a:ea typeface="微软雅黑" pitchFamily="34" charset="-122"/>
            </a:endParaRPr>
          </a:p>
        </p:txBody>
      </p:sp>
      <p:sp>
        <p:nvSpPr>
          <p:cNvPr id="26" name="TextBox 25"/>
          <p:cNvSpPr txBox="1"/>
          <p:nvPr/>
        </p:nvSpPr>
        <p:spPr>
          <a:xfrm>
            <a:off x="1639729" y="680759"/>
            <a:ext cx="8905002"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一卡通基础建设：移动端应用平台示例</a:t>
            </a:r>
            <a:endParaRPr lang="en-US" altLang="en-US" sz="4000" dirty="0">
              <a:solidFill>
                <a:schemeClr val="bg1"/>
              </a:solidFill>
              <a:latin typeface="微软雅黑" pitchFamily="34" charset="-122"/>
              <a:ea typeface="微软雅黑" pitchFamily="34" charset="-122"/>
            </a:endParaRPr>
          </a:p>
        </p:txBody>
      </p:sp>
      <p:pic>
        <p:nvPicPr>
          <p:cNvPr id="10247" name="Picture 7" descr="C:\Users\唧唧伊\Documents\Tencent Files\337847670\Image\C2C\R67BURPR`99RY)BOQPTD`_Y.jpg"/>
          <p:cNvPicPr>
            <a:picLocks noChangeAspect="1" noChangeArrowheads="1"/>
          </p:cNvPicPr>
          <p:nvPr/>
        </p:nvPicPr>
        <p:blipFill>
          <a:blip r:embed="rId4"/>
          <a:srcRect/>
          <a:stretch>
            <a:fillRect/>
          </a:stretch>
        </p:blipFill>
        <p:spPr bwMode="auto">
          <a:xfrm>
            <a:off x="483236" y="1719618"/>
            <a:ext cx="2406680" cy="4094328"/>
          </a:xfrm>
          <a:prstGeom prst="rect">
            <a:avLst/>
          </a:prstGeom>
          <a:noFill/>
        </p:spPr>
      </p:pic>
      <p:pic>
        <p:nvPicPr>
          <p:cNvPr id="10248" name="Picture 8" descr="C:\Users\唧唧伊\Documents\Tencent Files\337847670\Image\C2C\RIM8ITUJ3@EA)P]0}~YMQR1.png"/>
          <p:cNvPicPr>
            <a:picLocks noChangeAspect="1" noChangeArrowheads="1"/>
          </p:cNvPicPr>
          <p:nvPr/>
        </p:nvPicPr>
        <p:blipFill>
          <a:blip r:embed="rId5"/>
          <a:srcRect/>
          <a:stretch>
            <a:fillRect/>
          </a:stretch>
        </p:blipFill>
        <p:spPr bwMode="auto">
          <a:xfrm>
            <a:off x="2934261" y="1705971"/>
            <a:ext cx="2415713" cy="4121623"/>
          </a:xfrm>
          <a:prstGeom prst="rect">
            <a:avLst/>
          </a:prstGeom>
          <a:noFill/>
        </p:spPr>
      </p:pic>
      <p:pic>
        <p:nvPicPr>
          <p:cNvPr id="10249" name="Picture 9" descr="C:\Users\唧唧伊\Documents\Tencent Files\337847670\Image\C2C\S(GTERK(X5{KR[R{K0YH@MV.png"/>
          <p:cNvPicPr>
            <a:picLocks noChangeAspect="1" noChangeArrowheads="1"/>
          </p:cNvPicPr>
          <p:nvPr/>
        </p:nvPicPr>
        <p:blipFill>
          <a:blip r:embed="rId6"/>
          <a:srcRect/>
          <a:stretch>
            <a:fillRect/>
          </a:stretch>
        </p:blipFill>
        <p:spPr bwMode="auto">
          <a:xfrm>
            <a:off x="5404515" y="1724182"/>
            <a:ext cx="2405038" cy="4103411"/>
          </a:xfrm>
          <a:prstGeom prst="rect">
            <a:avLst/>
          </a:prstGeom>
          <a:noFill/>
        </p:spPr>
      </p:pic>
    </p:spTree>
    <p:extLst>
      <p:ext uri="{BB962C8B-B14F-4D97-AF65-F5344CB8AC3E}">
        <p14:creationId xmlns:p14="http://schemas.microsoft.com/office/powerpoint/2010/main" val="37566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1428" y="680759"/>
            <a:ext cx="539923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第一步建设的实现目标</a:t>
            </a:r>
            <a:endParaRPr kumimoji="0" lang="en-US" altLang="zh-CN" sz="2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为</a:t>
            </a:r>
            <a:r>
              <a:rPr kumimoji="0" lang="zh-CN" altLang="en-US" sz="2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后续的生态建设打下坚实基础</a:t>
            </a:r>
            <a:endParaRPr kumimoji="0" lang="en-US" sz="2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41" name="Straight Connector 40"/>
          <p:cNvCxnSpPr/>
          <p:nvPr/>
        </p:nvCxnSpPr>
        <p:spPr>
          <a:xfrm>
            <a:off x="6044064" y="2069294"/>
            <a:ext cx="0" cy="428556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34"/>
          <p:cNvSpPr txBox="1"/>
          <p:nvPr/>
        </p:nvSpPr>
        <p:spPr>
          <a:xfrm>
            <a:off x="0" y="5413143"/>
            <a:ext cx="4983052" cy="87440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ctr" defTabSz="914332"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公交、轮渡、出租车、巴士等</a:t>
            </a:r>
            <a:endParaRPr kumimoji="0" lang="en-US" altLang="zh-CN"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endParaRPr>
          </a:p>
          <a:p>
            <a:pPr marL="0" marR="0" lvl="0" indent="0" algn="ctr" defTabSz="914332"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交通出行工具一卡打通</a:t>
            </a:r>
            <a:endPar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18" name="图片 17"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4" name="TextBox 23"/>
          <p:cNvSpPr txBox="1"/>
          <p:nvPr/>
        </p:nvSpPr>
        <p:spPr>
          <a:xfrm>
            <a:off x="1405732" y="4926841"/>
            <a:ext cx="38623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出行更方便</a:t>
            </a:r>
            <a:endParaRPr kumimoji="0" lang="zh-CN" altLang="en-US" sz="2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172040" name="Picture 8" descr="http://img.wdjimg.com/mms/icon/v1/f/b0/d1913d9a5fe672bff0e3c7e73f041b0f_256_256.png"/>
          <p:cNvPicPr>
            <a:picLocks noChangeAspect="1" noChangeArrowheads="1"/>
          </p:cNvPicPr>
          <p:nvPr/>
        </p:nvPicPr>
        <p:blipFill>
          <a:blip r:embed="rId4"/>
          <a:srcRect/>
          <a:stretch>
            <a:fillRect/>
          </a:stretch>
        </p:blipFill>
        <p:spPr bwMode="auto">
          <a:xfrm>
            <a:off x="1029032" y="2069294"/>
            <a:ext cx="2765046" cy="2765046"/>
          </a:xfrm>
          <a:prstGeom prst="rect">
            <a:avLst/>
          </a:prstGeom>
          <a:noFill/>
        </p:spPr>
      </p:pic>
      <p:sp>
        <p:nvSpPr>
          <p:cNvPr id="12" name="TextBox 21"/>
          <p:cNvSpPr txBox="1"/>
          <p:nvPr/>
        </p:nvSpPr>
        <p:spPr>
          <a:xfrm>
            <a:off x="8129053" y="4603265"/>
            <a:ext cx="38623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满足所有日常消费</a:t>
            </a:r>
            <a:endParaRPr kumimoji="0" lang="zh-CN" altLang="en-US" sz="2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13" name="Picture 8" descr="http://p4.qhimg.com/dr/200_200_/t01bb53271139e67823.png"/>
          <p:cNvPicPr>
            <a:picLocks noChangeAspect="1" noChangeArrowheads="1"/>
          </p:cNvPicPr>
          <p:nvPr/>
        </p:nvPicPr>
        <p:blipFill>
          <a:blip r:embed="rId5"/>
          <a:srcRect/>
          <a:stretch>
            <a:fillRect/>
          </a:stretch>
        </p:blipFill>
        <p:spPr bwMode="auto">
          <a:xfrm>
            <a:off x="8443858" y="2187611"/>
            <a:ext cx="2388359" cy="2388359"/>
          </a:xfrm>
          <a:prstGeom prst="rect">
            <a:avLst/>
          </a:prstGeom>
          <a:noFill/>
        </p:spPr>
      </p:pic>
      <p:sp>
        <p:nvSpPr>
          <p:cNvPr id="14" name="TextBox 34"/>
          <p:cNvSpPr txBox="1"/>
          <p:nvPr/>
        </p:nvSpPr>
        <p:spPr>
          <a:xfrm>
            <a:off x="7387742" y="5188451"/>
            <a:ext cx="4500590" cy="133882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ctr" defTabSz="914332"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便利店、超市、百货、餐饮、酒店、药店、电影院等等</a:t>
            </a:r>
            <a:endParaRPr kumimoji="0" lang="en-US" altLang="zh-CN"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endParaRPr>
          </a:p>
          <a:p>
            <a:pPr marL="0" marR="0" lvl="0" indent="0" algn="ctr" defTabSz="914332"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“嘀”卡即可满足所有日常消费</a:t>
            </a:r>
          </a:p>
        </p:txBody>
      </p:sp>
    </p:spTree>
    <p:extLst>
      <p:ext uri="{BB962C8B-B14F-4D97-AF65-F5344CB8AC3E}">
        <p14:creationId xmlns:p14="http://schemas.microsoft.com/office/powerpoint/2010/main" val="383713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6406" y="2540024"/>
            <a:ext cx="5699189" cy="769441"/>
          </a:xfrm>
          <a:prstGeom prst="rect">
            <a:avLst/>
          </a:prstGeom>
          <a:noFill/>
        </p:spPr>
        <p:txBody>
          <a:bodyPr wrap="none" rtlCol="0">
            <a:spAutoFit/>
          </a:bodyPr>
          <a:lstStyle/>
          <a:p>
            <a:r>
              <a:rPr lang="id-ID" sz="4400" b="1" dirty="0" smtClean="0">
                <a:solidFill>
                  <a:schemeClr val="bg1"/>
                </a:solidFill>
              </a:rPr>
              <a:t>THANKS FOR WATCH !!!</a:t>
            </a:r>
            <a:endParaRPr lang="id-ID" sz="4400" b="1" dirty="0">
              <a:solidFill>
                <a:schemeClr val="bg1"/>
              </a:solidFill>
            </a:endParaRPr>
          </a:p>
        </p:txBody>
      </p:sp>
      <p:pic>
        <p:nvPicPr>
          <p:cNvPr id="22" name="图片 21"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365" y="3391005"/>
            <a:ext cx="4124094" cy="976876"/>
          </a:xfrm>
          <a:prstGeom prst="rect">
            <a:avLst/>
          </a:prstGeom>
        </p:spPr>
      </p:pic>
    </p:spTree>
    <p:extLst>
      <p:ext uri="{BB962C8B-B14F-4D97-AF65-F5344CB8AC3E}">
        <p14:creationId xmlns:p14="http://schemas.microsoft.com/office/powerpoint/2010/main" val="20852696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7051" y="680759"/>
            <a:ext cx="6647974" cy="523220"/>
          </a:xfrm>
          <a:prstGeom prst="rect">
            <a:avLst/>
          </a:prstGeom>
          <a:noFill/>
        </p:spPr>
        <p:txBody>
          <a:bodyPr wrap="none" rtlCol="0">
            <a:spAutoFit/>
          </a:bodyPr>
          <a:lstStyle/>
          <a:p>
            <a:pPr algn="ctr"/>
            <a:r>
              <a:rPr lang="zh-CN" altLang="en-US" sz="2800" dirty="0" smtClean="0">
                <a:solidFill>
                  <a:schemeClr val="bg1"/>
                </a:solidFill>
                <a:latin typeface="微软雅黑" pitchFamily="34" charset="-122"/>
                <a:ea typeface="微软雅黑" pitchFamily="34" charset="-122"/>
              </a:rPr>
              <a:t>城市一卡通为漳州开发区市民带来的好处</a:t>
            </a:r>
            <a:endParaRPr lang="en-US" sz="2800" dirty="0">
              <a:solidFill>
                <a:schemeClr val="bg1"/>
              </a:solidFill>
              <a:latin typeface="微软雅黑" pitchFamily="34" charset="-122"/>
              <a:ea typeface="微软雅黑" pitchFamily="34" charset="-122"/>
            </a:endParaRPr>
          </a:p>
        </p:txBody>
      </p:sp>
      <p:cxnSp>
        <p:nvCxnSpPr>
          <p:cNvPr id="41" name="Straight Connector 40"/>
          <p:cNvCxnSpPr/>
          <p:nvPr/>
        </p:nvCxnSpPr>
        <p:spPr>
          <a:xfrm>
            <a:off x="4896908" y="2139789"/>
            <a:ext cx="0" cy="428556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34"/>
          <p:cNvSpPr txBox="1"/>
          <p:nvPr/>
        </p:nvSpPr>
        <p:spPr>
          <a:xfrm>
            <a:off x="5968879" y="4877984"/>
            <a:ext cx="4983052" cy="87440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zh-CN" altLang="en-US" dirty="0" smtClean="0">
                <a:solidFill>
                  <a:schemeClr val="bg1"/>
                </a:solidFill>
                <a:latin typeface="微软雅黑" pitchFamily="34" charset="-122"/>
                <a:ea typeface="微软雅黑" pitchFamily="34" charset="-122"/>
              </a:rPr>
              <a:t>公交、轮渡、出租车、巴士等</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交通出行工具一卡打通</a:t>
            </a:r>
            <a:endParaRPr lang="zh-CN" altLang="en-US" dirty="0">
              <a:solidFill>
                <a:schemeClr val="bg1"/>
              </a:solidFill>
              <a:latin typeface="微软雅黑" pitchFamily="34" charset="-122"/>
              <a:ea typeface="微软雅黑" pitchFamily="34" charset="-122"/>
            </a:endParaRPr>
          </a:p>
        </p:txBody>
      </p:sp>
      <p:pic>
        <p:nvPicPr>
          <p:cNvPr id="18" name="图片 17"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4" name="TextBox 23"/>
          <p:cNvSpPr txBox="1"/>
          <p:nvPr/>
        </p:nvSpPr>
        <p:spPr>
          <a:xfrm>
            <a:off x="1405732" y="4926841"/>
            <a:ext cx="386231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出行更方便</a:t>
            </a:r>
            <a:endParaRPr lang="zh-CN" altLang="en-US" sz="2800" dirty="0">
              <a:solidFill>
                <a:schemeClr val="bg1"/>
              </a:solidFill>
              <a:latin typeface="微软雅黑" pitchFamily="34" charset="-122"/>
              <a:ea typeface="微软雅黑" pitchFamily="34" charset="-122"/>
            </a:endParaRPr>
          </a:p>
        </p:txBody>
      </p:sp>
      <p:pic>
        <p:nvPicPr>
          <p:cNvPr id="172040" name="Picture 8" descr="http://img.wdjimg.com/mms/icon/v1/f/b0/d1913d9a5fe672bff0e3c7e73f041b0f_256_256.png"/>
          <p:cNvPicPr>
            <a:picLocks noChangeAspect="1" noChangeArrowheads="1"/>
          </p:cNvPicPr>
          <p:nvPr/>
        </p:nvPicPr>
        <p:blipFill>
          <a:blip r:embed="rId4"/>
          <a:srcRect/>
          <a:stretch>
            <a:fillRect/>
          </a:stretch>
        </p:blipFill>
        <p:spPr bwMode="auto">
          <a:xfrm>
            <a:off x="1029032" y="2069294"/>
            <a:ext cx="2765046" cy="2765046"/>
          </a:xfrm>
          <a:prstGeom prst="rect">
            <a:avLst/>
          </a:prstGeom>
          <a:noFill/>
        </p:spPr>
      </p:pic>
      <p:sp>
        <p:nvSpPr>
          <p:cNvPr id="26" name="KSO_Shape"/>
          <p:cNvSpPr>
            <a:spLocks/>
          </p:cNvSpPr>
          <p:nvPr/>
        </p:nvSpPr>
        <p:spPr bwMode="auto">
          <a:xfrm>
            <a:off x="5390863" y="2906973"/>
            <a:ext cx="1146413" cy="1160060"/>
          </a:xfrm>
          <a:custGeom>
            <a:avLst/>
            <a:gdLst>
              <a:gd name="T0" fmla="*/ 899699 w 2775"/>
              <a:gd name="T1" fmla="*/ 1800397 h 2775"/>
              <a:gd name="T2" fmla="*/ 0 w 2775"/>
              <a:gd name="T3" fmla="*/ 900523 h 2775"/>
              <a:gd name="T4" fmla="*/ 899699 w 2775"/>
              <a:gd name="T5" fmla="*/ 0 h 2775"/>
              <a:gd name="T6" fmla="*/ 1798750 w 2775"/>
              <a:gd name="T7" fmla="*/ 900523 h 2775"/>
              <a:gd name="T8" fmla="*/ 899699 w 2775"/>
              <a:gd name="T9" fmla="*/ 1800397 h 2775"/>
              <a:gd name="T10" fmla="*/ 915904 w 2775"/>
              <a:gd name="T11" fmla="*/ 339967 h 2775"/>
              <a:gd name="T12" fmla="*/ 920441 w 2775"/>
              <a:gd name="T13" fmla="*/ 339967 h 2775"/>
              <a:gd name="T14" fmla="*/ 924979 w 2775"/>
              <a:gd name="T15" fmla="*/ 339967 h 2775"/>
              <a:gd name="T16" fmla="*/ 915904 w 2775"/>
              <a:gd name="T17" fmla="*/ 339967 h 2775"/>
              <a:gd name="T18" fmla="*/ 1402701 w 2775"/>
              <a:gd name="T19" fmla="*/ 858351 h 2775"/>
              <a:gd name="T20" fmla="*/ 1357327 w 2775"/>
              <a:gd name="T21" fmla="*/ 508653 h 2775"/>
              <a:gd name="T22" fmla="*/ 1228336 w 2775"/>
              <a:gd name="T23" fmla="*/ 395763 h 2775"/>
              <a:gd name="T24" fmla="*/ 921090 w 2775"/>
              <a:gd name="T25" fmla="*/ 339967 h 2775"/>
              <a:gd name="T26" fmla="*/ 613195 w 2775"/>
              <a:gd name="T27" fmla="*/ 395763 h 2775"/>
              <a:gd name="T28" fmla="*/ 484204 w 2775"/>
              <a:gd name="T29" fmla="*/ 508653 h 2775"/>
              <a:gd name="T30" fmla="*/ 431700 w 2775"/>
              <a:gd name="T31" fmla="*/ 858351 h 2775"/>
              <a:gd name="T32" fmla="*/ 431700 w 2775"/>
              <a:gd name="T33" fmla="*/ 1330672 h 2775"/>
              <a:gd name="T34" fmla="*/ 532171 w 2775"/>
              <a:gd name="T35" fmla="*/ 1330672 h 2775"/>
              <a:gd name="T36" fmla="*/ 532171 w 2775"/>
              <a:gd name="T37" fmla="*/ 1415015 h 2775"/>
              <a:gd name="T38" fmla="*/ 661810 w 2775"/>
              <a:gd name="T39" fmla="*/ 1415015 h 2775"/>
              <a:gd name="T40" fmla="*/ 661810 w 2775"/>
              <a:gd name="T41" fmla="*/ 1330672 h 2775"/>
              <a:gd name="T42" fmla="*/ 1179721 w 2775"/>
              <a:gd name="T43" fmla="*/ 1330672 h 2775"/>
              <a:gd name="T44" fmla="*/ 1179721 w 2775"/>
              <a:gd name="T45" fmla="*/ 1415015 h 2775"/>
              <a:gd name="T46" fmla="*/ 1308712 w 2775"/>
              <a:gd name="T47" fmla="*/ 1415015 h 2775"/>
              <a:gd name="T48" fmla="*/ 1308712 w 2775"/>
              <a:gd name="T49" fmla="*/ 1330672 h 2775"/>
              <a:gd name="T50" fmla="*/ 1402701 w 2775"/>
              <a:gd name="T51" fmla="*/ 1330672 h 2775"/>
              <a:gd name="T52" fmla="*/ 1402701 w 2775"/>
              <a:gd name="T53" fmla="*/ 858351 h 2775"/>
              <a:gd name="T54" fmla="*/ 1188795 w 2775"/>
              <a:gd name="T55" fmla="*/ 1188586 h 2775"/>
              <a:gd name="T56" fmla="*/ 1151200 w 2775"/>
              <a:gd name="T57" fmla="*/ 1161986 h 2775"/>
              <a:gd name="T58" fmla="*/ 1151200 w 2775"/>
              <a:gd name="T59" fmla="*/ 1103595 h 2775"/>
              <a:gd name="T60" fmla="*/ 1188795 w 2775"/>
              <a:gd name="T61" fmla="*/ 1077643 h 2775"/>
              <a:gd name="T62" fmla="*/ 1294452 w 2775"/>
              <a:gd name="T63" fmla="*/ 1077643 h 2775"/>
              <a:gd name="T64" fmla="*/ 1332047 w 2775"/>
              <a:gd name="T65" fmla="*/ 1103595 h 2775"/>
              <a:gd name="T66" fmla="*/ 1332047 w 2775"/>
              <a:gd name="T67" fmla="*/ 1161986 h 2775"/>
              <a:gd name="T68" fmla="*/ 1294452 w 2775"/>
              <a:gd name="T69" fmla="*/ 1188586 h 2775"/>
              <a:gd name="T70" fmla="*/ 1188795 w 2775"/>
              <a:gd name="T71" fmla="*/ 1188586 h 2775"/>
              <a:gd name="T72" fmla="*/ 1267876 w 2775"/>
              <a:gd name="T73" fmla="*/ 901820 h 2775"/>
              <a:gd name="T74" fmla="*/ 573655 w 2775"/>
              <a:gd name="T75" fmla="*/ 901820 h 2775"/>
              <a:gd name="T76" fmla="*/ 536708 w 2775"/>
              <a:gd name="T77" fmla="*/ 846673 h 2775"/>
              <a:gd name="T78" fmla="*/ 571711 w 2775"/>
              <a:gd name="T79" fmla="*/ 591049 h 2775"/>
              <a:gd name="T80" fmla="*/ 626808 w 2775"/>
              <a:gd name="T81" fmla="*/ 539795 h 2775"/>
              <a:gd name="T82" fmla="*/ 1214075 w 2775"/>
              <a:gd name="T83" fmla="*/ 539795 h 2775"/>
              <a:gd name="T84" fmla="*/ 1269820 w 2775"/>
              <a:gd name="T85" fmla="*/ 591049 h 2775"/>
              <a:gd name="T86" fmla="*/ 1304823 w 2775"/>
              <a:gd name="T87" fmla="*/ 846673 h 2775"/>
              <a:gd name="T88" fmla="*/ 1267876 w 2775"/>
              <a:gd name="T89" fmla="*/ 901820 h 2775"/>
              <a:gd name="T90" fmla="*/ 1112308 w 2775"/>
              <a:gd name="T91" fmla="*/ 471023 h 2775"/>
              <a:gd name="T92" fmla="*/ 728575 w 2775"/>
              <a:gd name="T93" fmla="*/ 471023 h 2775"/>
              <a:gd name="T94" fmla="*/ 728575 w 2775"/>
              <a:gd name="T95" fmla="*/ 430149 h 2775"/>
              <a:gd name="T96" fmla="*/ 1112308 w 2775"/>
              <a:gd name="T97" fmla="*/ 430149 h 2775"/>
              <a:gd name="T98" fmla="*/ 1112308 w 2775"/>
              <a:gd name="T99" fmla="*/ 471023 h 2775"/>
              <a:gd name="T100" fmla="*/ 652736 w 2775"/>
              <a:gd name="T101" fmla="*/ 1077643 h 2775"/>
              <a:gd name="T102" fmla="*/ 683201 w 2775"/>
              <a:gd name="T103" fmla="*/ 1103595 h 2775"/>
              <a:gd name="T104" fmla="*/ 683201 w 2775"/>
              <a:gd name="T105" fmla="*/ 1161986 h 2775"/>
              <a:gd name="T106" fmla="*/ 652736 w 2775"/>
              <a:gd name="T107" fmla="*/ 1188586 h 2775"/>
              <a:gd name="T108" fmla="*/ 546431 w 2775"/>
              <a:gd name="T109" fmla="*/ 1188586 h 2775"/>
              <a:gd name="T110" fmla="*/ 506891 w 2775"/>
              <a:gd name="T111" fmla="*/ 1161986 h 2775"/>
              <a:gd name="T112" fmla="*/ 506891 w 2775"/>
              <a:gd name="T113" fmla="*/ 1103595 h 2775"/>
              <a:gd name="T114" fmla="*/ 546431 w 2775"/>
              <a:gd name="T115" fmla="*/ 1077643 h 2775"/>
              <a:gd name="T116" fmla="*/ 652736 w 2775"/>
              <a:gd name="T117" fmla="*/ 1077643 h 27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75" h="2775">
                <a:moveTo>
                  <a:pt x="1388" y="2775"/>
                </a:moveTo>
                <a:cubicBezTo>
                  <a:pt x="622" y="2775"/>
                  <a:pt x="0" y="2154"/>
                  <a:pt x="0" y="1388"/>
                </a:cubicBezTo>
                <a:cubicBezTo>
                  <a:pt x="0" y="621"/>
                  <a:pt x="622" y="0"/>
                  <a:pt x="1388" y="0"/>
                </a:cubicBezTo>
                <a:cubicBezTo>
                  <a:pt x="2154" y="0"/>
                  <a:pt x="2775" y="621"/>
                  <a:pt x="2775" y="1388"/>
                </a:cubicBezTo>
                <a:cubicBezTo>
                  <a:pt x="2775" y="2154"/>
                  <a:pt x="2154" y="2775"/>
                  <a:pt x="1388" y="2775"/>
                </a:cubicBezTo>
                <a:close/>
                <a:moveTo>
                  <a:pt x="1413" y="524"/>
                </a:moveTo>
                <a:cubicBezTo>
                  <a:pt x="1416" y="524"/>
                  <a:pt x="1418" y="524"/>
                  <a:pt x="1420" y="524"/>
                </a:cubicBezTo>
                <a:cubicBezTo>
                  <a:pt x="1423" y="524"/>
                  <a:pt x="1425" y="524"/>
                  <a:pt x="1427" y="524"/>
                </a:cubicBezTo>
                <a:lnTo>
                  <a:pt x="1413" y="524"/>
                </a:lnTo>
                <a:close/>
                <a:moveTo>
                  <a:pt x="2164" y="1323"/>
                </a:moveTo>
                <a:cubicBezTo>
                  <a:pt x="2094" y="784"/>
                  <a:pt x="2094" y="784"/>
                  <a:pt x="2094" y="784"/>
                </a:cubicBezTo>
                <a:cubicBezTo>
                  <a:pt x="2075" y="687"/>
                  <a:pt x="1988" y="648"/>
                  <a:pt x="1895" y="610"/>
                </a:cubicBezTo>
                <a:cubicBezTo>
                  <a:pt x="1803" y="571"/>
                  <a:pt x="1583" y="525"/>
                  <a:pt x="1421" y="524"/>
                </a:cubicBezTo>
                <a:cubicBezTo>
                  <a:pt x="1258" y="525"/>
                  <a:pt x="1038" y="571"/>
                  <a:pt x="946" y="610"/>
                </a:cubicBezTo>
                <a:cubicBezTo>
                  <a:pt x="853" y="648"/>
                  <a:pt x="766" y="687"/>
                  <a:pt x="747" y="784"/>
                </a:cubicBezTo>
                <a:cubicBezTo>
                  <a:pt x="666" y="1323"/>
                  <a:pt x="666" y="1323"/>
                  <a:pt x="666" y="1323"/>
                </a:cubicBezTo>
                <a:cubicBezTo>
                  <a:pt x="666" y="2051"/>
                  <a:pt x="666" y="2051"/>
                  <a:pt x="666" y="2051"/>
                </a:cubicBezTo>
                <a:cubicBezTo>
                  <a:pt x="821" y="2051"/>
                  <a:pt x="821" y="2051"/>
                  <a:pt x="821" y="2051"/>
                </a:cubicBezTo>
                <a:cubicBezTo>
                  <a:pt x="821" y="2181"/>
                  <a:pt x="821" y="2181"/>
                  <a:pt x="821" y="2181"/>
                </a:cubicBezTo>
                <a:cubicBezTo>
                  <a:pt x="821" y="2323"/>
                  <a:pt x="1021" y="2323"/>
                  <a:pt x="1021" y="2181"/>
                </a:cubicBezTo>
                <a:cubicBezTo>
                  <a:pt x="1021" y="2051"/>
                  <a:pt x="1021" y="2051"/>
                  <a:pt x="1021" y="2051"/>
                </a:cubicBezTo>
                <a:cubicBezTo>
                  <a:pt x="1820" y="2051"/>
                  <a:pt x="1820" y="2051"/>
                  <a:pt x="1820" y="2051"/>
                </a:cubicBezTo>
                <a:cubicBezTo>
                  <a:pt x="1820" y="2181"/>
                  <a:pt x="1820" y="2181"/>
                  <a:pt x="1820" y="2181"/>
                </a:cubicBezTo>
                <a:cubicBezTo>
                  <a:pt x="1820" y="2323"/>
                  <a:pt x="2019" y="2323"/>
                  <a:pt x="2019" y="2181"/>
                </a:cubicBezTo>
                <a:cubicBezTo>
                  <a:pt x="2019" y="2051"/>
                  <a:pt x="2019" y="2051"/>
                  <a:pt x="2019" y="2051"/>
                </a:cubicBezTo>
                <a:cubicBezTo>
                  <a:pt x="2164" y="2051"/>
                  <a:pt x="2164" y="2051"/>
                  <a:pt x="2164" y="2051"/>
                </a:cubicBezTo>
                <a:lnTo>
                  <a:pt x="2164" y="1323"/>
                </a:lnTo>
                <a:close/>
                <a:moveTo>
                  <a:pt x="1834" y="1832"/>
                </a:moveTo>
                <a:cubicBezTo>
                  <a:pt x="1811" y="1832"/>
                  <a:pt x="1776" y="1814"/>
                  <a:pt x="1776" y="1791"/>
                </a:cubicBezTo>
                <a:cubicBezTo>
                  <a:pt x="1776" y="1701"/>
                  <a:pt x="1776" y="1701"/>
                  <a:pt x="1776" y="1701"/>
                </a:cubicBezTo>
                <a:cubicBezTo>
                  <a:pt x="1776" y="1679"/>
                  <a:pt x="1811" y="1661"/>
                  <a:pt x="1834" y="1661"/>
                </a:cubicBezTo>
                <a:cubicBezTo>
                  <a:pt x="1997" y="1661"/>
                  <a:pt x="1997" y="1661"/>
                  <a:pt x="1997" y="1661"/>
                </a:cubicBezTo>
                <a:cubicBezTo>
                  <a:pt x="2020" y="1661"/>
                  <a:pt x="2055" y="1679"/>
                  <a:pt x="2055" y="1701"/>
                </a:cubicBezTo>
                <a:cubicBezTo>
                  <a:pt x="2055" y="1791"/>
                  <a:pt x="2055" y="1791"/>
                  <a:pt x="2055" y="1791"/>
                </a:cubicBezTo>
                <a:cubicBezTo>
                  <a:pt x="2055" y="1814"/>
                  <a:pt x="2020" y="1832"/>
                  <a:pt x="1997" y="1832"/>
                </a:cubicBezTo>
                <a:lnTo>
                  <a:pt x="1834" y="1832"/>
                </a:lnTo>
                <a:close/>
                <a:moveTo>
                  <a:pt x="1956" y="1390"/>
                </a:moveTo>
                <a:cubicBezTo>
                  <a:pt x="885" y="1390"/>
                  <a:pt x="885" y="1390"/>
                  <a:pt x="885" y="1390"/>
                </a:cubicBezTo>
                <a:cubicBezTo>
                  <a:pt x="834" y="1390"/>
                  <a:pt x="823" y="1342"/>
                  <a:pt x="828" y="1305"/>
                </a:cubicBezTo>
                <a:cubicBezTo>
                  <a:pt x="882" y="911"/>
                  <a:pt x="882" y="911"/>
                  <a:pt x="882" y="911"/>
                </a:cubicBezTo>
                <a:cubicBezTo>
                  <a:pt x="890" y="864"/>
                  <a:pt x="906" y="832"/>
                  <a:pt x="967" y="832"/>
                </a:cubicBezTo>
                <a:cubicBezTo>
                  <a:pt x="1873" y="832"/>
                  <a:pt x="1873" y="832"/>
                  <a:pt x="1873" y="832"/>
                </a:cubicBezTo>
                <a:cubicBezTo>
                  <a:pt x="1935" y="832"/>
                  <a:pt x="1951" y="864"/>
                  <a:pt x="1959" y="911"/>
                </a:cubicBezTo>
                <a:cubicBezTo>
                  <a:pt x="2013" y="1305"/>
                  <a:pt x="2013" y="1305"/>
                  <a:pt x="2013" y="1305"/>
                </a:cubicBezTo>
                <a:cubicBezTo>
                  <a:pt x="2018" y="1342"/>
                  <a:pt x="2007" y="1390"/>
                  <a:pt x="1956" y="1390"/>
                </a:cubicBezTo>
                <a:close/>
                <a:moveTo>
                  <a:pt x="1716" y="726"/>
                </a:moveTo>
                <a:cubicBezTo>
                  <a:pt x="1124" y="726"/>
                  <a:pt x="1124" y="726"/>
                  <a:pt x="1124" y="726"/>
                </a:cubicBezTo>
                <a:cubicBezTo>
                  <a:pt x="1066" y="726"/>
                  <a:pt x="1066" y="663"/>
                  <a:pt x="1124" y="663"/>
                </a:cubicBezTo>
                <a:cubicBezTo>
                  <a:pt x="1716" y="663"/>
                  <a:pt x="1716" y="663"/>
                  <a:pt x="1716" y="663"/>
                </a:cubicBezTo>
                <a:cubicBezTo>
                  <a:pt x="1775" y="663"/>
                  <a:pt x="1775" y="726"/>
                  <a:pt x="1716" y="726"/>
                </a:cubicBezTo>
                <a:close/>
                <a:moveTo>
                  <a:pt x="1007" y="1661"/>
                </a:moveTo>
                <a:cubicBezTo>
                  <a:pt x="1029" y="1661"/>
                  <a:pt x="1054" y="1679"/>
                  <a:pt x="1054" y="1701"/>
                </a:cubicBezTo>
                <a:cubicBezTo>
                  <a:pt x="1054" y="1791"/>
                  <a:pt x="1054" y="1791"/>
                  <a:pt x="1054" y="1791"/>
                </a:cubicBezTo>
                <a:cubicBezTo>
                  <a:pt x="1054" y="1814"/>
                  <a:pt x="1029" y="1832"/>
                  <a:pt x="1007" y="1832"/>
                </a:cubicBezTo>
                <a:cubicBezTo>
                  <a:pt x="843" y="1832"/>
                  <a:pt x="843" y="1832"/>
                  <a:pt x="843" y="1832"/>
                </a:cubicBezTo>
                <a:cubicBezTo>
                  <a:pt x="821" y="1832"/>
                  <a:pt x="782" y="1814"/>
                  <a:pt x="782" y="1791"/>
                </a:cubicBezTo>
                <a:cubicBezTo>
                  <a:pt x="782" y="1701"/>
                  <a:pt x="782" y="1701"/>
                  <a:pt x="782" y="1701"/>
                </a:cubicBezTo>
                <a:cubicBezTo>
                  <a:pt x="782" y="1679"/>
                  <a:pt x="821" y="1661"/>
                  <a:pt x="843" y="1661"/>
                </a:cubicBezTo>
                <a:lnTo>
                  <a:pt x="1007" y="16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 name="KSO_Shape"/>
          <p:cNvSpPr>
            <a:spLocks/>
          </p:cNvSpPr>
          <p:nvPr/>
        </p:nvSpPr>
        <p:spPr bwMode="auto">
          <a:xfrm>
            <a:off x="8860237" y="3070745"/>
            <a:ext cx="1129920" cy="851089"/>
          </a:xfrm>
          <a:custGeom>
            <a:avLst/>
            <a:gdLst>
              <a:gd name="T0" fmla="*/ 319412206 w 11015"/>
              <a:gd name="T1" fmla="*/ 113428496 h 8233"/>
              <a:gd name="T2" fmla="*/ 303559804 w 11015"/>
              <a:gd name="T3" fmla="*/ 86871270 h 8233"/>
              <a:gd name="T4" fmla="*/ 318036421 w 11015"/>
              <a:gd name="T5" fmla="*/ 72950306 h 8233"/>
              <a:gd name="T6" fmla="*/ 326201892 w 11015"/>
              <a:gd name="T7" fmla="*/ 61269971 h 8233"/>
              <a:gd name="T8" fmla="*/ 318305525 w 11015"/>
              <a:gd name="T9" fmla="*/ 51800204 h 8233"/>
              <a:gd name="T10" fmla="*/ 296770118 w 11015"/>
              <a:gd name="T11" fmla="*/ 52875513 h 8233"/>
              <a:gd name="T12" fmla="*/ 294676434 w 11015"/>
              <a:gd name="T13" fmla="*/ 65153453 h 8233"/>
              <a:gd name="T14" fmla="*/ 277777017 w 11015"/>
              <a:gd name="T15" fmla="*/ 36863536 h 8233"/>
              <a:gd name="T16" fmla="*/ 257766994 w 11015"/>
              <a:gd name="T17" fmla="*/ 6930593 h 8233"/>
              <a:gd name="T18" fmla="*/ 201984305 w 11015"/>
              <a:gd name="T19" fmla="*/ 567543 h 8233"/>
              <a:gd name="T20" fmla="*/ 80727899 w 11015"/>
              <a:gd name="T21" fmla="*/ 3913371 h 8233"/>
              <a:gd name="T22" fmla="*/ 62781813 w 11015"/>
              <a:gd name="T23" fmla="*/ 16280977 h 8233"/>
              <a:gd name="T24" fmla="*/ 41605269 w 11015"/>
              <a:gd name="T25" fmla="*/ 64048082 h 8233"/>
              <a:gd name="T26" fmla="*/ 34097684 w 11015"/>
              <a:gd name="T27" fmla="*/ 57655316 h 8233"/>
              <a:gd name="T28" fmla="*/ 27397930 w 11015"/>
              <a:gd name="T29" fmla="*/ 51053327 h 8233"/>
              <a:gd name="T30" fmla="*/ 4157448 w 11015"/>
              <a:gd name="T31" fmla="*/ 54548427 h 8233"/>
              <a:gd name="T32" fmla="*/ 5802684 w 11015"/>
              <a:gd name="T33" fmla="*/ 70082527 h 8233"/>
              <a:gd name="T34" fmla="*/ 31884321 w 11015"/>
              <a:gd name="T35" fmla="*/ 74354392 h 8233"/>
              <a:gd name="T36" fmla="*/ 17228360 w 11015"/>
              <a:gd name="T37" fmla="*/ 103809458 h 8233"/>
              <a:gd name="T38" fmla="*/ 3140526 w 11015"/>
              <a:gd name="T39" fmla="*/ 125288164 h 8233"/>
              <a:gd name="T40" fmla="*/ 628140 w 11015"/>
              <a:gd name="T41" fmla="*/ 174071145 h 8233"/>
              <a:gd name="T42" fmla="*/ 7357987 w 11015"/>
              <a:gd name="T43" fmla="*/ 198298420 h 8233"/>
              <a:gd name="T44" fmla="*/ 16241357 w 11015"/>
              <a:gd name="T45" fmla="*/ 245886364 h 8233"/>
              <a:gd name="T46" fmla="*/ 61854477 w 11015"/>
              <a:gd name="T47" fmla="*/ 206842150 h 8233"/>
              <a:gd name="T48" fmla="*/ 226989354 w 11015"/>
              <a:gd name="T49" fmla="*/ 208634446 h 8233"/>
              <a:gd name="T50" fmla="*/ 271346367 w 11015"/>
              <a:gd name="T51" fmla="*/ 245946142 h 8233"/>
              <a:gd name="T52" fmla="*/ 317826983 w 11015"/>
              <a:gd name="T53" fmla="*/ 200299939 h 8233"/>
              <a:gd name="T54" fmla="*/ 327368413 w 11015"/>
              <a:gd name="T55" fmla="*/ 185243715 h 8233"/>
              <a:gd name="T56" fmla="*/ 80787738 w 11015"/>
              <a:gd name="T57" fmla="*/ 15026162 h 8233"/>
              <a:gd name="T58" fmla="*/ 219721126 w 11015"/>
              <a:gd name="T59" fmla="*/ 13831298 h 8233"/>
              <a:gd name="T60" fmla="*/ 265424177 w 11015"/>
              <a:gd name="T61" fmla="*/ 33159214 h 8233"/>
              <a:gd name="T62" fmla="*/ 164716175 w 11015"/>
              <a:gd name="T63" fmla="*/ 70948960 h 8233"/>
              <a:gd name="T64" fmla="*/ 64905417 w 11015"/>
              <a:gd name="T65" fmla="*/ 31456411 h 8233"/>
              <a:gd name="T66" fmla="*/ 28085736 w 11015"/>
              <a:gd name="T67" fmla="*/ 188679209 h 8233"/>
              <a:gd name="T68" fmla="*/ 19381883 w 11015"/>
              <a:gd name="T69" fmla="*/ 179089887 h 8233"/>
              <a:gd name="T70" fmla="*/ 23300148 w 11015"/>
              <a:gd name="T71" fmla="*/ 167051058 h 8233"/>
              <a:gd name="T72" fmla="*/ 35683080 w 11015"/>
              <a:gd name="T73" fmla="*/ 164332552 h 8233"/>
              <a:gd name="T74" fmla="*/ 44386932 w 11015"/>
              <a:gd name="T75" fmla="*/ 173921874 h 8233"/>
              <a:gd name="T76" fmla="*/ 40498588 w 11015"/>
              <a:gd name="T77" fmla="*/ 185960703 h 8233"/>
              <a:gd name="T78" fmla="*/ 81206440 w 11015"/>
              <a:gd name="T79" fmla="*/ 136162017 h 8233"/>
              <a:gd name="T80" fmla="*/ 59162572 w 11015"/>
              <a:gd name="T81" fmla="*/ 141240536 h 8233"/>
              <a:gd name="T82" fmla="*/ 29581373 w 11015"/>
              <a:gd name="T83" fmla="*/ 133981338 h 8233"/>
              <a:gd name="T84" fmla="*/ 24346990 w 11015"/>
              <a:gd name="T85" fmla="*/ 110500940 h 8233"/>
              <a:gd name="T86" fmla="*/ 31645137 w 11015"/>
              <a:gd name="T87" fmla="*/ 96759309 h 8233"/>
              <a:gd name="T88" fmla="*/ 62692054 w 11015"/>
              <a:gd name="T89" fmla="*/ 115400299 h 8233"/>
              <a:gd name="T90" fmla="*/ 81206440 w 11015"/>
              <a:gd name="T91" fmla="*/ 124899954 h 8233"/>
              <a:gd name="T92" fmla="*/ 217089061 w 11015"/>
              <a:gd name="T93" fmla="*/ 188111666 h 8233"/>
              <a:gd name="T94" fmla="*/ 112373036 w 11015"/>
              <a:gd name="T95" fmla="*/ 188111666 h 8233"/>
              <a:gd name="T96" fmla="*/ 114975181 w 11015"/>
              <a:gd name="T97" fmla="*/ 161345218 h 8233"/>
              <a:gd name="T98" fmla="*/ 266680284 w 11015"/>
              <a:gd name="T99" fmla="*/ 141150870 h 8233"/>
              <a:gd name="T100" fmla="*/ 247777115 w 11015"/>
              <a:gd name="T101" fmla="*/ 135176202 h 8233"/>
              <a:gd name="T102" fmla="*/ 250080064 w 11015"/>
              <a:gd name="T103" fmla="*/ 123197151 h 8233"/>
              <a:gd name="T104" fmla="*/ 282712204 w 11015"/>
              <a:gd name="T105" fmla="*/ 104078285 h 8233"/>
              <a:gd name="T106" fmla="*/ 300568704 w 11015"/>
              <a:gd name="T107" fmla="*/ 98043840 h 8233"/>
              <a:gd name="T108" fmla="*/ 304935590 w 11015"/>
              <a:gd name="T109" fmla="*/ 120448756 h 8233"/>
              <a:gd name="T110" fmla="*/ 294317398 w 11015"/>
              <a:gd name="T111" fmla="*/ 137685659 h 8233"/>
              <a:gd name="T112" fmla="*/ 296889797 w 11015"/>
              <a:gd name="T113" fmla="*/ 189246752 h 8233"/>
              <a:gd name="T114" fmla="*/ 286062167 w 11015"/>
              <a:gd name="T115" fmla="*/ 182017443 h 8233"/>
              <a:gd name="T116" fmla="*/ 286989504 w 11015"/>
              <a:gd name="T117" fmla="*/ 169381182 h 8233"/>
              <a:gd name="T118" fmla="*/ 298205743 w 11015"/>
              <a:gd name="T119" fmla="*/ 163765008 h 8233"/>
              <a:gd name="T120" fmla="*/ 309093211 w 11015"/>
              <a:gd name="T121" fmla="*/ 170994318 h 8233"/>
              <a:gd name="T122" fmla="*/ 308165875 w 11015"/>
              <a:gd name="T123" fmla="*/ 183660468 h 8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015" h="8233">
                <a:moveTo>
                  <a:pt x="10985" y="4535"/>
                </a:moveTo>
                <a:lnTo>
                  <a:pt x="10985" y="4535"/>
                </a:lnTo>
                <a:lnTo>
                  <a:pt x="10981" y="4498"/>
                </a:lnTo>
                <a:lnTo>
                  <a:pt x="10976" y="4458"/>
                </a:lnTo>
                <a:lnTo>
                  <a:pt x="10968" y="4413"/>
                </a:lnTo>
                <a:lnTo>
                  <a:pt x="10958" y="4363"/>
                </a:lnTo>
                <a:lnTo>
                  <a:pt x="10945" y="4310"/>
                </a:lnTo>
                <a:lnTo>
                  <a:pt x="10930" y="4254"/>
                </a:lnTo>
                <a:lnTo>
                  <a:pt x="10920" y="4225"/>
                </a:lnTo>
                <a:lnTo>
                  <a:pt x="10910" y="4194"/>
                </a:lnTo>
                <a:lnTo>
                  <a:pt x="10898" y="4164"/>
                </a:lnTo>
                <a:lnTo>
                  <a:pt x="10885" y="4132"/>
                </a:lnTo>
                <a:lnTo>
                  <a:pt x="10872" y="4100"/>
                </a:lnTo>
                <a:lnTo>
                  <a:pt x="10856" y="4068"/>
                </a:lnTo>
                <a:lnTo>
                  <a:pt x="10840" y="4035"/>
                </a:lnTo>
                <a:lnTo>
                  <a:pt x="10821" y="4002"/>
                </a:lnTo>
                <a:lnTo>
                  <a:pt x="10802" y="3969"/>
                </a:lnTo>
                <a:lnTo>
                  <a:pt x="10780" y="3935"/>
                </a:lnTo>
                <a:lnTo>
                  <a:pt x="10758" y="3900"/>
                </a:lnTo>
                <a:lnTo>
                  <a:pt x="10733" y="3866"/>
                </a:lnTo>
                <a:lnTo>
                  <a:pt x="10707" y="3831"/>
                </a:lnTo>
                <a:lnTo>
                  <a:pt x="10679" y="3797"/>
                </a:lnTo>
                <a:lnTo>
                  <a:pt x="10649" y="3762"/>
                </a:lnTo>
                <a:lnTo>
                  <a:pt x="10617" y="3727"/>
                </a:lnTo>
                <a:lnTo>
                  <a:pt x="10584" y="3693"/>
                </a:lnTo>
                <a:lnTo>
                  <a:pt x="10548" y="3657"/>
                </a:lnTo>
                <a:lnTo>
                  <a:pt x="10510" y="3623"/>
                </a:lnTo>
                <a:lnTo>
                  <a:pt x="10470" y="3589"/>
                </a:lnTo>
                <a:lnTo>
                  <a:pt x="10462" y="3551"/>
                </a:lnTo>
                <a:lnTo>
                  <a:pt x="10451" y="3513"/>
                </a:lnTo>
                <a:lnTo>
                  <a:pt x="10439" y="3475"/>
                </a:lnTo>
                <a:lnTo>
                  <a:pt x="10426" y="3437"/>
                </a:lnTo>
                <a:lnTo>
                  <a:pt x="10413" y="3399"/>
                </a:lnTo>
                <a:lnTo>
                  <a:pt x="10398" y="3360"/>
                </a:lnTo>
                <a:lnTo>
                  <a:pt x="10381" y="3322"/>
                </a:lnTo>
                <a:lnTo>
                  <a:pt x="10363" y="3283"/>
                </a:lnTo>
                <a:lnTo>
                  <a:pt x="10346" y="3245"/>
                </a:lnTo>
                <a:lnTo>
                  <a:pt x="10327" y="3206"/>
                </a:lnTo>
                <a:lnTo>
                  <a:pt x="10307" y="3168"/>
                </a:lnTo>
                <a:lnTo>
                  <a:pt x="10285" y="3130"/>
                </a:lnTo>
                <a:lnTo>
                  <a:pt x="10243" y="3054"/>
                </a:lnTo>
                <a:lnTo>
                  <a:pt x="10196" y="2981"/>
                </a:lnTo>
                <a:lnTo>
                  <a:pt x="10149" y="2908"/>
                </a:lnTo>
                <a:lnTo>
                  <a:pt x="10102" y="2837"/>
                </a:lnTo>
                <a:lnTo>
                  <a:pt x="10052" y="2770"/>
                </a:lnTo>
                <a:lnTo>
                  <a:pt x="10003" y="2706"/>
                </a:lnTo>
                <a:lnTo>
                  <a:pt x="9956" y="2644"/>
                </a:lnTo>
                <a:lnTo>
                  <a:pt x="9908" y="2586"/>
                </a:lnTo>
                <a:lnTo>
                  <a:pt x="9863" y="2533"/>
                </a:lnTo>
                <a:lnTo>
                  <a:pt x="9820" y="2483"/>
                </a:lnTo>
                <a:lnTo>
                  <a:pt x="9881" y="2486"/>
                </a:lnTo>
                <a:lnTo>
                  <a:pt x="9949" y="2489"/>
                </a:lnTo>
                <a:lnTo>
                  <a:pt x="9976" y="2490"/>
                </a:lnTo>
                <a:lnTo>
                  <a:pt x="10009" y="2491"/>
                </a:lnTo>
                <a:lnTo>
                  <a:pt x="10092" y="2490"/>
                </a:lnTo>
                <a:lnTo>
                  <a:pt x="10193" y="2487"/>
                </a:lnTo>
                <a:lnTo>
                  <a:pt x="10303" y="2481"/>
                </a:lnTo>
                <a:lnTo>
                  <a:pt x="10360" y="2476"/>
                </a:lnTo>
                <a:lnTo>
                  <a:pt x="10418" y="2471"/>
                </a:lnTo>
                <a:lnTo>
                  <a:pt x="10475" y="2464"/>
                </a:lnTo>
                <a:lnTo>
                  <a:pt x="10529" y="2458"/>
                </a:lnTo>
                <a:lnTo>
                  <a:pt x="10583" y="2450"/>
                </a:lnTo>
                <a:lnTo>
                  <a:pt x="10633" y="2442"/>
                </a:lnTo>
                <a:lnTo>
                  <a:pt x="10680" y="2432"/>
                </a:lnTo>
                <a:lnTo>
                  <a:pt x="10722" y="2422"/>
                </a:lnTo>
                <a:lnTo>
                  <a:pt x="10732" y="2418"/>
                </a:lnTo>
                <a:lnTo>
                  <a:pt x="10741" y="2414"/>
                </a:lnTo>
                <a:lnTo>
                  <a:pt x="10759" y="2405"/>
                </a:lnTo>
                <a:lnTo>
                  <a:pt x="10776" y="2393"/>
                </a:lnTo>
                <a:lnTo>
                  <a:pt x="10792" y="2380"/>
                </a:lnTo>
                <a:lnTo>
                  <a:pt x="10806" y="2363"/>
                </a:lnTo>
                <a:lnTo>
                  <a:pt x="10821" y="2346"/>
                </a:lnTo>
                <a:lnTo>
                  <a:pt x="10834" y="2327"/>
                </a:lnTo>
                <a:lnTo>
                  <a:pt x="10844" y="2305"/>
                </a:lnTo>
                <a:lnTo>
                  <a:pt x="10855" y="2284"/>
                </a:lnTo>
                <a:lnTo>
                  <a:pt x="10865" y="2260"/>
                </a:lnTo>
                <a:lnTo>
                  <a:pt x="10874" y="2236"/>
                </a:lnTo>
                <a:lnTo>
                  <a:pt x="10881" y="2211"/>
                </a:lnTo>
                <a:lnTo>
                  <a:pt x="10888" y="2185"/>
                </a:lnTo>
                <a:lnTo>
                  <a:pt x="10893" y="2158"/>
                </a:lnTo>
                <a:lnTo>
                  <a:pt x="10898" y="2131"/>
                </a:lnTo>
                <a:lnTo>
                  <a:pt x="10901" y="2104"/>
                </a:lnTo>
                <a:lnTo>
                  <a:pt x="10905" y="2077"/>
                </a:lnTo>
                <a:lnTo>
                  <a:pt x="10906" y="2051"/>
                </a:lnTo>
                <a:lnTo>
                  <a:pt x="10907" y="2023"/>
                </a:lnTo>
                <a:lnTo>
                  <a:pt x="10907" y="1997"/>
                </a:lnTo>
                <a:lnTo>
                  <a:pt x="10906" y="1972"/>
                </a:lnTo>
                <a:lnTo>
                  <a:pt x="10905" y="1948"/>
                </a:lnTo>
                <a:lnTo>
                  <a:pt x="10902" y="1924"/>
                </a:lnTo>
                <a:lnTo>
                  <a:pt x="10899" y="1901"/>
                </a:lnTo>
                <a:lnTo>
                  <a:pt x="10894" y="1880"/>
                </a:lnTo>
                <a:lnTo>
                  <a:pt x="10889" y="1860"/>
                </a:lnTo>
                <a:lnTo>
                  <a:pt x="10883" y="1842"/>
                </a:lnTo>
                <a:lnTo>
                  <a:pt x="10876" y="1826"/>
                </a:lnTo>
                <a:lnTo>
                  <a:pt x="10869" y="1811"/>
                </a:lnTo>
                <a:lnTo>
                  <a:pt x="10861" y="1800"/>
                </a:lnTo>
                <a:lnTo>
                  <a:pt x="10851" y="1789"/>
                </a:lnTo>
                <a:lnTo>
                  <a:pt x="10842" y="1782"/>
                </a:lnTo>
                <a:lnTo>
                  <a:pt x="10830" y="1776"/>
                </a:lnTo>
                <a:lnTo>
                  <a:pt x="10816" y="1770"/>
                </a:lnTo>
                <a:lnTo>
                  <a:pt x="10801" y="1764"/>
                </a:lnTo>
                <a:lnTo>
                  <a:pt x="10783" y="1759"/>
                </a:lnTo>
                <a:lnTo>
                  <a:pt x="10741" y="1750"/>
                </a:lnTo>
                <a:lnTo>
                  <a:pt x="10694" y="1741"/>
                </a:lnTo>
                <a:lnTo>
                  <a:pt x="10642" y="1734"/>
                </a:lnTo>
                <a:lnTo>
                  <a:pt x="10585" y="1727"/>
                </a:lnTo>
                <a:lnTo>
                  <a:pt x="10527" y="1722"/>
                </a:lnTo>
                <a:lnTo>
                  <a:pt x="10466" y="1718"/>
                </a:lnTo>
                <a:lnTo>
                  <a:pt x="10405" y="1714"/>
                </a:lnTo>
                <a:lnTo>
                  <a:pt x="10346" y="1711"/>
                </a:lnTo>
                <a:lnTo>
                  <a:pt x="10288" y="1709"/>
                </a:lnTo>
                <a:lnTo>
                  <a:pt x="10233" y="1708"/>
                </a:lnTo>
                <a:lnTo>
                  <a:pt x="10182" y="1708"/>
                </a:lnTo>
                <a:lnTo>
                  <a:pt x="10137" y="1708"/>
                </a:lnTo>
                <a:lnTo>
                  <a:pt x="10099" y="1709"/>
                </a:lnTo>
                <a:lnTo>
                  <a:pt x="10068" y="1712"/>
                </a:lnTo>
                <a:lnTo>
                  <a:pt x="10044" y="1714"/>
                </a:lnTo>
                <a:lnTo>
                  <a:pt x="10021" y="1718"/>
                </a:lnTo>
                <a:lnTo>
                  <a:pt x="10002" y="1722"/>
                </a:lnTo>
                <a:lnTo>
                  <a:pt x="9984" y="1727"/>
                </a:lnTo>
                <a:lnTo>
                  <a:pt x="9970" y="1734"/>
                </a:lnTo>
                <a:lnTo>
                  <a:pt x="9957" y="1740"/>
                </a:lnTo>
                <a:lnTo>
                  <a:pt x="9946" y="1747"/>
                </a:lnTo>
                <a:lnTo>
                  <a:pt x="9937" y="1754"/>
                </a:lnTo>
                <a:lnTo>
                  <a:pt x="9929" y="1762"/>
                </a:lnTo>
                <a:lnTo>
                  <a:pt x="9922" y="1770"/>
                </a:lnTo>
                <a:lnTo>
                  <a:pt x="9911" y="1784"/>
                </a:lnTo>
                <a:lnTo>
                  <a:pt x="9901" y="1798"/>
                </a:lnTo>
                <a:lnTo>
                  <a:pt x="9893" y="1810"/>
                </a:lnTo>
                <a:lnTo>
                  <a:pt x="9891" y="1814"/>
                </a:lnTo>
                <a:lnTo>
                  <a:pt x="9888" y="1818"/>
                </a:lnTo>
                <a:lnTo>
                  <a:pt x="9885" y="1833"/>
                </a:lnTo>
                <a:lnTo>
                  <a:pt x="9882" y="1852"/>
                </a:lnTo>
                <a:lnTo>
                  <a:pt x="9880" y="1874"/>
                </a:lnTo>
                <a:lnTo>
                  <a:pt x="9875" y="1930"/>
                </a:lnTo>
                <a:lnTo>
                  <a:pt x="9873" y="1990"/>
                </a:lnTo>
                <a:lnTo>
                  <a:pt x="9872" y="2049"/>
                </a:lnTo>
                <a:lnTo>
                  <a:pt x="9872" y="2100"/>
                </a:lnTo>
                <a:lnTo>
                  <a:pt x="9872" y="2149"/>
                </a:lnTo>
                <a:lnTo>
                  <a:pt x="9872" y="2156"/>
                </a:lnTo>
                <a:lnTo>
                  <a:pt x="9869" y="2162"/>
                </a:lnTo>
                <a:lnTo>
                  <a:pt x="9868" y="2168"/>
                </a:lnTo>
                <a:lnTo>
                  <a:pt x="9865" y="2172"/>
                </a:lnTo>
                <a:lnTo>
                  <a:pt x="9861" y="2176"/>
                </a:lnTo>
                <a:lnTo>
                  <a:pt x="9856" y="2179"/>
                </a:lnTo>
                <a:lnTo>
                  <a:pt x="9852" y="2181"/>
                </a:lnTo>
                <a:lnTo>
                  <a:pt x="9846" y="2183"/>
                </a:lnTo>
                <a:lnTo>
                  <a:pt x="9833" y="2186"/>
                </a:lnTo>
                <a:lnTo>
                  <a:pt x="9817" y="2186"/>
                </a:lnTo>
                <a:lnTo>
                  <a:pt x="9801" y="2185"/>
                </a:lnTo>
                <a:lnTo>
                  <a:pt x="9782" y="2181"/>
                </a:lnTo>
                <a:lnTo>
                  <a:pt x="9743" y="2173"/>
                </a:lnTo>
                <a:lnTo>
                  <a:pt x="9701" y="2162"/>
                </a:lnTo>
                <a:lnTo>
                  <a:pt x="9662" y="2153"/>
                </a:lnTo>
                <a:lnTo>
                  <a:pt x="9643" y="2148"/>
                </a:lnTo>
                <a:lnTo>
                  <a:pt x="9625" y="2144"/>
                </a:lnTo>
                <a:lnTo>
                  <a:pt x="9622" y="2144"/>
                </a:lnTo>
                <a:lnTo>
                  <a:pt x="9584" y="2025"/>
                </a:lnTo>
                <a:lnTo>
                  <a:pt x="9540" y="1894"/>
                </a:lnTo>
                <a:lnTo>
                  <a:pt x="9491" y="1756"/>
                </a:lnTo>
                <a:lnTo>
                  <a:pt x="9438" y="1611"/>
                </a:lnTo>
                <a:lnTo>
                  <a:pt x="9410" y="1536"/>
                </a:lnTo>
                <a:lnTo>
                  <a:pt x="9380" y="1462"/>
                </a:lnTo>
                <a:lnTo>
                  <a:pt x="9349" y="1386"/>
                </a:lnTo>
                <a:lnTo>
                  <a:pt x="9319" y="1310"/>
                </a:lnTo>
                <a:lnTo>
                  <a:pt x="9287" y="1234"/>
                </a:lnTo>
                <a:lnTo>
                  <a:pt x="9252" y="1160"/>
                </a:lnTo>
                <a:lnTo>
                  <a:pt x="9219" y="1085"/>
                </a:lnTo>
                <a:lnTo>
                  <a:pt x="9183" y="1012"/>
                </a:lnTo>
                <a:lnTo>
                  <a:pt x="9148" y="939"/>
                </a:lnTo>
                <a:lnTo>
                  <a:pt x="9111" y="868"/>
                </a:lnTo>
                <a:lnTo>
                  <a:pt x="9073" y="798"/>
                </a:lnTo>
                <a:lnTo>
                  <a:pt x="9035" y="731"/>
                </a:lnTo>
                <a:lnTo>
                  <a:pt x="8996" y="667"/>
                </a:lnTo>
                <a:lnTo>
                  <a:pt x="8956" y="604"/>
                </a:lnTo>
                <a:lnTo>
                  <a:pt x="8916" y="545"/>
                </a:lnTo>
                <a:lnTo>
                  <a:pt x="8875" y="488"/>
                </a:lnTo>
                <a:lnTo>
                  <a:pt x="8833" y="436"/>
                </a:lnTo>
                <a:lnTo>
                  <a:pt x="8813" y="410"/>
                </a:lnTo>
                <a:lnTo>
                  <a:pt x="8791" y="386"/>
                </a:lnTo>
                <a:lnTo>
                  <a:pt x="8770" y="364"/>
                </a:lnTo>
                <a:lnTo>
                  <a:pt x="8749" y="341"/>
                </a:lnTo>
                <a:lnTo>
                  <a:pt x="8727" y="320"/>
                </a:lnTo>
                <a:lnTo>
                  <a:pt x="8706" y="300"/>
                </a:lnTo>
                <a:lnTo>
                  <a:pt x="8684" y="281"/>
                </a:lnTo>
                <a:lnTo>
                  <a:pt x="8662" y="263"/>
                </a:lnTo>
                <a:lnTo>
                  <a:pt x="8640" y="247"/>
                </a:lnTo>
                <a:lnTo>
                  <a:pt x="8618" y="232"/>
                </a:lnTo>
                <a:lnTo>
                  <a:pt x="8596" y="218"/>
                </a:lnTo>
                <a:lnTo>
                  <a:pt x="8573" y="205"/>
                </a:lnTo>
                <a:lnTo>
                  <a:pt x="8551" y="194"/>
                </a:lnTo>
                <a:lnTo>
                  <a:pt x="8530" y="183"/>
                </a:lnTo>
                <a:lnTo>
                  <a:pt x="8498" y="173"/>
                </a:lnTo>
                <a:lnTo>
                  <a:pt x="8461" y="162"/>
                </a:lnTo>
                <a:lnTo>
                  <a:pt x="8418" y="151"/>
                </a:lnTo>
                <a:lnTo>
                  <a:pt x="8370" y="141"/>
                </a:lnTo>
                <a:lnTo>
                  <a:pt x="8316" y="131"/>
                </a:lnTo>
                <a:lnTo>
                  <a:pt x="8257" y="122"/>
                </a:lnTo>
                <a:lnTo>
                  <a:pt x="8193" y="112"/>
                </a:lnTo>
                <a:lnTo>
                  <a:pt x="8123" y="104"/>
                </a:lnTo>
                <a:lnTo>
                  <a:pt x="8050" y="95"/>
                </a:lnTo>
                <a:lnTo>
                  <a:pt x="7972" y="87"/>
                </a:lnTo>
                <a:lnTo>
                  <a:pt x="7889" y="79"/>
                </a:lnTo>
                <a:lnTo>
                  <a:pt x="7802" y="72"/>
                </a:lnTo>
                <a:lnTo>
                  <a:pt x="7617" y="58"/>
                </a:lnTo>
                <a:lnTo>
                  <a:pt x="7418" y="46"/>
                </a:lnTo>
                <a:lnTo>
                  <a:pt x="7206" y="35"/>
                </a:lnTo>
                <a:lnTo>
                  <a:pt x="6985" y="26"/>
                </a:lnTo>
                <a:lnTo>
                  <a:pt x="6753" y="19"/>
                </a:lnTo>
                <a:lnTo>
                  <a:pt x="6513" y="12"/>
                </a:lnTo>
                <a:lnTo>
                  <a:pt x="6267" y="7"/>
                </a:lnTo>
                <a:lnTo>
                  <a:pt x="6017" y="3"/>
                </a:lnTo>
                <a:lnTo>
                  <a:pt x="5762" y="1"/>
                </a:lnTo>
                <a:lnTo>
                  <a:pt x="5507" y="0"/>
                </a:lnTo>
                <a:lnTo>
                  <a:pt x="5253" y="1"/>
                </a:lnTo>
                <a:lnTo>
                  <a:pt x="4998" y="3"/>
                </a:lnTo>
                <a:lnTo>
                  <a:pt x="4748" y="7"/>
                </a:lnTo>
                <a:lnTo>
                  <a:pt x="4502" y="12"/>
                </a:lnTo>
                <a:lnTo>
                  <a:pt x="4262" y="19"/>
                </a:lnTo>
                <a:lnTo>
                  <a:pt x="4030" y="26"/>
                </a:lnTo>
                <a:lnTo>
                  <a:pt x="3809" y="35"/>
                </a:lnTo>
                <a:lnTo>
                  <a:pt x="3597" y="46"/>
                </a:lnTo>
                <a:lnTo>
                  <a:pt x="3398" y="58"/>
                </a:lnTo>
                <a:lnTo>
                  <a:pt x="3213" y="72"/>
                </a:lnTo>
                <a:lnTo>
                  <a:pt x="3126" y="79"/>
                </a:lnTo>
                <a:lnTo>
                  <a:pt x="3043" y="87"/>
                </a:lnTo>
                <a:lnTo>
                  <a:pt x="2965" y="95"/>
                </a:lnTo>
                <a:lnTo>
                  <a:pt x="2892" y="104"/>
                </a:lnTo>
                <a:lnTo>
                  <a:pt x="2822" y="112"/>
                </a:lnTo>
                <a:lnTo>
                  <a:pt x="2758" y="122"/>
                </a:lnTo>
                <a:lnTo>
                  <a:pt x="2699" y="131"/>
                </a:lnTo>
                <a:lnTo>
                  <a:pt x="2645" y="141"/>
                </a:lnTo>
                <a:lnTo>
                  <a:pt x="2597" y="151"/>
                </a:lnTo>
                <a:lnTo>
                  <a:pt x="2554" y="162"/>
                </a:lnTo>
                <a:lnTo>
                  <a:pt x="2516" y="173"/>
                </a:lnTo>
                <a:lnTo>
                  <a:pt x="2485" y="183"/>
                </a:lnTo>
                <a:lnTo>
                  <a:pt x="2463" y="194"/>
                </a:lnTo>
                <a:lnTo>
                  <a:pt x="2442" y="205"/>
                </a:lnTo>
                <a:lnTo>
                  <a:pt x="2419" y="218"/>
                </a:lnTo>
                <a:lnTo>
                  <a:pt x="2397" y="232"/>
                </a:lnTo>
                <a:lnTo>
                  <a:pt x="2375" y="247"/>
                </a:lnTo>
                <a:lnTo>
                  <a:pt x="2353" y="263"/>
                </a:lnTo>
                <a:lnTo>
                  <a:pt x="2331" y="281"/>
                </a:lnTo>
                <a:lnTo>
                  <a:pt x="2309" y="300"/>
                </a:lnTo>
                <a:lnTo>
                  <a:pt x="2288" y="320"/>
                </a:lnTo>
                <a:lnTo>
                  <a:pt x="2266" y="341"/>
                </a:lnTo>
                <a:lnTo>
                  <a:pt x="2245" y="364"/>
                </a:lnTo>
                <a:lnTo>
                  <a:pt x="2224" y="386"/>
                </a:lnTo>
                <a:lnTo>
                  <a:pt x="2202" y="410"/>
                </a:lnTo>
                <a:lnTo>
                  <a:pt x="2182" y="436"/>
                </a:lnTo>
                <a:lnTo>
                  <a:pt x="2141" y="488"/>
                </a:lnTo>
                <a:lnTo>
                  <a:pt x="2099" y="545"/>
                </a:lnTo>
                <a:lnTo>
                  <a:pt x="2059" y="604"/>
                </a:lnTo>
                <a:lnTo>
                  <a:pt x="2020" y="667"/>
                </a:lnTo>
                <a:lnTo>
                  <a:pt x="1981" y="731"/>
                </a:lnTo>
                <a:lnTo>
                  <a:pt x="1942" y="798"/>
                </a:lnTo>
                <a:lnTo>
                  <a:pt x="1905" y="868"/>
                </a:lnTo>
                <a:lnTo>
                  <a:pt x="1868" y="939"/>
                </a:lnTo>
                <a:lnTo>
                  <a:pt x="1831" y="1012"/>
                </a:lnTo>
                <a:lnTo>
                  <a:pt x="1797" y="1085"/>
                </a:lnTo>
                <a:lnTo>
                  <a:pt x="1763" y="1160"/>
                </a:lnTo>
                <a:lnTo>
                  <a:pt x="1730" y="1234"/>
                </a:lnTo>
                <a:lnTo>
                  <a:pt x="1696" y="1310"/>
                </a:lnTo>
                <a:lnTo>
                  <a:pt x="1666" y="1386"/>
                </a:lnTo>
                <a:lnTo>
                  <a:pt x="1635" y="1462"/>
                </a:lnTo>
                <a:lnTo>
                  <a:pt x="1605" y="1536"/>
                </a:lnTo>
                <a:lnTo>
                  <a:pt x="1577" y="1611"/>
                </a:lnTo>
                <a:lnTo>
                  <a:pt x="1523" y="1756"/>
                </a:lnTo>
                <a:lnTo>
                  <a:pt x="1475" y="1894"/>
                </a:lnTo>
                <a:lnTo>
                  <a:pt x="1431" y="2025"/>
                </a:lnTo>
                <a:lnTo>
                  <a:pt x="1393" y="2144"/>
                </a:lnTo>
                <a:lnTo>
                  <a:pt x="1391" y="2144"/>
                </a:lnTo>
                <a:lnTo>
                  <a:pt x="1373" y="2148"/>
                </a:lnTo>
                <a:lnTo>
                  <a:pt x="1354" y="2153"/>
                </a:lnTo>
                <a:lnTo>
                  <a:pt x="1314" y="2162"/>
                </a:lnTo>
                <a:lnTo>
                  <a:pt x="1274" y="2173"/>
                </a:lnTo>
                <a:lnTo>
                  <a:pt x="1233" y="2181"/>
                </a:lnTo>
                <a:lnTo>
                  <a:pt x="1215" y="2185"/>
                </a:lnTo>
                <a:lnTo>
                  <a:pt x="1198" y="2186"/>
                </a:lnTo>
                <a:lnTo>
                  <a:pt x="1182" y="2186"/>
                </a:lnTo>
                <a:lnTo>
                  <a:pt x="1169" y="2183"/>
                </a:lnTo>
                <a:lnTo>
                  <a:pt x="1163" y="2181"/>
                </a:lnTo>
                <a:lnTo>
                  <a:pt x="1159" y="2179"/>
                </a:lnTo>
                <a:lnTo>
                  <a:pt x="1154" y="2176"/>
                </a:lnTo>
                <a:lnTo>
                  <a:pt x="1150" y="2172"/>
                </a:lnTo>
                <a:lnTo>
                  <a:pt x="1147" y="2168"/>
                </a:lnTo>
                <a:lnTo>
                  <a:pt x="1146" y="2162"/>
                </a:lnTo>
                <a:lnTo>
                  <a:pt x="1143" y="2156"/>
                </a:lnTo>
                <a:lnTo>
                  <a:pt x="1143" y="2149"/>
                </a:lnTo>
                <a:lnTo>
                  <a:pt x="1143" y="2100"/>
                </a:lnTo>
                <a:lnTo>
                  <a:pt x="1143" y="2049"/>
                </a:lnTo>
                <a:lnTo>
                  <a:pt x="1142" y="1990"/>
                </a:lnTo>
                <a:lnTo>
                  <a:pt x="1140" y="1930"/>
                </a:lnTo>
                <a:lnTo>
                  <a:pt x="1136" y="1874"/>
                </a:lnTo>
                <a:lnTo>
                  <a:pt x="1133" y="1852"/>
                </a:lnTo>
                <a:lnTo>
                  <a:pt x="1130" y="1833"/>
                </a:lnTo>
                <a:lnTo>
                  <a:pt x="1127" y="1818"/>
                </a:lnTo>
                <a:lnTo>
                  <a:pt x="1124" y="1814"/>
                </a:lnTo>
                <a:lnTo>
                  <a:pt x="1122" y="1810"/>
                </a:lnTo>
                <a:lnTo>
                  <a:pt x="1114" y="1798"/>
                </a:lnTo>
                <a:lnTo>
                  <a:pt x="1104" y="1784"/>
                </a:lnTo>
                <a:lnTo>
                  <a:pt x="1093" y="1770"/>
                </a:lnTo>
                <a:lnTo>
                  <a:pt x="1086" y="1762"/>
                </a:lnTo>
                <a:lnTo>
                  <a:pt x="1078" y="1754"/>
                </a:lnTo>
                <a:lnTo>
                  <a:pt x="1069" y="1747"/>
                </a:lnTo>
                <a:lnTo>
                  <a:pt x="1058" y="1740"/>
                </a:lnTo>
                <a:lnTo>
                  <a:pt x="1045" y="1734"/>
                </a:lnTo>
                <a:lnTo>
                  <a:pt x="1031" y="1727"/>
                </a:lnTo>
                <a:lnTo>
                  <a:pt x="1013" y="1722"/>
                </a:lnTo>
                <a:lnTo>
                  <a:pt x="994" y="1718"/>
                </a:lnTo>
                <a:lnTo>
                  <a:pt x="971" y="1714"/>
                </a:lnTo>
                <a:lnTo>
                  <a:pt x="947" y="1712"/>
                </a:lnTo>
                <a:lnTo>
                  <a:pt x="916" y="1709"/>
                </a:lnTo>
                <a:lnTo>
                  <a:pt x="878" y="1708"/>
                </a:lnTo>
                <a:lnTo>
                  <a:pt x="833" y="1708"/>
                </a:lnTo>
                <a:lnTo>
                  <a:pt x="782" y="1708"/>
                </a:lnTo>
                <a:lnTo>
                  <a:pt x="727" y="1709"/>
                </a:lnTo>
                <a:lnTo>
                  <a:pt x="669" y="1711"/>
                </a:lnTo>
                <a:lnTo>
                  <a:pt x="610" y="1714"/>
                </a:lnTo>
                <a:lnTo>
                  <a:pt x="548" y="1718"/>
                </a:lnTo>
                <a:lnTo>
                  <a:pt x="488" y="1722"/>
                </a:lnTo>
                <a:lnTo>
                  <a:pt x="430" y="1727"/>
                </a:lnTo>
                <a:lnTo>
                  <a:pt x="373" y="1734"/>
                </a:lnTo>
                <a:lnTo>
                  <a:pt x="321" y="1741"/>
                </a:lnTo>
                <a:lnTo>
                  <a:pt x="274" y="1750"/>
                </a:lnTo>
                <a:lnTo>
                  <a:pt x="233" y="1759"/>
                </a:lnTo>
                <a:lnTo>
                  <a:pt x="216" y="1764"/>
                </a:lnTo>
                <a:lnTo>
                  <a:pt x="199" y="1770"/>
                </a:lnTo>
                <a:lnTo>
                  <a:pt x="185" y="1776"/>
                </a:lnTo>
                <a:lnTo>
                  <a:pt x="174" y="1782"/>
                </a:lnTo>
                <a:lnTo>
                  <a:pt x="163" y="1789"/>
                </a:lnTo>
                <a:lnTo>
                  <a:pt x="155" y="1800"/>
                </a:lnTo>
                <a:lnTo>
                  <a:pt x="147" y="1811"/>
                </a:lnTo>
                <a:lnTo>
                  <a:pt x="139" y="1826"/>
                </a:lnTo>
                <a:lnTo>
                  <a:pt x="131" y="1842"/>
                </a:lnTo>
                <a:lnTo>
                  <a:pt x="126" y="1860"/>
                </a:lnTo>
                <a:lnTo>
                  <a:pt x="121" y="1880"/>
                </a:lnTo>
                <a:lnTo>
                  <a:pt x="116" y="1901"/>
                </a:lnTo>
                <a:lnTo>
                  <a:pt x="113" y="1924"/>
                </a:lnTo>
                <a:lnTo>
                  <a:pt x="110" y="1948"/>
                </a:lnTo>
                <a:lnTo>
                  <a:pt x="109" y="1972"/>
                </a:lnTo>
                <a:lnTo>
                  <a:pt x="108" y="1997"/>
                </a:lnTo>
                <a:lnTo>
                  <a:pt x="108" y="2023"/>
                </a:lnTo>
                <a:lnTo>
                  <a:pt x="109" y="2051"/>
                </a:lnTo>
                <a:lnTo>
                  <a:pt x="110" y="2077"/>
                </a:lnTo>
                <a:lnTo>
                  <a:pt x="114" y="2104"/>
                </a:lnTo>
                <a:lnTo>
                  <a:pt x="117" y="2131"/>
                </a:lnTo>
                <a:lnTo>
                  <a:pt x="122" y="2158"/>
                </a:lnTo>
                <a:lnTo>
                  <a:pt x="127" y="2185"/>
                </a:lnTo>
                <a:lnTo>
                  <a:pt x="134" y="2211"/>
                </a:lnTo>
                <a:lnTo>
                  <a:pt x="141" y="2236"/>
                </a:lnTo>
                <a:lnTo>
                  <a:pt x="150" y="2260"/>
                </a:lnTo>
                <a:lnTo>
                  <a:pt x="160" y="2284"/>
                </a:lnTo>
                <a:lnTo>
                  <a:pt x="171" y="2305"/>
                </a:lnTo>
                <a:lnTo>
                  <a:pt x="182" y="2327"/>
                </a:lnTo>
                <a:lnTo>
                  <a:pt x="194" y="2346"/>
                </a:lnTo>
                <a:lnTo>
                  <a:pt x="208" y="2363"/>
                </a:lnTo>
                <a:lnTo>
                  <a:pt x="223" y="2380"/>
                </a:lnTo>
                <a:lnTo>
                  <a:pt x="239" y="2393"/>
                </a:lnTo>
                <a:lnTo>
                  <a:pt x="256" y="2405"/>
                </a:lnTo>
                <a:lnTo>
                  <a:pt x="275" y="2414"/>
                </a:lnTo>
                <a:lnTo>
                  <a:pt x="284" y="2418"/>
                </a:lnTo>
                <a:lnTo>
                  <a:pt x="294" y="2422"/>
                </a:lnTo>
                <a:lnTo>
                  <a:pt x="335" y="2432"/>
                </a:lnTo>
                <a:lnTo>
                  <a:pt x="383" y="2442"/>
                </a:lnTo>
                <a:lnTo>
                  <a:pt x="432" y="2450"/>
                </a:lnTo>
                <a:lnTo>
                  <a:pt x="486" y="2458"/>
                </a:lnTo>
                <a:lnTo>
                  <a:pt x="541" y="2464"/>
                </a:lnTo>
                <a:lnTo>
                  <a:pt x="598" y="2471"/>
                </a:lnTo>
                <a:lnTo>
                  <a:pt x="655" y="2476"/>
                </a:lnTo>
                <a:lnTo>
                  <a:pt x="712" y="2481"/>
                </a:lnTo>
                <a:lnTo>
                  <a:pt x="822" y="2487"/>
                </a:lnTo>
                <a:lnTo>
                  <a:pt x="923" y="2490"/>
                </a:lnTo>
                <a:lnTo>
                  <a:pt x="1006" y="2491"/>
                </a:lnTo>
                <a:lnTo>
                  <a:pt x="1040" y="2490"/>
                </a:lnTo>
                <a:lnTo>
                  <a:pt x="1066" y="2489"/>
                </a:lnTo>
                <a:lnTo>
                  <a:pt x="1135" y="2486"/>
                </a:lnTo>
                <a:lnTo>
                  <a:pt x="1195" y="2483"/>
                </a:lnTo>
                <a:lnTo>
                  <a:pt x="1153" y="2533"/>
                </a:lnTo>
                <a:lnTo>
                  <a:pt x="1106" y="2586"/>
                </a:lnTo>
                <a:lnTo>
                  <a:pt x="1060" y="2644"/>
                </a:lnTo>
                <a:lnTo>
                  <a:pt x="1012" y="2706"/>
                </a:lnTo>
                <a:lnTo>
                  <a:pt x="963" y="2770"/>
                </a:lnTo>
                <a:lnTo>
                  <a:pt x="913" y="2837"/>
                </a:lnTo>
                <a:lnTo>
                  <a:pt x="866" y="2908"/>
                </a:lnTo>
                <a:lnTo>
                  <a:pt x="819" y="2981"/>
                </a:lnTo>
                <a:lnTo>
                  <a:pt x="772" y="3054"/>
                </a:lnTo>
                <a:lnTo>
                  <a:pt x="730" y="3130"/>
                </a:lnTo>
                <a:lnTo>
                  <a:pt x="708" y="3168"/>
                </a:lnTo>
                <a:lnTo>
                  <a:pt x="688" y="3206"/>
                </a:lnTo>
                <a:lnTo>
                  <a:pt x="669" y="3245"/>
                </a:lnTo>
                <a:lnTo>
                  <a:pt x="652" y="3283"/>
                </a:lnTo>
                <a:lnTo>
                  <a:pt x="634" y="3322"/>
                </a:lnTo>
                <a:lnTo>
                  <a:pt x="617" y="3360"/>
                </a:lnTo>
                <a:lnTo>
                  <a:pt x="603" y="3399"/>
                </a:lnTo>
                <a:lnTo>
                  <a:pt x="589" y="3437"/>
                </a:lnTo>
                <a:lnTo>
                  <a:pt x="576" y="3475"/>
                </a:lnTo>
                <a:lnTo>
                  <a:pt x="564" y="3513"/>
                </a:lnTo>
                <a:lnTo>
                  <a:pt x="554" y="3551"/>
                </a:lnTo>
                <a:lnTo>
                  <a:pt x="545" y="3589"/>
                </a:lnTo>
                <a:lnTo>
                  <a:pt x="505" y="3623"/>
                </a:lnTo>
                <a:lnTo>
                  <a:pt x="467" y="3657"/>
                </a:lnTo>
                <a:lnTo>
                  <a:pt x="431" y="3693"/>
                </a:lnTo>
                <a:lnTo>
                  <a:pt x="398" y="3727"/>
                </a:lnTo>
                <a:lnTo>
                  <a:pt x="366" y="3762"/>
                </a:lnTo>
                <a:lnTo>
                  <a:pt x="336" y="3797"/>
                </a:lnTo>
                <a:lnTo>
                  <a:pt x="308" y="3831"/>
                </a:lnTo>
                <a:lnTo>
                  <a:pt x="282" y="3866"/>
                </a:lnTo>
                <a:lnTo>
                  <a:pt x="258" y="3900"/>
                </a:lnTo>
                <a:lnTo>
                  <a:pt x="235" y="3935"/>
                </a:lnTo>
                <a:lnTo>
                  <a:pt x="213" y="3969"/>
                </a:lnTo>
                <a:lnTo>
                  <a:pt x="194" y="4002"/>
                </a:lnTo>
                <a:lnTo>
                  <a:pt x="177" y="4035"/>
                </a:lnTo>
                <a:lnTo>
                  <a:pt x="160" y="4068"/>
                </a:lnTo>
                <a:lnTo>
                  <a:pt x="145" y="4100"/>
                </a:lnTo>
                <a:lnTo>
                  <a:pt x="130" y="4132"/>
                </a:lnTo>
                <a:lnTo>
                  <a:pt x="117" y="4164"/>
                </a:lnTo>
                <a:lnTo>
                  <a:pt x="105" y="4194"/>
                </a:lnTo>
                <a:lnTo>
                  <a:pt x="95" y="4225"/>
                </a:lnTo>
                <a:lnTo>
                  <a:pt x="85" y="4254"/>
                </a:lnTo>
                <a:lnTo>
                  <a:pt x="70" y="4310"/>
                </a:lnTo>
                <a:lnTo>
                  <a:pt x="57" y="4363"/>
                </a:lnTo>
                <a:lnTo>
                  <a:pt x="47" y="4413"/>
                </a:lnTo>
                <a:lnTo>
                  <a:pt x="40" y="4458"/>
                </a:lnTo>
                <a:lnTo>
                  <a:pt x="34" y="4498"/>
                </a:lnTo>
                <a:lnTo>
                  <a:pt x="30" y="4535"/>
                </a:lnTo>
                <a:lnTo>
                  <a:pt x="24" y="4599"/>
                </a:lnTo>
                <a:lnTo>
                  <a:pt x="18" y="4687"/>
                </a:lnTo>
                <a:lnTo>
                  <a:pt x="12" y="4792"/>
                </a:lnTo>
                <a:lnTo>
                  <a:pt x="6" y="4914"/>
                </a:lnTo>
                <a:lnTo>
                  <a:pt x="2" y="5049"/>
                </a:lnTo>
                <a:lnTo>
                  <a:pt x="0" y="5196"/>
                </a:lnTo>
                <a:lnTo>
                  <a:pt x="0" y="5349"/>
                </a:lnTo>
                <a:lnTo>
                  <a:pt x="1" y="5429"/>
                </a:lnTo>
                <a:lnTo>
                  <a:pt x="4" y="5508"/>
                </a:lnTo>
                <a:lnTo>
                  <a:pt x="6" y="5587"/>
                </a:lnTo>
                <a:lnTo>
                  <a:pt x="11" y="5668"/>
                </a:lnTo>
                <a:lnTo>
                  <a:pt x="15" y="5747"/>
                </a:lnTo>
                <a:lnTo>
                  <a:pt x="21" y="5827"/>
                </a:lnTo>
                <a:lnTo>
                  <a:pt x="28" y="5905"/>
                </a:lnTo>
                <a:lnTo>
                  <a:pt x="37" y="5982"/>
                </a:lnTo>
                <a:lnTo>
                  <a:pt x="46" y="6057"/>
                </a:lnTo>
                <a:lnTo>
                  <a:pt x="58" y="6130"/>
                </a:lnTo>
                <a:lnTo>
                  <a:pt x="70" y="6201"/>
                </a:lnTo>
                <a:lnTo>
                  <a:pt x="84" y="6269"/>
                </a:lnTo>
                <a:lnTo>
                  <a:pt x="101" y="6334"/>
                </a:lnTo>
                <a:lnTo>
                  <a:pt x="117" y="6394"/>
                </a:lnTo>
                <a:lnTo>
                  <a:pt x="127" y="6424"/>
                </a:lnTo>
                <a:lnTo>
                  <a:pt x="136" y="6452"/>
                </a:lnTo>
                <a:lnTo>
                  <a:pt x="147" y="6479"/>
                </a:lnTo>
                <a:lnTo>
                  <a:pt x="158" y="6506"/>
                </a:lnTo>
                <a:lnTo>
                  <a:pt x="168" y="6530"/>
                </a:lnTo>
                <a:lnTo>
                  <a:pt x="180" y="6554"/>
                </a:lnTo>
                <a:lnTo>
                  <a:pt x="192" y="6577"/>
                </a:lnTo>
                <a:lnTo>
                  <a:pt x="205" y="6598"/>
                </a:lnTo>
                <a:lnTo>
                  <a:pt x="211" y="6606"/>
                </a:lnTo>
                <a:lnTo>
                  <a:pt x="218" y="6615"/>
                </a:lnTo>
                <a:lnTo>
                  <a:pt x="226" y="6622"/>
                </a:lnTo>
                <a:lnTo>
                  <a:pt x="236" y="6630"/>
                </a:lnTo>
                <a:lnTo>
                  <a:pt x="246" y="6638"/>
                </a:lnTo>
                <a:lnTo>
                  <a:pt x="257" y="6645"/>
                </a:lnTo>
                <a:lnTo>
                  <a:pt x="284" y="6661"/>
                </a:lnTo>
                <a:lnTo>
                  <a:pt x="315" y="6676"/>
                </a:lnTo>
                <a:lnTo>
                  <a:pt x="351" y="6690"/>
                </a:lnTo>
                <a:lnTo>
                  <a:pt x="389" y="6705"/>
                </a:lnTo>
                <a:lnTo>
                  <a:pt x="431" y="6718"/>
                </a:lnTo>
                <a:lnTo>
                  <a:pt x="431" y="8072"/>
                </a:lnTo>
                <a:lnTo>
                  <a:pt x="432" y="8088"/>
                </a:lnTo>
                <a:lnTo>
                  <a:pt x="435" y="8105"/>
                </a:lnTo>
                <a:lnTo>
                  <a:pt x="437" y="8120"/>
                </a:lnTo>
                <a:lnTo>
                  <a:pt x="442" y="8135"/>
                </a:lnTo>
                <a:lnTo>
                  <a:pt x="448" y="8149"/>
                </a:lnTo>
                <a:lnTo>
                  <a:pt x="455" y="8163"/>
                </a:lnTo>
                <a:lnTo>
                  <a:pt x="463" y="8175"/>
                </a:lnTo>
                <a:lnTo>
                  <a:pt x="473" y="8187"/>
                </a:lnTo>
                <a:lnTo>
                  <a:pt x="482" y="8196"/>
                </a:lnTo>
                <a:lnTo>
                  <a:pt x="493" y="8206"/>
                </a:lnTo>
                <a:lnTo>
                  <a:pt x="505" y="8214"/>
                </a:lnTo>
                <a:lnTo>
                  <a:pt x="517" y="8221"/>
                </a:lnTo>
                <a:lnTo>
                  <a:pt x="530" y="8226"/>
                </a:lnTo>
                <a:lnTo>
                  <a:pt x="543" y="8231"/>
                </a:lnTo>
                <a:lnTo>
                  <a:pt x="557" y="8233"/>
                </a:lnTo>
                <a:lnTo>
                  <a:pt x="571" y="8233"/>
                </a:lnTo>
                <a:lnTo>
                  <a:pt x="1929" y="8233"/>
                </a:lnTo>
                <a:lnTo>
                  <a:pt x="1943" y="8233"/>
                </a:lnTo>
                <a:lnTo>
                  <a:pt x="1957" y="8231"/>
                </a:lnTo>
                <a:lnTo>
                  <a:pt x="1970" y="8226"/>
                </a:lnTo>
                <a:lnTo>
                  <a:pt x="1983" y="8221"/>
                </a:lnTo>
                <a:lnTo>
                  <a:pt x="1995" y="8214"/>
                </a:lnTo>
                <a:lnTo>
                  <a:pt x="2007" y="8206"/>
                </a:lnTo>
                <a:lnTo>
                  <a:pt x="2017" y="8196"/>
                </a:lnTo>
                <a:lnTo>
                  <a:pt x="2027" y="8187"/>
                </a:lnTo>
                <a:lnTo>
                  <a:pt x="2036" y="8175"/>
                </a:lnTo>
                <a:lnTo>
                  <a:pt x="2045" y="8163"/>
                </a:lnTo>
                <a:lnTo>
                  <a:pt x="2051" y="8149"/>
                </a:lnTo>
                <a:lnTo>
                  <a:pt x="2057" y="8135"/>
                </a:lnTo>
                <a:lnTo>
                  <a:pt x="2061" y="8120"/>
                </a:lnTo>
                <a:lnTo>
                  <a:pt x="2065" y="8105"/>
                </a:lnTo>
                <a:lnTo>
                  <a:pt x="2067" y="8088"/>
                </a:lnTo>
                <a:lnTo>
                  <a:pt x="2068" y="8072"/>
                </a:lnTo>
                <a:lnTo>
                  <a:pt x="2068" y="6924"/>
                </a:lnTo>
                <a:lnTo>
                  <a:pt x="2335" y="6940"/>
                </a:lnTo>
                <a:lnTo>
                  <a:pt x="2606" y="6953"/>
                </a:lnTo>
                <a:lnTo>
                  <a:pt x="2881" y="6965"/>
                </a:lnTo>
                <a:lnTo>
                  <a:pt x="3155" y="6975"/>
                </a:lnTo>
                <a:lnTo>
                  <a:pt x="3426" y="6984"/>
                </a:lnTo>
                <a:lnTo>
                  <a:pt x="3693" y="6991"/>
                </a:lnTo>
                <a:lnTo>
                  <a:pt x="3952" y="6997"/>
                </a:lnTo>
                <a:lnTo>
                  <a:pt x="4200" y="7002"/>
                </a:lnTo>
                <a:lnTo>
                  <a:pt x="4435" y="7006"/>
                </a:lnTo>
                <a:lnTo>
                  <a:pt x="4656" y="7008"/>
                </a:lnTo>
                <a:lnTo>
                  <a:pt x="5038" y="7011"/>
                </a:lnTo>
                <a:lnTo>
                  <a:pt x="5330" y="7013"/>
                </a:lnTo>
                <a:lnTo>
                  <a:pt x="5507" y="7013"/>
                </a:lnTo>
                <a:lnTo>
                  <a:pt x="5685" y="7013"/>
                </a:lnTo>
                <a:lnTo>
                  <a:pt x="5977" y="7011"/>
                </a:lnTo>
                <a:lnTo>
                  <a:pt x="6360" y="7008"/>
                </a:lnTo>
                <a:lnTo>
                  <a:pt x="6581" y="7006"/>
                </a:lnTo>
                <a:lnTo>
                  <a:pt x="6815" y="7002"/>
                </a:lnTo>
                <a:lnTo>
                  <a:pt x="7064" y="6997"/>
                </a:lnTo>
                <a:lnTo>
                  <a:pt x="7322" y="6991"/>
                </a:lnTo>
                <a:lnTo>
                  <a:pt x="7589" y="6984"/>
                </a:lnTo>
                <a:lnTo>
                  <a:pt x="7860" y="6975"/>
                </a:lnTo>
                <a:lnTo>
                  <a:pt x="8135" y="6965"/>
                </a:lnTo>
                <a:lnTo>
                  <a:pt x="8409" y="6953"/>
                </a:lnTo>
                <a:lnTo>
                  <a:pt x="8680" y="6940"/>
                </a:lnTo>
                <a:lnTo>
                  <a:pt x="8948" y="6924"/>
                </a:lnTo>
                <a:lnTo>
                  <a:pt x="8948" y="8072"/>
                </a:lnTo>
                <a:lnTo>
                  <a:pt x="8948" y="8088"/>
                </a:lnTo>
                <a:lnTo>
                  <a:pt x="8950" y="8105"/>
                </a:lnTo>
                <a:lnTo>
                  <a:pt x="8954" y="8120"/>
                </a:lnTo>
                <a:lnTo>
                  <a:pt x="8958" y="8135"/>
                </a:lnTo>
                <a:lnTo>
                  <a:pt x="8964" y="8149"/>
                </a:lnTo>
                <a:lnTo>
                  <a:pt x="8971" y="8163"/>
                </a:lnTo>
                <a:lnTo>
                  <a:pt x="8979" y="8175"/>
                </a:lnTo>
                <a:lnTo>
                  <a:pt x="8988" y="8187"/>
                </a:lnTo>
                <a:lnTo>
                  <a:pt x="8997" y="8196"/>
                </a:lnTo>
                <a:lnTo>
                  <a:pt x="9008" y="8206"/>
                </a:lnTo>
                <a:lnTo>
                  <a:pt x="9020" y="8214"/>
                </a:lnTo>
                <a:lnTo>
                  <a:pt x="9032" y="8221"/>
                </a:lnTo>
                <a:lnTo>
                  <a:pt x="9045" y="8226"/>
                </a:lnTo>
                <a:lnTo>
                  <a:pt x="9058" y="8231"/>
                </a:lnTo>
                <a:lnTo>
                  <a:pt x="9072" y="8233"/>
                </a:lnTo>
                <a:lnTo>
                  <a:pt x="9086" y="8233"/>
                </a:lnTo>
                <a:lnTo>
                  <a:pt x="10444" y="8233"/>
                </a:lnTo>
                <a:lnTo>
                  <a:pt x="10458" y="8233"/>
                </a:lnTo>
                <a:lnTo>
                  <a:pt x="10472" y="8231"/>
                </a:lnTo>
                <a:lnTo>
                  <a:pt x="10485" y="8226"/>
                </a:lnTo>
                <a:lnTo>
                  <a:pt x="10498" y="8221"/>
                </a:lnTo>
                <a:lnTo>
                  <a:pt x="10510" y="8214"/>
                </a:lnTo>
                <a:lnTo>
                  <a:pt x="10522" y="8206"/>
                </a:lnTo>
                <a:lnTo>
                  <a:pt x="10533" y="8196"/>
                </a:lnTo>
                <a:lnTo>
                  <a:pt x="10542" y="8187"/>
                </a:lnTo>
                <a:lnTo>
                  <a:pt x="10552" y="8175"/>
                </a:lnTo>
                <a:lnTo>
                  <a:pt x="10560" y="8163"/>
                </a:lnTo>
                <a:lnTo>
                  <a:pt x="10567" y="8149"/>
                </a:lnTo>
                <a:lnTo>
                  <a:pt x="10573" y="8135"/>
                </a:lnTo>
                <a:lnTo>
                  <a:pt x="10577" y="8120"/>
                </a:lnTo>
                <a:lnTo>
                  <a:pt x="10580" y="8105"/>
                </a:lnTo>
                <a:lnTo>
                  <a:pt x="10583" y="8088"/>
                </a:lnTo>
                <a:lnTo>
                  <a:pt x="10584" y="8072"/>
                </a:lnTo>
                <a:lnTo>
                  <a:pt x="10584" y="6718"/>
                </a:lnTo>
                <a:lnTo>
                  <a:pt x="10626" y="6705"/>
                </a:lnTo>
                <a:lnTo>
                  <a:pt x="10665" y="6690"/>
                </a:lnTo>
                <a:lnTo>
                  <a:pt x="10700" y="6676"/>
                </a:lnTo>
                <a:lnTo>
                  <a:pt x="10731" y="6661"/>
                </a:lnTo>
                <a:lnTo>
                  <a:pt x="10758" y="6645"/>
                </a:lnTo>
                <a:lnTo>
                  <a:pt x="10770" y="6638"/>
                </a:lnTo>
                <a:lnTo>
                  <a:pt x="10780" y="6630"/>
                </a:lnTo>
                <a:lnTo>
                  <a:pt x="10790" y="6622"/>
                </a:lnTo>
                <a:lnTo>
                  <a:pt x="10798" y="6615"/>
                </a:lnTo>
                <a:lnTo>
                  <a:pt x="10805" y="6606"/>
                </a:lnTo>
                <a:lnTo>
                  <a:pt x="10811" y="6598"/>
                </a:lnTo>
                <a:lnTo>
                  <a:pt x="10823" y="6577"/>
                </a:lnTo>
                <a:lnTo>
                  <a:pt x="10835" y="6554"/>
                </a:lnTo>
                <a:lnTo>
                  <a:pt x="10847" y="6530"/>
                </a:lnTo>
                <a:lnTo>
                  <a:pt x="10859" y="6506"/>
                </a:lnTo>
                <a:lnTo>
                  <a:pt x="10869" y="6479"/>
                </a:lnTo>
                <a:lnTo>
                  <a:pt x="10879" y="6452"/>
                </a:lnTo>
                <a:lnTo>
                  <a:pt x="10888" y="6424"/>
                </a:lnTo>
                <a:lnTo>
                  <a:pt x="10898" y="6394"/>
                </a:lnTo>
                <a:lnTo>
                  <a:pt x="10915" y="6334"/>
                </a:lnTo>
                <a:lnTo>
                  <a:pt x="10931" y="6269"/>
                </a:lnTo>
                <a:lnTo>
                  <a:pt x="10945" y="6201"/>
                </a:lnTo>
                <a:lnTo>
                  <a:pt x="10957" y="6130"/>
                </a:lnTo>
                <a:lnTo>
                  <a:pt x="10969" y="6057"/>
                </a:lnTo>
                <a:lnTo>
                  <a:pt x="10978" y="5982"/>
                </a:lnTo>
                <a:lnTo>
                  <a:pt x="10987" y="5905"/>
                </a:lnTo>
                <a:lnTo>
                  <a:pt x="10994" y="5827"/>
                </a:lnTo>
                <a:lnTo>
                  <a:pt x="11000" y="5747"/>
                </a:lnTo>
                <a:lnTo>
                  <a:pt x="11004" y="5668"/>
                </a:lnTo>
                <a:lnTo>
                  <a:pt x="11009" y="5587"/>
                </a:lnTo>
                <a:lnTo>
                  <a:pt x="11011" y="5508"/>
                </a:lnTo>
                <a:lnTo>
                  <a:pt x="11014" y="5429"/>
                </a:lnTo>
                <a:lnTo>
                  <a:pt x="11015" y="5349"/>
                </a:lnTo>
                <a:lnTo>
                  <a:pt x="11015" y="5196"/>
                </a:lnTo>
                <a:lnTo>
                  <a:pt x="11013" y="5049"/>
                </a:lnTo>
                <a:lnTo>
                  <a:pt x="11009" y="4914"/>
                </a:lnTo>
                <a:lnTo>
                  <a:pt x="11003" y="4792"/>
                </a:lnTo>
                <a:lnTo>
                  <a:pt x="10997" y="4687"/>
                </a:lnTo>
                <a:lnTo>
                  <a:pt x="10991" y="4599"/>
                </a:lnTo>
                <a:lnTo>
                  <a:pt x="10985" y="4535"/>
                </a:lnTo>
                <a:close/>
                <a:moveTo>
                  <a:pt x="2546" y="515"/>
                </a:moveTo>
                <a:lnTo>
                  <a:pt x="2546" y="515"/>
                </a:lnTo>
                <a:lnTo>
                  <a:pt x="2701" y="503"/>
                </a:lnTo>
                <a:lnTo>
                  <a:pt x="2798" y="497"/>
                </a:lnTo>
                <a:lnTo>
                  <a:pt x="2908" y="491"/>
                </a:lnTo>
                <a:lnTo>
                  <a:pt x="3033" y="486"/>
                </a:lnTo>
                <a:lnTo>
                  <a:pt x="3171" y="480"/>
                </a:lnTo>
                <a:lnTo>
                  <a:pt x="3327" y="474"/>
                </a:lnTo>
                <a:lnTo>
                  <a:pt x="3497" y="469"/>
                </a:lnTo>
                <a:lnTo>
                  <a:pt x="3684" y="463"/>
                </a:lnTo>
                <a:lnTo>
                  <a:pt x="3890" y="458"/>
                </a:lnTo>
                <a:lnTo>
                  <a:pt x="4113" y="454"/>
                </a:lnTo>
                <a:lnTo>
                  <a:pt x="4355" y="450"/>
                </a:lnTo>
                <a:lnTo>
                  <a:pt x="4617" y="448"/>
                </a:lnTo>
                <a:lnTo>
                  <a:pt x="4899" y="445"/>
                </a:lnTo>
                <a:lnTo>
                  <a:pt x="5202" y="443"/>
                </a:lnTo>
                <a:lnTo>
                  <a:pt x="5526" y="443"/>
                </a:lnTo>
                <a:lnTo>
                  <a:pt x="5847" y="443"/>
                </a:lnTo>
                <a:lnTo>
                  <a:pt x="6147" y="445"/>
                </a:lnTo>
                <a:lnTo>
                  <a:pt x="6426" y="448"/>
                </a:lnTo>
                <a:lnTo>
                  <a:pt x="6684" y="450"/>
                </a:lnTo>
                <a:lnTo>
                  <a:pt x="6923" y="454"/>
                </a:lnTo>
                <a:lnTo>
                  <a:pt x="7143" y="458"/>
                </a:lnTo>
                <a:lnTo>
                  <a:pt x="7346" y="463"/>
                </a:lnTo>
                <a:lnTo>
                  <a:pt x="7531" y="468"/>
                </a:lnTo>
                <a:lnTo>
                  <a:pt x="7699" y="474"/>
                </a:lnTo>
                <a:lnTo>
                  <a:pt x="7852" y="480"/>
                </a:lnTo>
                <a:lnTo>
                  <a:pt x="7989" y="486"/>
                </a:lnTo>
                <a:lnTo>
                  <a:pt x="8111" y="491"/>
                </a:lnTo>
                <a:lnTo>
                  <a:pt x="8315" y="503"/>
                </a:lnTo>
                <a:lnTo>
                  <a:pt x="8469" y="514"/>
                </a:lnTo>
                <a:lnTo>
                  <a:pt x="8496" y="537"/>
                </a:lnTo>
                <a:lnTo>
                  <a:pt x="8524" y="563"/>
                </a:lnTo>
                <a:lnTo>
                  <a:pt x="8552" y="591"/>
                </a:lnTo>
                <a:lnTo>
                  <a:pt x="8580" y="624"/>
                </a:lnTo>
                <a:lnTo>
                  <a:pt x="8609" y="661"/>
                </a:lnTo>
                <a:lnTo>
                  <a:pt x="8639" y="700"/>
                </a:lnTo>
                <a:lnTo>
                  <a:pt x="8667" y="743"/>
                </a:lnTo>
                <a:lnTo>
                  <a:pt x="8697" y="788"/>
                </a:lnTo>
                <a:lnTo>
                  <a:pt x="8726" y="836"/>
                </a:lnTo>
                <a:lnTo>
                  <a:pt x="8756" y="886"/>
                </a:lnTo>
                <a:lnTo>
                  <a:pt x="8785" y="939"/>
                </a:lnTo>
                <a:lnTo>
                  <a:pt x="8815" y="994"/>
                </a:lnTo>
                <a:lnTo>
                  <a:pt x="8845" y="1052"/>
                </a:lnTo>
                <a:lnTo>
                  <a:pt x="8874" y="1110"/>
                </a:lnTo>
                <a:lnTo>
                  <a:pt x="8903" y="1172"/>
                </a:lnTo>
                <a:lnTo>
                  <a:pt x="8932" y="1233"/>
                </a:lnTo>
                <a:lnTo>
                  <a:pt x="8961" y="1297"/>
                </a:lnTo>
                <a:lnTo>
                  <a:pt x="8990" y="1362"/>
                </a:lnTo>
                <a:lnTo>
                  <a:pt x="9046" y="1496"/>
                </a:lnTo>
                <a:lnTo>
                  <a:pt x="9102" y="1632"/>
                </a:lnTo>
                <a:lnTo>
                  <a:pt x="9155" y="1771"/>
                </a:lnTo>
                <a:lnTo>
                  <a:pt x="9206" y="1911"/>
                </a:lnTo>
                <a:lnTo>
                  <a:pt x="9255" y="2049"/>
                </a:lnTo>
                <a:lnTo>
                  <a:pt x="9301" y="2187"/>
                </a:lnTo>
                <a:lnTo>
                  <a:pt x="9343" y="2321"/>
                </a:lnTo>
                <a:lnTo>
                  <a:pt x="9150" y="2328"/>
                </a:lnTo>
                <a:lnTo>
                  <a:pt x="8919" y="2334"/>
                </a:lnTo>
                <a:lnTo>
                  <a:pt x="8656" y="2340"/>
                </a:lnTo>
                <a:lnTo>
                  <a:pt x="8368" y="2346"/>
                </a:lnTo>
                <a:lnTo>
                  <a:pt x="7748" y="2355"/>
                </a:lnTo>
                <a:lnTo>
                  <a:pt x="7109" y="2362"/>
                </a:lnTo>
                <a:lnTo>
                  <a:pt x="6511" y="2368"/>
                </a:lnTo>
                <a:lnTo>
                  <a:pt x="6007" y="2372"/>
                </a:lnTo>
                <a:lnTo>
                  <a:pt x="5507" y="2375"/>
                </a:lnTo>
                <a:lnTo>
                  <a:pt x="5008" y="2372"/>
                </a:lnTo>
                <a:lnTo>
                  <a:pt x="4504" y="2368"/>
                </a:lnTo>
                <a:lnTo>
                  <a:pt x="3906" y="2362"/>
                </a:lnTo>
                <a:lnTo>
                  <a:pt x="3268" y="2355"/>
                </a:lnTo>
                <a:lnTo>
                  <a:pt x="2647" y="2346"/>
                </a:lnTo>
                <a:lnTo>
                  <a:pt x="2359" y="2340"/>
                </a:lnTo>
                <a:lnTo>
                  <a:pt x="2096" y="2334"/>
                </a:lnTo>
                <a:lnTo>
                  <a:pt x="1865" y="2328"/>
                </a:lnTo>
                <a:lnTo>
                  <a:pt x="1673" y="2321"/>
                </a:lnTo>
                <a:lnTo>
                  <a:pt x="1715" y="2187"/>
                </a:lnTo>
                <a:lnTo>
                  <a:pt x="1760" y="2049"/>
                </a:lnTo>
                <a:lnTo>
                  <a:pt x="1809" y="1911"/>
                </a:lnTo>
                <a:lnTo>
                  <a:pt x="1860" y="1772"/>
                </a:lnTo>
                <a:lnTo>
                  <a:pt x="1913" y="1634"/>
                </a:lnTo>
                <a:lnTo>
                  <a:pt x="1968" y="1497"/>
                </a:lnTo>
                <a:lnTo>
                  <a:pt x="2025" y="1363"/>
                </a:lnTo>
                <a:lnTo>
                  <a:pt x="2053" y="1298"/>
                </a:lnTo>
                <a:lnTo>
                  <a:pt x="2083" y="1236"/>
                </a:lnTo>
                <a:lnTo>
                  <a:pt x="2111" y="1173"/>
                </a:lnTo>
                <a:lnTo>
                  <a:pt x="2141" y="1112"/>
                </a:lnTo>
                <a:lnTo>
                  <a:pt x="2170" y="1053"/>
                </a:lnTo>
                <a:lnTo>
                  <a:pt x="2200" y="996"/>
                </a:lnTo>
                <a:lnTo>
                  <a:pt x="2230" y="941"/>
                </a:lnTo>
                <a:lnTo>
                  <a:pt x="2259" y="888"/>
                </a:lnTo>
                <a:lnTo>
                  <a:pt x="2288" y="837"/>
                </a:lnTo>
                <a:lnTo>
                  <a:pt x="2317" y="790"/>
                </a:lnTo>
                <a:lnTo>
                  <a:pt x="2347" y="744"/>
                </a:lnTo>
                <a:lnTo>
                  <a:pt x="2376" y="701"/>
                </a:lnTo>
                <a:lnTo>
                  <a:pt x="2405" y="662"/>
                </a:lnTo>
                <a:lnTo>
                  <a:pt x="2433" y="625"/>
                </a:lnTo>
                <a:lnTo>
                  <a:pt x="2462" y="593"/>
                </a:lnTo>
                <a:lnTo>
                  <a:pt x="2490" y="564"/>
                </a:lnTo>
                <a:lnTo>
                  <a:pt x="2517" y="538"/>
                </a:lnTo>
                <a:lnTo>
                  <a:pt x="2546" y="515"/>
                </a:lnTo>
                <a:close/>
                <a:moveTo>
                  <a:pt x="1066" y="6335"/>
                </a:moveTo>
                <a:lnTo>
                  <a:pt x="1066" y="6335"/>
                </a:lnTo>
                <a:lnTo>
                  <a:pt x="1045" y="6335"/>
                </a:lnTo>
                <a:lnTo>
                  <a:pt x="1024" y="6334"/>
                </a:lnTo>
                <a:lnTo>
                  <a:pt x="1001" y="6330"/>
                </a:lnTo>
                <a:lnTo>
                  <a:pt x="981" y="6327"/>
                </a:lnTo>
                <a:lnTo>
                  <a:pt x="960" y="6322"/>
                </a:lnTo>
                <a:lnTo>
                  <a:pt x="939" y="6316"/>
                </a:lnTo>
                <a:lnTo>
                  <a:pt x="919" y="6310"/>
                </a:lnTo>
                <a:lnTo>
                  <a:pt x="900" y="6302"/>
                </a:lnTo>
                <a:lnTo>
                  <a:pt x="881" y="6293"/>
                </a:lnTo>
                <a:lnTo>
                  <a:pt x="864" y="6284"/>
                </a:lnTo>
                <a:lnTo>
                  <a:pt x="845" y="6273"/>
                </a:lnTo>
                <a:lnTo>
                  <a:pt x="828" y="6263"/>
                </a:lnTo>
                <a:lnTo>
                  <a:pt x="811" y="6251"/>
                </a:lnTo>
                <a:lnTo>
                  <a:pt x="795" y="6238"/>
                </a:lnTo>
                <a:lnTo>
                  <a:pt x="779" y="6225"/>
                </a:lnTo>
                <a:lnTo>
                  <a:pt x="764" y="6211"/>
                </a:lnTo>
                <a:lnTo>
                  <a:pt x="751" y="6195"/>
                </a:lnTo>
                <a:lnTo>
                  <a:pt x="737" y="6180"/>
                </a:lnTo>
                <a:lnTo>
                  <a:pt x="724" y="6164"/>
                </a:lnTo>
                <a:lnTo>
                  <a:pt x="712" y="6148"/>
                </a:lnTo>
                <a:lnTo>
                  <a:pt x="701" y="6130"/>
                </a:lnTo>
                <a:lnTo>
                  <a:pt x="691" y="6112"/>
                </a:lnTo>
                <a:lnTo>
                  <a:pt x="681" y="6093"/>
                </a:lnTo>
                <a:lnTo>
                  <a:pt x="673" y="6074"/>
                </a:lnTo>
                <a:lnTo>
                  <a:pt x="666" y="6055"/>
                </a:lnTo>
                <a:lnTo>
                  <a:pt x="659" y="6035"/>
                </a:lnTo>
                <a:lnTo>
                  <a:pt x="653" y="6015"/>
                </a:lnTo>
                <a:lnTo>
                  <a:pt x="648" y="5995"/>
                </a:lnTo>
                <a:lnTo>
                  <a:pt x="644" y="5974"/>
                </a:lnTo>
                <a:lnTo>
                  <a:pt x="642" y="5952"/>
                </a:lnTo>
                <a:lnTo>
                  <a:pt x="640" y="5931"/>
                </a:lnTo>
                <a:lnTo>
                  <a:pt x="640" y="5908"/>
                </a:lnTo>
                <a:lnTo>
                  <a:pt x="640" y="5887"/>
                </a:lnTo>
                <a:lnTo>
                  <a:pt x="642" y="5865"/>
                </a:lnTo>
                <a:lnTo>
                  <a:pt x="644" y="5843"/>
                </a:lnTo>
                <a:lnTo>
                  <a:pt x="648" y="5822"/>
                </a:lnTo>
                <a:lnTo>
                  <a:pt x="653" y="5802"/>
                </a:lnTo>
                <a:lnTo>
                  <a:pt x="659" y="5782"/>
                </a:lnTo>
                <a:lnTo>
                  <a:pt x="666" y="5761"/>
                </a:lnTo>
                <a:lnTo>
                  <a:pt x="673" y="5743"/>
                </a:lnTo>
                <a:lnTo>
                  <a:pt x="681" y="5724"/>
                </a:lnTo>
                <a:lnTo>
                  <a:pt x="691" y="5705"/>
                </a:lnTo>
                <a:lnTo>
                  <a:pt x="701" y="5687"/>
                </a:lnTo>
                <a:lnTo>
                  <a:pt x="712" y="5670"/>
                </a:lnTo>
                <a:lnTo>
                  <a:pt x="724" y="5652"/>
                </a:lnTo>
                <a:lnTo>
                  <a:pt x="737" y="5637"/>
                </a:lnTo>
                <a:lnTo>
                  <a:pt x="751" y="5622"/>
                </a:lnTo>
                <a:lnTo>
                  <a:pt x="764" y="5606"/>
                </a:lnTo>
                <a:lnTo>
                  <a:pt x="779" y="5592"/>
                </a:lnTo>
                <a:lnTo>
                  <a:pt x="795" y="5579"/>
                </a:lnTo>
                <a:lnTo>
                  <a:pt x="811" y="5566"/>
                </a:lnTo>
                <a:lnTo>
                  <a:pt x="828" y="5554"/>
                </a:lnTo>
                <a:lnTo>
                  <a:pt x="845" y="5543"/>
                </a:lnTo>
                <a:lnTo>
                  <a:pt x="864" y="5533"/>
                </a:lnTo>
                <a:lnTo>
                  <a:pt x="881" y="5523"/>
                </a:lnTo>
                <a:lnTo>
                  <a:pt x="900" y="5515"/>
                </a:lnTo>
                <a:lnTo>
                  <a:pt x="919" y="5508"/>
                </a:lnTo>
                <a:lnTo>
                  <a:pt x="939" y="5501"/>
                </a:lnTo>
                <a:lnTo>
                  <a:pt x="960" y="5495"/>
                </a:lnTo>
                <a:lnTo>
                  <a:pt x="981" y="5490"/>
                </a:lnTo>
                <a:lnTo>
                  <a:pt x="1001" y="5487"/>
                </a:lnTo>
                <a:lnTo>
                  <a:pt x="1024" y="5484"/>
                </a:lnTo>
                <a:lnTo>
                  <a:pt x="1045" y="5482"/>
                </a:lnTo>
                <a:lnTo>
                  <a:pt x="1066" y="5482"/>
                </a:lnTo>
                <a:lnTo>
                  <a:pt x="1089" y="5482"/>
                </a:lnTo>
                <a:lnTo>
                  <a:pt x="1110" y="5484"/>
                </a:lnTo>
                <a:lnTo>
                  <a:pt x="1131" y="5487"/>
                </a:lnTo>
                <a:lnTo>
                  <a:pt x="1153" y="5490"/>
                </a:lnTo>
                <a:lnTo>
                  <a:pt x="1173" y="5495"/>
                </a:lnTo>
                <a:lnTo>
                  <a:pt x="1193" y="5501"/>
                </a:lnTo>
                <a:lnTo>
                  <a:pt x="1213" y="5508"/>
                </a:lnTo>
                <a:lnTo>
                  <a:pt x="1233" y="5515"/>
                </a:lnTo>
                <a:lnTo>
                  <a:pt x="1252" y="5523"/>
                </a:lnTo>
                <a:lnTo>
                  <a:pt x="1270" y="5533"/>
                </a:lnTo>
                <a:lnTo>
                  <a:pt x="1288" y="5543"/>
                </a:lnTo>
                <a:lnTo>
                  <a:pt x="1305" y="5554"/>
                </a:lnTo>
                <a:lnTo>
                  <a:pt x="1322" y="5566"/>
                </a:lnTo>
                <a:lnTo>
                  <a:pt x="1337" y="5579"/>
                </a:lnTo>
                <a:lnTo>
                  <a:pt x="1354" y="5592"/>
                </a:lnTo>
                <a:lnTo>
                  <a:pt x="1368" y="5606"/>
                </a:lnTo>
                <a:lnTo>
                  <a:pt x="1382" y="5622"/>
                </a:lnTo>
                <a:lnTo>
                  <a:pt x="1396" y="5637"/>
                </a:lnTo>
                <a:lnTo>
                  <a:pt x="1409" y="5652"/>
                </a:lnTo>
                <a:lnTo>
                  <a:pt x="1420" y="5670"/>
                </a:lnTo>
                <a:lnTo>
                  <a:pt x="1431" y="5687"/>
                </a:lnTo>
                <a:lnTo>
                  <a:pt x="1442" y="5705"/>
                </a:lnTo>
                <a:lnTo>
                  <a:pt x="1451" y="5724"/>
                </a:lnTo>
                <a:lnTo>
                  <a:pt x="1459" y="5743"/>
                </a:lnTo>
                <a:lnTo>
                  <a:pt x="1468" y="5761"/>
                </a:lnTo>
                <a:lnTo>
                  <a:pt x="1474" y="5782"/>
                </a:lnTo>
                <a:lnTo>
                  <a:pt x="1480" y="5802"/>
                </a:lnTo>
                <a:lnTo>
                  <a:pt x="1484" y="5822"/>
                </a:lnTo>
                <a:lnTo>
                  <a:pt x="1488" y="5843"/>
                </a:lnTo>
                <a:lnTo>
                  <a:pt x="1491" y="5865"/>
                </a:lnTo>
                <a:lnTo>
                  <a:pt x="1493" y="5887"/>
                </a:lnTo>
                <a:lnTo>
                  <a:pt x="1494" y="5908"/>
                </a:lnTo>
                <a:lnTo>
                  <a:pt x="1493" y="5931"/>
                </a:lnTo>
                <a:lnTo>
                  <a:pt x="1491" y="5952"/>
                </a:lnTo>
                <a:lnTo>
                  <a:pt x="1488" y="5974"/>
                </a:lnTo>
                <a:lnTo>
                  <a:pt x="1484" y="5995"/>
                </a:lnTo>
                <a:lnTo>
                  <a:pt x="1480" y="6015"/>
                </a:lnTo>
                <a:lnTo>
                  <a:pt x="1474" y="6035"/>
                </a:lnTo>
                <a:lnTo>
                  <a:pt x="1468" y="6055"/>
                </a:lnTo>
                <a:lnTo>
                  <a:pt x="1459" y="6074"/>
                </a:lnTo>
                <a:lnTo>
                  <a:pt x="1451" y="6093"/>
                </a:lnTo>
                <a:lnTo>
                  <a:pt x="1442" y="6112"/>
                </a:lnTo>
                <a:lnTo>
                  <a:pt x="1431" y="6130"/>
                </a:lnTo>
                <a:lnTo>
                  <a:pt x="1420" y="6148"/>
                </a:lnTo>
                <a:lnTo>
                  <a:pt x="1409" y="6164"/>
                </a:lnTo>
                <a:lnTo>
                  <a:pt x="1396" y="6180"/>
                </a:lnTo>
                <a:lnTo>
                  <a:pt x="1382" y="6195"/>
                </a:lnTo>
                <a:lnTo>
                  <a:pt x="1368" y="6211"/>
                </a:lnTo>
                <a:lnTo>
                  <a:pt x="1354" y="6225"/>
                </a:lnTo>
                <a:lnTo>
                  <a:pt x="1337" y="6238"/>
                </a:lnTo>
                <a:lnTo>
                  <a:pt x="1322" y="6251"/>
                </a:lnTo>
                <a:lnTo>
                  <a:pt x="1305" y="6263"/>
                </a:lnTo>
                <a:lnTo>
                  <a:pt x="1288" y="6273"/>
                </a:lnTo>
                <a:lnTo>
                  <a:pt x="1270" y="6284"/>
                </a:lnTo>
                <a:lnTo>
                  <a:pt x="1252" y="6293"/>
                </a:lnTo>
                <a:lnTo>
                  <a:pt x="1233" y="6302"/>
                </a:lnTo>
                <a:lnTo>
                  <a:pt x="1213" y="6310"/>
                </a:lnTo>
                <a:lnTo>
                  <a:pt x="1193" y="6316"/>
                </a:lnTo>
                <a:lnTo>
                  <a:pt x="1173" y="6322"/>
                </a:lnTo>
                <a:lnTo>
                  <a:pt x="1153" y="6327"/>
                </a:lnTo>
                <a:lnTo>
                  <a:pt x="1131" y="6330"/>
                </a:lnTo>
                <a:lnTo>
                  <a:pt x="1110" y="6334"/>
                </a:lnTo>
                <a:lnTo>
                  <a:pt x="1089" y="6335"/>
                </a:lnTo>
                <a:lnTo>
                  <a:pt x="1066" y="6335"/>
                </a:lnTo>
                <a:close/>
                <a:moveTo>
                  <a:pt x="2740" y="4488"/>
                </a:moveTo>
                <a:lnTo>
                  <a:pt x="2740" y="4488"/>
                </a:lnTo>
                <a:lnTo>
                  <a:pt x="2737" y="4507"/>
                </a:lnTo>
                <a:lnTo>
                  <a:pt x="2731" y="4525"/>
                </a:lnTo>
                <a:lnTo>
                  <a:pt x="2724" y="4541"/>
                </a:lnTo>
                <a:lnTo>
                  <a:pt x="2715" y="4558"/>
                </a:lnTo>
                <a:lnTo>
                  <a:pt x="2705" y="4572"/>
                </a:lnTo>
                <a:lnTo>
                  <a:pt x="2694" y="4586"/>
                </a:lnTo>
                <a:lnTo>
                  <a:pt x="2681" y="4598"/>
                </a:lnTo>
                <a:lnTo>
                  <a:pt x="2667" y="4610"/>
                </a:lnTo>
                <a:lnTo>
                  <a:pt x="2651" y="4622"/>
                </a:lnTo>
                <a:lnTo>
                  <a:pt x="2633" y="4632"/>
                </a:lnTo>
                <a:lnTo>
                  <a:pt x="2616" y="4642"/>
                </a:lnTo>
                <a:lnTo>
                  <a:pt x="2598" y="4650"/>
                </a:lnTo>
                <a:lnTo>
                  <a:pt x="2578" y="4658"/>
                </a:lnTo>
                <a:lnTo>
                  <a:pt x="2556" y="4666"/>
                </a:lnTo>
                <a:lnTo>
                  <a:pt x="2535" y="4673"/>
                </a:lnTo>
                <a:lnTo>
                  <a:pt x="2513" y="4679"/>
                </a:lnTo>
                <a:lnTo>
                  <a:pt x="2466" y="4689"/>
                </a:lnTo>
                <a:lnTo>
                  <a:pt x="2417" y="4698"/>
                </a:lnTo>
                <a:lnTo>
                  <a:pt x="2366" y="4705"/>
                </a:lnTo>
                <a:lnTo>
                  <a:pt x="2314" y="4711"/>
                </a:lnTo>
                <a:lnTo>
                  <a:pt x="2260" y="4715"/>
                </a:lnTo>
                <a:lnTo>
                  <a:pt x="2206" y="4719"/>
                </a:lnTo>
                <a:lnTo>
                  <a:pt x="2099" y="4725"/>
                </a:lnTo>
                <a:lnTo>
                  <a:pt x="2044" y="4727"/>
                </a:lnTo>
                <a:lnTo>
                  <a:pt x="1978" y="4728"/>
                </a:lnTo>
                <a:lnTo>
                  <a:pt x="1907" y="4730"/>
                </a:lnTo>
                <a:lnTo>
                  <a:pt x="1831" y="4728"/>
                </a:lnTo>
                <a:lnTo>
                  <a:pt x="1751" y="4725"/>
                </a:lnTo>
                <a:lnTo>
                  <a:pt x="1668" y="4719"/>
                </a:lnTo>
                <a:lnTo>
                  <a:pt x="1625" y="4715"/>
                </a:lnTo>
                <a:lnTo>
                  <a:pt x="1583" y="4711"/>
                </a:lnTo>
                <a:lnTo>
                  <a:pt x="1540" y="4705"/>
                </a:lnTo>
                <a:lnTo>
                  <a:pt x="1497" y="4699"/>
                </a:lnTo>
                <a:lnTo>
                  <a:pt x="1455" y="4692"/>
                </a:lnTo>
                <a:lnTo>
                  <a:pt x="1413" y="4683"/>
                </a:lnTo>
                <a:lnTo>
                  <a:pt x="1372" y="4674"/>
                </a:lnTo>
                <a:lnTo>
                  <a:pt x="1330" y="4663"/>
                </a:lnTo>
                <a:lnTo>
                  <a:pt x="1290" y="4651"/>
                </a:lnTo>
                <a:lnTo>
                  <a:pt x="1251" y="4638"/>
                </a:lnTo>
                <a:lnTo>
                  <a:pt x="1213" y="4624"/>
                </a:lnTo>
                <a:lnTo>
                  <a:pt x="1175" y="4609"/>
                </a:lnTo>
                <a:lnTo>
                  <a:pt x="1140" y="4592"/>
                </a:lnTo>
                <a:lnTo>
                  <a:pt x="1106" y="4574"/>
                </a:lnTo>
                <a:lnTo>
                  <a:pt x="1074" y="4554"/>
                </a:lnTo>
                <a:lnTo>
                  <a:pt x="1044" y="4533"/>
                </a:lnTo>
                <a:lnTo>
                  <a:pt x="1015" y="4510"/>
                </a:lnTo>
                <a:lnTo>
                  <a:pt x="989" y="4485"/>
                </a:lnTo>
                <a:lnTo>
                  <a:pt x="977" y="4472"/>
                </a:lnTo>
                <a:lnTo>
                  <a:pt x="965" y="4459"/>
                </a:lnTo>
                <a:lnTo>
                  <a:pt x="954" y="4445"/>
                </a:lnTo>
                <a:lnTo>
                  <a:pt x="944" y="4431"/>
                </a:lnTo>
                <a:lnTo>
                  <a:pt x="934" y="4417"/>
                </a:lnTo>
                <a:lnTo>
                  <a:pt x="924" y="4400"/>
                </a:lnTo>
                <a:lnTo>
                  <a:pt x="915" y="4382"/>
                </a:lnTo>
                <a:lnTo>
                  <a:pt x="906" y="4365"/>
                </a:lnTo>
                <a:lnTo>
                  <a:pt x="890" y="4326"/>
                </a:lnTo>
                <a:lnTo>
                  <a:pt x="874" y="4283"/>
                </a:lnTo>
                <a:lnTo>
                  <a:pt x="860" y="4238"/>
                </a:lnTo>
                <a:lnTo>
                  <a:pt x="848" y="4189"/>
                </a:lnTo>
                <a:lnTo>
                  <a:pt x="838" y="4138"/>
                </a:lnTo>
                <a:lnTo>
                  <a:pt x="828" y="4086"/>
                </a:lnTo>
                <a:lnTo>
                  <a:pt x="821" y="4032"/>
                </a:lnTo>
                <a:lnTo>
                  <a:pt x="815" y="3977"/>
                </a:lnTo>
                <a:lnTo>
                  <a:pt x="811" y="3921"/>
                </a:lnTo>
                <a:lnTo>
                  <a:pt x="809" y="3865"/>
                </a:lnTo>
                <a:lnTo>
                  <a:pt x="809" y="3809"/>
                </a:lnTo>
                <a:lnTo>
                  <a:pt x="810" y="3753"/>
                </a:lnTo>
                <a:lnTo>
                  <a:pt x="814" y="3699"/>
                </a:lnTo>
                <a:lnTo>
                  <a:pt x="820" y="3644"/>
                </a:lnTo>
                <a:lnTo>
                  <a:pt x="827" y="3593"/>
                </a:lnTo>
                <a:lnTo>
                  <a:pt x="836" y="3542"/>
                </a:lnTo>
                <a:lnTo>
                  <a:pt x="848" y="3495"/>
                </a:lnTo>
                <a:lnTo>
                  <a:pt x="855" y="3472"/>
                </a:lnTo>
                <a:lnTo>
                  <a:pt x="862" y="3450"/>
                </a:lnTo>
                <a:lnTo>
                  <a:pt x="871" y="3429"/>
                </a:lnTo>
                <a:lnTo>
                  <a:pt x="879" y="3408"/>
                </a:lnTo>
                <a:lnTo>
                  <a:pt x="887" y="3390"/>
                </a:lnTo>
                <a:lnTo>
                  <a:pt x="897" y="3371"/>
                </a:lnTo>
                <a:lnTo>
                  <a:pt x="907" y="3353"/>
                </a:lnTo>
                <a:lnTo>
                  <a:pt x="918" y="3336"/>
                </a:lnTo>
                <a:lnTo>
                  <a:pt x="929" y="3321"/>
                </a:lnTo>
                <a:lnTo>
                  <a:pt x="941" y="3307"/>
                </a:lnTo>
                <a:lnTo>
                  <a:pt x="954" y="3294"/>
                </a:lnTo>
                <a:lnTo>
                  <a:pt x="967" y="3282"/>
                </a:lnTo>
                <a:lnTo>
                  <a:pt x="980" y="3271"/>
                </a:lnTo>
                <a:lnTo>
                  <a:pt x="994" y="3262"/>
                </a:lnTo>
                <a:lnTo>
                  <a:pt x="1009" y="3254"/>
                </a:lnTo>
                <a:lnTo>
                  <a:pt x="1025" y="3247"/>
                </a:lnTo>
                <a:lnTo>
                  <a:pt x="1040" y="3243"/>
                </a:lnTo>
                <a:lnTo>
                  <a:pt x="1058" y="3239"/>
                </a:lnTo>
                <a:lnTo>
                  <a:pt x="1074" y="3237"/>
                </a:lnTo>
                <a:lnTo>
                  <a:pt x="1093" y="3237"/>
                </a:lnTo>
                <a:lnTo>
                  <a:pt x="1111" y="3238"/>
                </a:lnTo>
                <a:lnTo>
                  <a:pt x="1131" y="3241"/>
                </a:lnTo>
                <a:lnTo>
                  <a:pt x="1151" y="3246"/>
                </a:lnTo>
                <a:lnTo>
                  <a:pt x="1172" y="3253"/>
                </a:lnTo>
                <a:lnTo>
                  <a:pt x="1193" y="3262"/>
                </a:lnTo>
                <a:lnTo>
                  <a:pt x="1215" y="3272"/>
                </a:lnTo>
                <a:lnTo>
                  <a:pt x="1260" y="3295"/>
                </a:lnTo>
                <a:lnTo>
                  <a:pt x="1304" y="3320"/>
                </a:lnTo>
                <a:lnTo>
                  <a:pt x="1348" y="3346"/>
                </a:lnTo>
                <a:lnTo>
                  <a:pt x="1392" y="3372"/>
                </a:lnTo>
                <a:lnTo>
                  <a:pt x="1436" y="3399"/>
                </a:lnTo>
                <a:lnTo>
                  <a:pt x="1478" y="3426"/>
                </a:lnTo>
                <a:lnTo>
                  <a:pt x="1564" y="3484"/>
                </a:lnTo>
                <a:lnTo>
                  <a:pt x="1648" y="3544"/>
                </a:lnTo>
                <a:lnTo>
                  <a:pt x="1731" y="3604"/>
                </a:lnTo>
                <a:lnTo>
                  <a:pt x="1894" y="3724"/>
                </a:lnTo>
                <a:lnTo>
                  <a:pt x="1975" y="3782"/>
                </a:lnTo>
                <a:lnTo>
                  <a:pt x="2055" y="3836"/>
                </a:lnTo>
                <a:lnTo>
                  <a:pt x="2096" y="3863"/>
                </a:lnTo>
                <a:lnTo>
                  <a:pt x="2136" y="3888"/>
                </a:lnTo>
                <a:lnTo>
                  <a:pt x="2176" y="3913"/>
                </a:lnTo>
                <a:lnTo>
                  <a:pt x="2216" y="3937"/>
                </a:lnTo>
                <a:lnTo>
                  <a:pt x="2257" y="3959"/>
                </a:lnTo>
                <a:lnTo>
                  <a:pt x="2297" y="3981"/>
                </a:lnTo>
                <a:lnTo>
                  <a:pt x="2337" y="4000"/>
                </a:lnTo>
                <a:lnTo>
                  <a:pt x="2378" y="4017"/>
                </a:lnTo>
                <a:lnTo>
                  <a:pt x="2418" y="4034"/>
                </a:lnTo>
                <a:lnTo>
                  <a:pt x="2458" y="4049"/>
                </a:lnTo>
                <a:lnTo>
                  <a:pt x="2498" y="4062"/>
                </a:lnTo>
                <a:lnTo>
                  <a:pt x="2540" y="4073"/>
                </a:lnTo>
                <a:lnTo>
                  <a:pt x="2578" y="4087"/>
                </a:lnTo>
                <a:lnTo>
                  <a:pt x="2611" y="4102"/>
                </a:lnTo>
                <a:lnTo>
                  <a:pt x="2641" y="4117"/>
                </a:lnTo>
                <a:lnTo>
                  <a:pt x="2654" y="4124"/>
                </a:lnTo>
                <a:lnTo>
                  <a:pt x="2667" y="4132"/>
                </a:lnTo>
                <a:lnTo>
                  <a:pt x="2677" y="4142"/>
                </a:lnTo>
                <a:lnTo>
                  <a:pt x="2688" y="4151"/>
                </a:lnTo>
                <a:lnTo>
                  <a:pt x="2697" y="4161"/>
                </a:lnTo>
                <a:lnTo>
                  <a:pt x="2707" y="4170"/>
                </a:lnTo>
                <a:lnTo>
                  <a:pt x="2715" y="4181"/>
                </a:lnTo>
                <a:lnTo>
                  <a:pt x="2722" y="4192"/>
                </a:lnTo>
                <a:lnTo>
                  <a:pt x="2728" y="4202"/>
                </a:lnTo>
                <a:lnTo>
                  <a:pt x="2734" y="4214"/>
                </a:lnTo>
                <a:lnTo>
                  <a:pt x="2739" y="4226"/>
                </a:lnTo>
                <a:lnTo>
                  <a:pt x="2744" y="4239"/>
                </a:lnTo>
                <a:lnTo>
                  <a:pt x="2747" y="4253"/>
                </a:lnTo>
                <a:lnTo>
                  <a:pt x="2750" y="4266"/>
                </a:lnTo>
                <a:lnTo>
                  <a:pt x="2753" y="4297"/>
                </a:lnTo>
                <a:lnTo>
                  <a:pt x="2754" y="4329"/>
                </a:lnTo>
                <a:lnTo>
                  <a:pt x="2754" y="4365"/>
                </a:lnTo>
                <a:lnTo>
                  <a:pt x="2751" y="4403"/>
                </a:lnTo>
                <a:lnTo>
                  <a:pt x="2747" y="4444"/>
                </a:lnTo>
                <a:lnTo>
                  <a:pt x="2740" y="4488"/>
                </a:lnTo>
                <a:close/>
                <a:moveTo>
                  <a:pt x="7282" y="6219"/>
                </a:moveTo>
                <a:lnTo>
                  <a:pt x="7282" y="6219"/>
                </a:lnTo>
                <a:lnTo>
                  <a:pt x="7282" y="6233"/>
                </a:lnTo>
                <a:lnTo>
                  <a:pt x="7280" y="6247"/>
                </a:lnTo>
                <a:lnTo>
                  <a:pt x="7276" y="6260"/>
                </a:lnTo>
                <a:lnTo>
                  <a:pt x="7271" y="6273"/>
                </a:lnTo>
                <a:lnTo>
                  <a:pt x="7266" y="6285"/>
                </a:lnTo>
                <a:lnTo>
                  <a:pt x="7258" y="6297"/>
                </a:lnTo>
                <a:lnTo>
                  <a:pt x="7251" y="6308"/>
                </a:lnTo>
                <a:lnTo>
                  <a:pt x="7242" y="6317"/>
                </a:lnTo>
                <a:lnTo>
                  <a:pt x="7232" y="6327"/>
                </a:lnTo>
                <a:lnTo>
                  <a:pt x="7222" y="6335"/>
                </a:lnTo>
                <a:lnTo>
                  <a:pt x="7210" y="6342"/>
                </a:lnTo>
                <a:lnTo>
                  <a:pt x="7198" y="6348"/>
                </a:lnTo>
                <a:lnTo>
                  <a:pt x="7185" y="6353"/>
                </a:lnTo>
                <a:lnTo>
                  <a:pt x="7171" y="6356"/>
                </a:lnTo>
                <a:lnTo>
                  <a:pt x="7158" y="6357"/>
                </a:lnTo>
                <a:lnTo>
                  <a:pt x="7143" y="6359"/>
                </a:lnTo>
                <a:lnTo>
                  <a:pt x="3873" y="6359"/>
                </a:lnTo>
                <a:lnTo>
                  <a:pt x="3858" y="6357"/>
                </a:lnTo>
                <a:lnTo>
                  <a:pt x="3844" y="6356"/>
                </a:lnTo>
                <a:lnTo>
                  <a:pt x="3831" y="6353"/>
                </a:lnTo>
                <a:lnTo>
                  <a:pt x="3818" y="6348"/>
                </a:lnTo>
                <a:lnTo>
                  <a:pt x="3806" y="6342"/>
                </a:lnTo>
                <a:lnTo>
                  <a:pt x="3794" y="6335"/>
                </a:lnTo>
                <a:lnTo>
                  <a:pt x="3784" y="6327"/>
                </a:lnTo>
                <a:lnTo>
                  <a:pt x="3773" y="6317"/>
                </a:lnTo>
                <a:lnTo>
                  <a:pt x="3765" y="6308"/>
                </a:lnTo>
                <a:lnTo>
                  <a:pt x="3757" y="6297"/>
                </a:lnTo>
                <a:lnTo>
                  <a:pt x="3749" y="6285"/>
                </a:lnTo>
                <a:lnTo>
                  <a:pt x="3744" y="6273"/>
                </a:lnTo>
                <a:lnTo>
                  <a:pt x="3739" y="6260"/>
                </a:lnTo>
                <a:lnTo>
                  <a:pt x="3735" y="6247"/>
                </a:lnTo>
                <a:lnTo>
                  <a:pt x="3734" y="6233"/>
                </a:lnTo>
                <a:lnTo>
                  <a:pt x="3733" y="6219"/>
                </a:lnTo>
                <a:lnTo>
                  <a:pt x="3733" y="5538"/>
                </a:lnTo>
                <a:lnTo>
                  <a:pt x="3734" y="5523"/>
                </a:lnTo>
                <a:lnTo>
                  <a:pt x="3735" y="5509"/>
                </a:lnTo>
                <a:lnTo>
                  <a:pt x="3739" y="5496"/>
                </a:lnTo>
                <a:lnTo>
                  <a:pt x="3744" y="5483"/>
                </a:lnTo>
                <a:lnTo>
                  <a:pt x="3749" y="5471"/>
                </a:lnTo>
                <a:lnTo>
                  <a:pt x="3757" y="5459"/>
                </a:lnTo>
                <a:lnTo>
                  <a:pt x="3765" y="5449"/>
                </a:lnTo>
                <a:lnTo>
                  <a:pt x="3773" y="5439"/>
                </a:lnTo>
                <a:lnTo>
                  <a:pt x="3784" y="5430"/>
                </a:lnTo>
                <a:lnTo>
                  <a:pt x="3794" y="5421"/>
                </a:lnTo>
                <a:lnTo>
                  <a:pt x="3806" y="5416"/>
                </a:lnTo>
                <a:lnTo>
                  <a:pt x="3818" y="5410"/>
                </a:lnTo>
                <a:lnTo>
                  <a:pt x="3831" y="5405"/>
                </a:lnTo>
                <a:lnTo>
                  <a:pt x="3844" y="5401"/>
                </a:lnTo>
                <a:lnTo>
                  <a:pt x="3858" y="5399"/>
                </a:lnTo>
                <a:lnTo>
                  <a:pt x="3873" y="5398"/>
                </a:lnTo>
                <a:lnTo>
                  <a:pt x="7143" y="5398"/>
                </a:lnTo>
                <a:lnTo>
                  <a:pt x="7158" y="5399"/>
                </a:lnTo>
                <a:lnTo>
                  <a:pt x="7171" y="5401"/>
                </a:lnTo>
                <a:lnTo>
                  <a:pt x="7185" y="5405"/>
                </a:lnTo>
                <a:lnTo>
                  <a:pt x="7198" y="5410"/>
                </a:lnTo>
                <a:lnTo>
                  <a:pt x="7210" y="5416"/>
                </a:lnTo>
                <a:lnTo>
                  <a:pt x="7222" y="5421"/>
                </a:lnTo>
                <a:lnTo>
                  <a:pt x="7232" y="5430"/>
                </a:lnTo>
                <a:lnTo>
                  <a:pt x="7242" y="5439"/>
                </a:lnTo>
                <a:lnTo>
                  <a:pt x="7251" y="5449"/>
                </a:lnTo>
                <a:lnTo>
                  <a:pt x="7258" y="5459"/>
                </a:lnTo>
                <a:lnTo>
                  <a:pt x="7266" y="5471"/>
                </a:lnTo>
                <a:lnTo>
                  <a:pt x="7271" y="5483"/>
                </a:lnTo>
                <a:lnTo>
                  <a:pt x="7276" y="5496"/>
                </a:lnTo>
                <a:lnTo>
                  <a:pt x="7280" y="5509"/>
                </a:lnTo>
                <a:lnTo>
                  <a:pt x="7282" y="5523"/>
                </a:lnTo>
                <a:lnTo>
                  <a:pt x="7282" y="5538"/>
                </a:lnTo>
                <a:lnTo>
                  <a:pt x="7282" y="6219"/>
                </a:lnTo>
                <a:close/>
                <a:moveTo>
                  <a:pt x="8916" y="4725"/>
                </a:moveTo>
                <a:lnTo>
                  <a:pt x="8916" y="4725"/>
                </a:lnTo>
                <a:lnTo>
                  <a:pt x="8809" y="4719"/>
                </a:lnTo>
                <a:lnTo>
                  <a:pt x="8756" y="4715"/>
                </a:lnTo>
                <a:lnTo>
                  <a:pt x="8703" y="4711"/>
                </a:lnTo>
                <a:lnTo>
                  <a:pt x="8649" y="4705"/>
                </a:lnTo>
                <a:lnTo>
                  <a:pt x="8598" y="4698"/>
                </a:lnTo>
                <a:lnTo>
                  <a:pt x="8550" y="4689"/>
                </a:lnTo>
                <a:lnTo>
                  <a:pt x="8502" y="4679"/>
                </a:lnTo>
                <a:lnTo>
                  <a:pt x="8480" y="4673"/>
                </a:lnTo>
                <a:lnTo>
                  <a:pt x="8458" y="4666"/>
                </a:lnTo>
                <a:lnTo>
                  <a:pt x="8438" y="4658"/>
                </a:lnTo>
                <a:lnTo>
                  <a:pt x="8418" y="4650"/>
                </a:lnTo>
                <a:lnTo>
                  <a:pt x="8399" y="4642"/>
                </a:lnTo>
                <a:lnTo>
                  <a:pt x="8381" y="4632"/>
                </a:lnTo>
                <a:lnTo>
                  <a:pt x="8365" y="4622"/>
                </a:lnTo>
                <a:lnTo>
                  <a:pt x="8349" y="4610"/>
                </a:lnTo>
                <a:lnTo>
                  <a:pt x="8335" y="4598"/>
                </a:lnTo>
                <a:lnTo>
                  <a:pt x="8322" y="4586"/>
                </a:lnTo>
                <a:lnTo>
                  <a:pt x="8310" y="4572"/>
                </a:lnTo>
                <a:lnTo>
                  <a:pt x="8301" y="4558"/>
                </a:lnTo>
                <a:lnTo>
                  <a:pt x="8291" y="4541"/>
                </a:lnTo>
                <a:lnTo>
                  <a:pt x="8284" y="4525"/>
                </a:lnTo>
                <a:lnTo>
                  <a:pt x="8280" y="4507"/>
                </a:lnTo>
                <a:lnTo>
                  <a:pt x="8275" y="4488"/>
                </a:lnTo>
                <a:lnTo>
                  <a:pt x="8269" y="4444"/>
                </a:lnTo>
                <a:lnTo>
                  <a:pt x="8264" y="4403"/>
                </a:lnTo>
                <a:lnTo>
                  <a:pt x="8262" y="4365"/>
                </a:lnTo>
                <a:lnTo>
                  <a:pt x="8261" y="4329"/>
                </a:lnTo>
                <a:lnTo>
                  <a:pt x="8262" y="4297"/>
                </a:lnTo>
                <a:lnTo>
                  <a:pt x="8265" y="4266"/>
                </a:lnTo>
                <a:lnTo>
                  <a:pt x="8269" y="4253"/>
                </a:lnTo>
                <a:lnTo>
                  <a:pt x="8272" y="4239"/>
                </a:lnTo>
                <a:lnTo>
                  <a:pt x="8276" y="4226"/>
                </a:lnTo>
                <a:lnTo>
                  <a:pt x="8281" y="4214"/>
                </a:lnTo>
                <a:lnTo>
                  <a:pt x="8287" y="4202"/>
                </a:lnTo>
                <a:lnTo>
                  <a:pt x="8294" y="4192"/>
                </a:lnTo>
                <a:lnTo>
                  <a:pt x="8301" y="4181"/>
                </a:lnTo>
                <a:lnTo>
                  <a:pt x="8308" y="4170"/>
                </a:lnTo>
                <a:lnTo>
                  <a:pt x="8317" y="4161"/>
                </a:lnTo>
                <a:lnTo>
                  <a:pt x="8327" y="4151"/>
                </a:lnTo>
                <a:lnTo>
                  <a:pt x="8338" y="4142"/>
                </a:lnTo>
                <a:lnTo>
                  <a:pt x="8349" y="4132"/>
                </a:lnTo>
                <a:lnTo>
                  <a:pt x="8361" y="4124"/>
                </a:lnTo>
                <a:lnTo>
                  <a:pt x="8374" y="4117"/>
                </a:lnTo>
                <a:lnTo>
                  <a:pt x="8404" y="4102"/>
                </a:lnTo>
                <a:lnTo>
                  <a:pt x="8437" y="4087"/>
                </a:lnTo>
                <a:lnTo>
                  <a:pt x="8475" y="4073"/>
                </a:lnTo>
                <a:lnTo>
                  <a:pt x="8517" y="4062"/>
                </a:lnTo>
                <a:lnTo>
                  <a:pt x="8557" y="4049"/>
                </a:lnTo>
                <a:lnTo>
                  <a:pt x="8597" y="4034"/>
                </a:lnTo>
                <a:lnTo>
                  <a:pt x="8637" y="4017"/>
                </a:lnTo>
                <a:lnTo>
                  <a:pt x="8679" y="4000"/>
                </a:lnTo>
                <a:lnTo>
                  <a:pt x="8719" y="3981"/>
                </a:lnTo>
                <a:lnTo>
                  <a:pt x="8758" y="3959"/>
                </a:lnTo>
                <a:lnTo>
                  <a:pt x="8798" y="3937"/>
                </a:lnTo>
                <a:lnTo>
                  <a:pt x="8839" y="3913"/>
                </a:lnTo>
                <a:lnTo>
                  <a:pt x="8879" y="3888"/>
                </a:lnTo>
                <a:lnTo>
                  <a:pt x="8919" y="3863"/>
                </a:lnTo>
                <a:lnTo>
                  <a:pt x="8960" y="3836"/>
                </a:lnTo>
                <a:lnTo>
                  <a:pt x="9040" y="3782"/>
                </a:lnTo>
                <a:lnTo>
                  <a:pt x="9122" y="3724"/>
                </a:lnTo>
                <a:lnTo>
                  <a:pt x="9285" y="3604"/>
                </a:lnTo>
                <a:lnTo>
                  <a:pt x="9368" y="3544"/>
                </a:lnTo>
                <a:lnTo>
                  <a:pt x="9452" y="3484"/>
                </a:lnTo>
                <a:lnTo>
                  <a:pt x="9537" y="3426"/>
                </a:lnTo>
                <a:lnTo>
                  <a:pt x="9579" y="3399"/>
                </a:lnTo>
                <a:lnTo>
                  <a:pt x="9623" y="3372"/>
                </a:lnTo>
                <a:lnTo>
                  <a:pt x="9667" y="3346"/>
                </a:lnTo>
                <a:lnTo>
                  <a:pt x="9711" y="3320"/>
                </a:lnTo>
                <a:lnTo>
                  <a:pt x="9754" y="3295"/>
                </a:lnTo>
                <a:lnTo>
                  <a:pt x="9799" y="3272"/>
                </a:lnTo>
                <a:lnTo>
                  <a:pt x="9822" y="3262"/>
                </a:lnTo>
                <a:lnTo>
                  <a:pt x="9843" y="3253"/>
                </a:lnTo>
                <a:lnTo>
                  <a:pt x="9863" y="3246"/>
                </a:lnTo>
                <a:lnTo>
                  <a:pt x="9884" y="3241"/>
                </a:lnTo>
                <a:lnTo>
                  <a:pt x="9904" y="3238"/>
                </a:lnTo>
                <a:lnTo>
                  <a:pt x="9923" y="3237"/>
                </a:lnTo>
                <a:lnTo>
                  <a:pt x="9940" y="3237"/>
                </a:lnTo>
                <a:lnTo>
                  <a:pt x="9958" y="3239"/>
                </a:lnTo>
                <a:lnTo>
                  <a:pt x="9975" y="3243"/>
                </a:lnTo>
                <a:lnTo>
                  <a:pt x="9990" y="3247"/>
                </a:lnTo>
                <a:lnTo>
                  <a:pt x="10007" y="3254"/>
                </a:lnTo>
                <a:lnTo>
                  <a:pt x="10021" y="3262"/>
                </a:lnTo>
                <a:lnTo>
                  <a:pt x="10035" y="3271"/>
                </a:lnTo>
                <a:lnTo>
                  <a:pt x="10049" y="3282"/>
                </a:lnTo>
                <a:lnTo>
                  <a:pt x="10062" y="3294"/>
                </a:lnTo>
                <a:lnTo>
                  <a:pt x="10074" y="3307"/>
                </a:lnTo>
                <a:lnTo>
                  <a:pt x="10086" y="3321"/>
                </a:lnTo>
                <a:lnTo>
                  <a:pt x="10098" y="3336"/>
                </a:lnTo>
                <a:lnTo>
                  <a:pt x="10109" y="3353"/>
                </a:lnTo>
                <a:lnTo>
                  <a:pt x="10118" y="3371"/>
                </a:lnTo>
                <a:lnTo>
                  <a:pt x="10128" y="3390"/>
                </a:lnTo>
                <a:lnTo>
                  <a:pt x="10137" y="3408"/>
                </a:lnTo>
                <a:lnTo>
                  <a:pt x="10145" y="3429"/>
                </a:lnTo>
                <a:lnTo>
                  <a:pt x="10153" y="3450"/>
                </a:lnTo>
                <a:lnTo>
                  <a:pt x="10161" y="3472"/>
                </a:lnTo>
                <a:lnTo>
                  <a:pt x="10167" y="3495"/>
                </a:lnTo>
                <a:lnTo>
                  <a:pt x="10179" y="3542"/>
                </a:lnTo>
                <a:lnTo>
                  <a:pt x="10188" y="3593"/>
                </a:lnTo>
                <a:lnTo>
                  <a:pt x="10196" y="3644"/>
                </a:lnTo>
                <a:lnTo>
                  <a:pt x="10201" y="3699"/>
                </a:lnTo>
                <a:lnTo>
                  <a:pt x="10205" y="3753"/>
                </a:lnTo>
                <a:lnTo>
                  <a:pt x="10207" y="3809"/>
                </a:lnTo>
                <a:lnTo>
                  <a:pt x="10207" y="3865"/>
                </a:lnTo>
                <a:lnTo>
                  <a:pt x="10205" y="3921"/>
                </a:lnTo>
                <a:lnTo>
                  <a:pt x="10200" y="3977"/>
                </a:lnTo>
                <a:lnTo>
                  <a:pt x="10195" y="4032"/>
                </a:lnTo>
                <a:lnTo>
                  <a:pt x="10187" y="4086"/>
                </a:lnTo>
                <a:lnTo>
                  <a:pt x="10179" y="4138"/>
                </a:lnTo>
                <a:lnTo>
                  <a:pt x="10168" y="4189"/>
                </a:lnTo>
                <a:lnTo>
                  <a:pt x="10155" y="4238"/>
                </a:lnTo>
                <a:lnTo>
                  <a:pt x="10142" y="4283"/>
                </a:lnTo>
                <a:lnTo>
                  <a:pt x="10126" y="4326"/>
                </a:lnTo>
                <a:lnTo>
                  <a:pt x="10110" y="4365"/>
                </a:lnTo>
                <a:lnTo>
                  <a:pt x="10100" y="4382"/>
                </a:lnTo>
                <a:lnTo>
                  <a:pt x="10091" y="4400"/>
                </a:lnTo>
                <a:lnTo>
                  <a:pt x="10081" y="4417"/>
                </a:lnTo>
                <a:lnTo>
                  <a:pt x="10072" y="4431"/>
                </a:lnTo>
                <a:lnTo>
                  <a:pt x="10061" y="4445"/>
                </a:lnTo>
                <a:lnTo>
                  <a:pt x="10051" y="4459"/>
                </a:lnTo>
                <a:lnTo>
                  <a:pt x="10039" y="4472"/>
                </a:lnTo>
                <a:lnTo>
                  <a:pt x="10027" y="4485"/>
                </a:lnTo>
                <a:lnTo>
                  <a:pt x="10000" y="4510"/>
                </a:lnTo>
                <a:lnTo>
                  <a:pt x="9972" y="4533"/>
                </a:lnTo>
                <a:lnTo>
                  <a:pt x="9942" y="4554"/>
                </a:lnTo>
                <a:lnTo>
                  <a:pt x="9910" y="4574"/>
                </a:lnTo>
                <a:lnTo>
                  <a:pt x="9875" y="4592"/>
                </a:lnTo>
                <a:lnTo>
                  <a:pt x="9840" y="4609"/>
                </a:lnTo>
                <a:lnTo>
                  <a:pt x="9803" y="4624"/>
                </a:lnTo>
                <a:lnTo>
                  <a:pt x="9765" y="4638"/>
                </a:lnTo>
                <a:lnTo>
                  <a:pt x="9725" y="4651"/>
                </a:lnTo>
                <a:lnTo>
                  <a:pt x="9685" y="4663"/>
                </a:lnTo>
                <a:lnTo>
                  <a:pt x="9644" y="4674"/>
                </a:lnTo>
                <a:lnTo>
                  <a:pt x="9603" y="4683"/>
                </a:lnTo>
                <a:lnTo>
                  <a:pt x="9560" y="4692"/>
                </a:lnTo>
                <a:lnTo>
                  <a:pt x="9518" y="4699"/>
                </a:lnTo>
                <a:lnTo>
                  <a:pt x="9475" y="4705"/>
                </a:lnTo>
                <a:lnTo>
                  <a:pt x="9432" y="4711"/>
                </a:lnTo>
                <a:lnTo>
                  <a:pt x="9390" y="4715"/>
                </a:lnTo>
                <a:lnTo>
                  <a:pt x="9347" y="4719"/>
                </a:lnTo>
                <a:lnTo>
                  <a:pt x="9264" y="4725"/>
                </a:lnTo>
                <a:lnTo>
                  <a:pt x="9183" y="4728"/>
                </a:lnTo>
                <a:lnTo>
                  <a:pt x="9108" y="4730"/>
                </a:lnTo>
                <a:lnTo>
                  <a:pt x="9037" y="4728"/>
                </a:lnTo>
                <a:lnTo>
                  <a:pt x="8971" y="4727"/>
                </a:lnTo>
                <a:lnTo>
                  <a:pt x="8916" y="4725"/>
                </a:lnTo>
                <a:close/>
                <a:moveTo>
                  <a:pt x="9949" y="6335"/>
                </a:moveTo>
                <a:lnTo>
                  <a:pt x="9949" y="6335"/>
                </a:lnTo>
                <a:lnTo>
                  <a:pt x="9926" y="6335"/>
                </a:lnTo>
                <a:lnTo>
                  <a:pt x="9905" y="6334"/>
                </a:lnTo>
                <a:lnTo>
                  <a:pt x="9884" y="6330"/>
                </a:lnTo>
                <a:lnTo>
                  <a:pt x="9862" y="6327"/>
                </a:lnTo>
                <a:lnTo>
                  <a:pt x="9842" y="6322"/>
                </a:lnTo>
                <a:lnTo>
                  <a:pt x="9822" y="6316"/>
                </a:lnTo>
                <a:lnTo>
                  <a:pt x="9802" y="6310"/>
                </a:lnTo>
                <a:lnTo>
                  <a:pt x="9783" y="6302"/>
                </a:lnTo>
                <a:lnTo>
                  <a:pt x="9764" y="6293"/>
                </a:lnTo>
                <a:lnTo>
                  <a:pt x="9745" y="6284"/>
                </a:lnTo>
                <a:lnTo>
                  <a:pt x="9727" y="6273"/>
                </a:lnTo>
                <a:lnTo>
                  <a:pt x="9709" y="6263"/>
                </a:lnTo>
                <a:lnTo>
                  <a:pt x="9693" y="6251"/>
                </a:lnTo>
                <a:lnTo>
                  <a:pt x="9677" y="6238"/>
                </a:lnTo>
                <a:lnTo>
                  <a:pt x="9662" y="6225"/>
                </a:lnTo>
                <a:lnTo>
                  <a:pt x="9647" y="6211"/>
                </a:lnTo>
                <a:lnTo>
                  <a:pt x="9632" y="6195"/>
                </a:lnTo>
                <a:lnTo>
                  <a:pt x="9619" y="6180"/>
                </a:lnTo>
                <a:lnTo>
                  <a:pt x="9606" y="6164"/>
                </a:lnTo>
                <a:lnTo>
                  <a:pt x="9595" y="6148"/>
                </a:lnTo>
                <a:lnTo>
                  <a:pt x="9584" y="6130"/>
                </a:lnTo>
                <a:lnTo>
                  <a:pt x="9573" y="6112"/>
                </a:lnTo>
                <a:lnTo>
                  <a:pt x="9564" y="6093"/>
                </a:lnTo>
                <a:lnTo>
                  <a:pt x="9555" y="6074"/>
                </a:lnTo>
                <a:lnTo>
                  <a:pt x="9548" y="6055"/>
                </a:lnTo>
                <a:lnTo>
                  <a:pt x="9541" y="6035"/>
                </a:lnTo>
                <a:lnTo>
                  <a:pt x="9535" y="6015"/>
                </a:lnTo>
                <a:lnTo>
                  <a:pt x="9531" y="5995"/>
                </a:lnTo>
                <a:lnTo>
                  <a:pt x="9527" y="5974"/>
                </a:lnTo>
                <a:lnTo>
                  <a:pt x="9525" y="5952"/>
                </a:lnTo>
                <a:lnTo>
                  <a:pt x="9522" y="5931"/>
                </a:lnTo>
                <a:lnTo>
                  <a:pt x="9522" y="5908"/>
                </a:lnTo>
                <a:lnTo>
                  <a:pt x="9522" y="5887"/>
                </a:lnTo>
                <a:lnTo>
                  <a:pt x="9525" y="5865"/>
                </a:lnTo>
                <a:lnTo>
                  <a:pt x="9527" y="5843"/>
                </a:lnTo>
                <a:lnTo>
                  <a:pt x="9531" y="5822"/>
                </a:lnTo>
                <a:lnTo>
                  <a:pt x="9535" y="5802"/>
                </a:lnTo>
                <a:lnTo>
                  <a:pt x="9541" y="5782"/>
                </a:lnTo>
                <a:lnTo>
                  <a:pt x="9548" y="5761"/>
                </a:lnTo>
                <a:lnTo>
                  <a:pt x="9555" y="5743"/>
                </a:lnTo>
                <a:lnTo>
                  <a:pt x="9564" y="5724"/>
                </a:lnTo>
                <a:lnTo>
                  <a:pt x="9573" y="5705"/>
                </a:lnTo>
                <a:lnTo>
                  <a:pt x="9584" y="5687"/>
                </a:lnTo>
                <a:lnTo>
                  <a:pt x="9595" y="5670"/>
                </a:lnTo>
                <a:lnTo>
                  <a:pt x="9606" y="5652"/>
                </a:lnTo>
                <a:lnTo>
                  <a:pt x="9619" y="5637"/>
                </a:lnTo>
                <a:lnTo>
                  <a:pt x="9632" y="5622"/>
                </a:lnTo>
                <a:lnTo>
                  <a:pt x="9647" y="5606"/>
                </a:lnTo>
                <a:lnTo>
                  <a:pt x="9662" y="5592"/>
                </a:lnTo>
                <a:lnTo>
                  <a:pt x="9677" y="5579"/>
                </a:lnTo>
                <a:lnTo>
                  <a:pt x="9693" y="5566"/>
                </a:lnTo>
                <a:lnTo>
                  <a:pt x="9709" y="5554"/>
                </a:lnTo>
                <a:lnTo>
                  <a:pt x="9727" y="5543"/>
                </a:lnTo>
                <a:lnTo>
                  <a:pt x="9745" y="5533"/>
                </a:lnTo>
                <a:lnTo>
                  <a:pt x="9764" y="5523"/>
                </a:lnTo>
                <a:lnTo>
                  <a:pt x="9783" y="5515"/>
                </a:lnTo>
                <a:lnTo>
                  <a:pt x="9802" y="5508"/>
                </a:lnTo>
                <a:lnTo>
                  <a:pt x="9822" y="5501"/>
                </a:lnTo>
                <a:lnTo>
                  <a:pt x="9842" y="5495"/>
                </a:lnTo>
                <a:lnTo>
                  <a:pt x="9862" y="5490"/>
                </a:lnTo>
                <a:lnTo>
                  <a:pt x="9884" y="5487"/>
                </a:lnTo>
                <a:lnTo>
                  <a:pt x="9905" y="5484"/>
                </a:lnTo>
                <a:lnTo>
                  <a:pt x="9926" y="5482"/>
                </a:lnTo>
                <a:lnTo>
                  <a:pt x="9949" y="5482"/>
                </a:lnTo>
                <a:lnTo>
                  <a:pt x="9970" y="5482"/>
                </a:lnTo>
                <a:lnTo>
                  <a:pt x="9993" y="5484"/>
                </a:lnTo>
                <a:lnTo>
                  <a:pt x="10014" y="5487"/>
                </a:lnTo>
                <a:lnTo>
                  <a:pt x="10035" y="5490"/>
                </a:lnTo>
                <a:lnTo>
                  <a:pt x="10055" y="5495"/>
                </a:lnTo>
                <a:lnTo>
                  <a:pt x="10076" y="5501"/>
                </a:lnTo>
                <a:lnTo>
                  <a:pt x="10096" y="5508"/>
                </a:lnTo>
                <a:lnTo>
                  <a:pt x="10115" y="5515"/>
                </a:lnTo>
                <a:lnTo>
                  <a:pt x="10134" y="5523"/>
                </a:lnTo>
                <a:lnTo>
                  <a:pt x="10153" y="5533"/>
                </a:lnTo>
                <a:lnTo>
                  <a:pt x="10170" y="5543"/>
                </a:lnTo>
                <a:lnTo>
                  <a:pt x="10187" y="5554"/>
                </a:lnTo>
                <a:lnTo>
                  <a:pt x="10205" y="5566"/>
                </a:lnTo>
                <a:lnTo>
                  <a:pt x="10220" y="5579"/>
                </a:lnTo>
                <a:lnTo>
                  <a:pt x="10235" y="5592"/>
                </a:lnTo>
                <a:lnTo>
                  <a:pt x="10251" y="5606"/>
                </a:lnTo>
                <a:lnTo>
                  <a:pt x="10265" y="5622"/>
                </a:lnTo>
                <a:lnTo>
                  <a:pt x="10278" y="5637"/>
                </a:lnTo>
                <a:lnTo>
                  <a:pt x="10291" y="5652"/>
                </a:lnTo>
                <a:lnTo>
                  <a:pt x="10303" y="5670"/>
                </a:lnTo>
                <a:lnTo>
                  <a:pt x="10314" y="5687"/>
                </a:lnTo>
                <a:lnTo>
                  <a:pt x="10324" y="5705"/>
                </a:lnTo>
                <a:lnTo>
                  <a:pt x="10334" y="5724"/>
                </a:lnTo>
                <a:lnTo>
                  <a:pt x="10342" y="5743"/>
                </a:lnTo>
                <a:lnTo>
                  <a:pt x="10350" y="5761"/>
                </a:lnTo>
                <a:lnTo>
                  <a:pt x="10356" y="5782"/>
                </a:lnTo>
                <a:lnTo>
                  <a:pt x="10362" y="5802"/>
                </a:lnTo>
                <a:lnTo>
                  <a:pt x="10367" y="5822"/>
                </a:lnTo>
                <a:lnTo>
                  <a:pt x="10371" y="5843"/>
                </a:lnTo>
                <a:lnTo>
                  <a:pt x="10374" y="5865"/>
                </a:lnTo>
                <a:lnTo>
                  <a:pt x="10375" y="5887"/>
                </a:lnTo>
                <a:lnTo>
                  <a:pt x="10376" y="5908"/>
                </a:lnTo>
                <a:lnTo>
                  <a:pt x="10375" y="5931"/>
                </a:lnTo>
                <a:lnTo>
                  <a:pt x="10374" y="5952"/>
                </a:lnTo>
                <a:lnTo>
                  <a:pt x="10371" y="5974"/>
                </a:lnTo>
                <a:lnTo>
                  <a:pt x="10367" y="5995"/>
                </a:lnTo>
                <a:lnTo>
                  <a:pt x="10362" y="6015"/>
                </a:lnTo>
                <a:lnTo>
                  <a:pt x="10356" y="6035"/>
                </a:lnTo>
                <a:lnTo>
                  <a:pt x="10350" y="6055"/>
                </a:lnTo>
                <a:lnTo>
                  <a:pt x="10342" y="6074"/>
                </a:lnTo>
                <a:lnTo>
                  <a:pt x="10334" y="6093"/>
                </a:lnTo>
                <a:lnTo>
                  <a:pt x="10324" y="6112"/>
                </a:lnTo>
                <a:lnTo>
                  <a:pt x="10314" y="6130"/>
                </a:lnTo>
                <a:lnTo>
                  <a:pt x="10303" y="6148"/>
                </a:lnTo>
                <a:lnTo>
                  <a:pt x="10291" y="6164"/>
                </a:lnTo>
                <a:lnTo>
                  <a:pt x="10278" y="6180"/>
                </a:lnTo>
                <a:lnTo>
                  <a:pt x="10265" y="6195"/>
                </a:lnTo>
                <a:lnTo>
                  <a:pt x="10251" y="6211"/>
                </a:lnTo>
                <a:lnTo>
                  <a:pt x="10235" y="6225"/>
                </a:lnTo>
                <a:lnTo>
                  <a:pt x="10220" y="6238"/>
                </a:lnTo>
                <a:lnTo>
                  <a:pt x="10205" y="6251"/>
                </a:lnTo>
                <a:lnTo>
                  <a:pt x="10187" y="6263"/>
                </a:lnTo>
                <a:lnTo>
                  <a:pt x="10170" y="6273"/>
                </a:lnTo>
                <a:lnTo>
                  <a:pt x="10153" y="6284"/>
                </a:lnTo>
                <a:lnTo>
                  <a:pt x="10134" y="6293"/>
                </a:lnTo>
                <a:lnTo>
                  <a:pt x="10115" y="6302"/>
                </a:lnTo>
                <a:lnTo>
                  <a:pt x="10096" y="6310"/>
                </a:lnTo>
                <a:lnTo>
                  <a:pt x="10076" y="6316"/>
                </a:lnTo>
                <a:lnTo>
                  <a:pt x="10055" y="6322"/>
                </a:lnTo>
                <a:lnTo>
                  <a:pt x="10035" y="6327"/>
                </a:lnTo>
                <a:lnTo>
                  <a:pt x="10014" y="6330"/>
                </a:lnTo>
                <a:lnTo>
                  <a:pt x="9993" y="6334"/>
                </a:lnTo>
                <a:lnTo>
                  <a:pt x="9970" y="6335"/>
                </a:lnTo>
                <a:lnTo>
                  <a:pt x="9949" y="6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KSO_Shape"/>
          <p:cNvSpPr>
            <a:spLocks/>
          </p:cNvSpPr>
          <p:nvPr/>
        </p:nvSpPr>
        <p:spPr bwMode="auto">
          <a:xfrm>
            <a:off x="6976847" y="3111690"/>
            <a:ext cx="1320989" cy="673219"/>
          </a:xfrm>
          <a:custGeom>
            <a:avLst/>
            <a:gdLst>
              <a:gd name="T0" fmla="*/ 609977099 w 3223"/>
              <a:gd name="T1" fmla="*/ 98599103 h 1113"/>
              <a:gd name="T2" fmla="*/ 193194662 w 3223"/>
              <a:gd name="T3" fmla="*/ 199288571 h 1113"/>
              <a:gd name="T4" fmla="*/ 1038288835 w 3223"/>
              <a:gd name="T5" fmla="*/ 386034360 h 1113"/>
              <a:gd name="T6" fmla="*/ 1077416696 w 3223"/>
              <a:gd name="T7" fmla="*/ 350845365 h 1113"/>
              <a:gd name="T8" fmla="*/ 1115496599 w 3223"/>
              <a:gd name="T9" fmla="*/ 265137438 h 1113"/>
              <a:gd name="T10" fmla="*/ 335033526 w 3223"/>
              <a:gd name="T11" fmla="*/ 250504291 h 1113"/>
              <a:gd name="T12" fmla="*/ 311626201 w 3223"/>
              <a:gd name="T13" fmla="*/ 234825961 h 1113"/>
              <a:gd name="T14" fmla="*/ 305687187 w 3223"/>
              <a:gd name="T15" fmla="*/ 210437186 h 1113"/>
              <a:gd name="T16" fmla="*/ 318963081 w 3223"/>
              <a:gd name="T17" fmla="*/ 185700607 h 1113"/>
              <a:gd name="T18" fmla="*/ 342719134 w 3223"/>
              <a:gd name="T19" fmla="*/ 177339146 h 1113"/>
              <a:gd name="T20" fmla="*/ 368921011 w 3223"/>
              <a:gd name="T21" fmla="*/ 188139366 h 1113"/>
              <a:gd name="T22" fmla="*/ 379751081 w 3223"/>
              <a:gd name="T23" fmla="*/ 213921718 h 1113"/>
              <a:gd name="T24" fmla="*/ 371016925 w 3223"/>
              <a:gd name="T25" fmla="*/ 237613115 h 1113"/>
              <a:gd name="T26" fmla="*/ 346212915 w 3223"/>
              <a:gd name="T27" fmla="*/ 250852685 h 1113"/>
              <a:gd name="T28" fmla="*/ 423769998 w 3223"/>
              <a:gd name="T29" fmla="*/ 248065531 h 1113"/>
              <a:gd name="T30" fmla="*/ 404205773 w 3223"/>
              <a:gd name="T31" fmla="*/ 228554865 h 1113"/>
              <a:gd name="T32" fmla="*/ 402808497 w 3223"/>
              <a:gd name="T33" fmla="*/ 203120907 h 1113"/>
              <a:gd name="T34" fmla="*/ 420625537 w 3223"/>
              <a:gd name="T35" fmla="*/ 181519876 h 1113"/>
              <a:gd name="T36" fmla="*/ 445430138 w 3223"/>
              <a:gd name="T37" fmla="*/ 178035934 h 1113"/>
              <a:gd name="T38" fmla="*/ 468836872 w 3223"/>
              <a:gd name="T39" fmla="*/ 193713673 h 1113"/>
              <a:gd name="T40" fmla="*/ 475125205 w 3223"/>
              <a:gd name="T41" fmla="*/ 218102449 h 1113"/>
              <a:gd name="T42" fmla="*/ 461500583 w 3223"/>
              <a:gd name="T43" fmla="*/ 242490634 h 1113"/>
              <a:gd name="T44" fmla="*/ 438093849 w 3223"/>
              <a:gd name="T45" fmla="*/ 251201079 h 1113"/>
              <a:gd name="T46" fmla="*/ 512855790 w 3223"/>
              <a:gd name="T47" fmla="*/ 244929983 h 1113"/>
              <a:gd name="T48" fmla="*/ 497134663 w 3223"/>
              <a:gd name="T49" fmla="*/ 221586391 h 1113"/>
              <a:gd name="T50" fmla="*/ 501327082 w 3223"/>
              <a:gd name="T51" fmla="*/ 196501418 h 1113"/>
              <a:gd name="T52" fmla="*/ 522637903 w 3223"/>
              <a:gd name="T53" fmla="*/ 178732723 h 1113"/>
              <a:gd name="T54" fmla="*/ 548141142 w 3223"/>
              <a:gd name="T55" fmla="*/ 180126299 h 1113"/>
              <a:gd name="T56" fmla="*/ 567704777 w 3223"/>
              <a:gd name="T57" fmla="*/ 199636965 h 1113"/>
              <a:gd name="T58" fmla="*/ 569102643 w 3223"/>
              <a:gd name="T59" fmla="*/ 225070333 h 1113"/>
              <a:gd name="T60" fmla="*/ 551285012 w 3223"/>
              <a:gd name="T61" fmla="*/ 246323560 h 1113"/>
              <a:gd name="T62" fmla="*/ 629192006 w 3223"/>
              <a:gd name="T63" fmla="*/ 251201079 h 1113"/>
              <a:gd name="T64" fmla="*/ 602640810 w 3223"/>
              <a:gd name="T65" fmla="*/ 240400268 h 1113"/>
              <a:gd name="T66" fmla="*/ 591810740 w 3223"/>
              <a:gd name="T67" fmla="*/ 213921718 h 1113"/>
              <a:gd name="T68" fmla="*/ 600544305 w 3223"/>
              <a:gd name="T69" fmla="*/ 190926520 h 1113"/>
              <a:gd name="T70" fmla="*/ 625348906 w 3223"/>
              <a:gd name="T71" fmla="*/ 177339146 h 1113"/>
              <a:gd name="T72" fmla="*/ 649803598 w 3223"/>
              <a:gd name="T73" fmla="*/ 183610241 h 1113"/>
              <a:gd name="T74" fmla="*/ 665524724 w 3223"/>
              <a:gd name="T75" fmla="*/ 206953244 h 1113"/>
              <a:gd name="T76" fmla="*/ 661682215 w 3223"/>
              <a:gd name="T77" fmla="*/ 231690413 h 1113"/>
              <a:gd name="T78" fmla="*/ 640022076 w 3223"/>
              <a:gd name="T79" fmla="*/ 249110714 h 1113"/>
              <a:gd name="T80" fmla="*/ 717229840 w 3223"/>
              <a:gd name="T81" fmla="*/ 250504291 h 1113"/>
              <a:gd name="T82" fmla="*/ 693823106 w 3223"/>
              <a:gd name="T83" fmla="*/ 234825961 h 1113"/>
              <a:gd name="T84" fmla="*/ 687883501 w 3223"/>
              <a:gd name="T85" fmla="*/ 210437186 h 1113"/>
              <a:gd name="T86" fmla="*/ 701159395 w 3223"/>
              <a:gd name="T87" fmla="*/ 185700607 h 1113"/>
              <a:gd name="T88" fmla="*/ 724915448 w 3223"/>
              <a:gd name="T89" fmla="*/ 177339146 h 1113"/>
              <a:gd name="T90" fmla="*/ 750768007 w 3223"/>
              <a:gd name="T91" fmla="*/ 188139366 h 1113"/>
              <a:gd name="T92" fmla="*/ 761598076 w 3223"/>
              <a:gd name="T93" fmla="*/ 213921718 h 1113"/>
              <a:gd name="T94" fmla="*/ 753213239 w 3223"/>
              <a:gd name="T95" fmla="*/ 237613115 h 1113"/>
              <a:gd name="T96" fmla="*/ 728409229 w 3223"/>
              <a:gd name="T97" fmla="*/ 250852685 h 1113"/>
              <a:gd name="T98" fmla="*/ 805966312 w 3223"/>
              <a:gd name="T99" fmla="*/ 248065531 h 1113"/>
              <a:gd name="T100" fmla="*/ 786402678 w 3223"/>
              <a:gd name="T101" fmla="*/ 228554865 h 1113"/>
              <a:gd name="T102" fmla="*/ 784655492 w 3223"/>
              <a:gd name="T103" fmla="*/ 203120907 h 1113"/>
              <a:gd name="T104" fmla="*/ 802822442 w 3223"/>
              <a:gd name="T105" fmla="*/ 181519876 h 1113"/>
              <a:gd name="T106" fmla="*/ 827626452 w 3223"/>
              <a:gd name="T107" fmla="*/ 178035934 h 1113"/>
              <a:gd name="T108" fmla="*/ 851033186 w 3223"/>
              <a:gd name="T109" fmla="*/ 193713673 h 1113"/>
              <a:gd name="T110" fmla="*/ 856972791 w 3223"/>
              <a:gd name="T111" fmla="*/ 218102449 h 1113"/>
              <a:gd name="T112" fmla="*/ 843696897 w 3223"/>
              <a:gd name="T113" fmla="*/ 242490634 h 1113"/>
              <a:gd name="T114" fmla="*/ 820290163 w 3223"/>
              <a:gd name="T115" fmla="*/ 251201079 h 11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23" h="1113">
                <a:moveTo>
                  <a:pt x="2894" y="326"/>
                </a:moveTo>
                <a:lnTo>
                  <a:pt x="2761" y="326"/>
                </a:lnTo>
                <a:lnTo>
                  <a:pt x="2678" y="242"/>
                </a:lnTo>
                <a:lnTo>
                  <a:pt x="2609" y="242"/>
                </a:lnTo>
                <a:lnTo>
                  <a:pt x="2609" y="0"/>
                </a:lnTo>
                <a:lnTo>
                  <a:pt x="2117" y="0"/>
                </a:lnTo>
                <a:lnTo>
                  <a:pt x="1962" y="283"/>
                </a:lnTo>
                <a:lnTo>
                  <a:pt x="1746" y="283"/>
                </a:lnTo>
                <a:lnTo>
                  <a:pt x="1746" y="224"/>
                </a:lnTo>
                <a:lnTo>
                  <a:pt x="1243" y="224"/>
                </a:lnTo>
                <a:lnTo>
                  <a:pt x="1193" y="274"/>
                </a:lnTo>
                <a:lnTo>
                  <a:pt x="1013" y="274"/>
                </a:lnTo>
                <a:lnTo>
                  <a:pt x="871" y="417"/>
                </a:lnTo>
                <a:lnTo>
                  <a:pt x="750" y="417"/>
                </a:lnTo>
                <a:lnTo>
                  <a:pt x="595" y="572"/>
                </a:lnTo>
                <a:lnTo>
                  <a:pt x="553" y="572"/>
                </a:lnTo>
                <a:lnTo>
                  <a:pt x="367" y="757"/>
                </a:lnTo>
                <a:lnTo>
                  <a:pt x="0" y="757"/>
                </a:lnTo>
                <a:lnTo>
                  <a:pt x="478" y="1113"/>
                </a:lnTo>
                <a:lnTo>
                  <a:pt x="2939" y="1113"/>
                </a:lnTo>
                <a:lnTo>
                  <a:pt x="2956" y="1112"/>
                </a:lnTo>
                <a:lnTo>
                  <a:pt x="2972" y="1108"/>
                </a:lnTo>
                <a:lnTo>
                  <a:pt x="2987" y="1102"/>
                </a:lnTo>
                <a:lnTo>
                  <a:pt x="3002" y="1094"/>
                </a:lnTo>
                <a:lnTo>
                  <a:pt x="3017" y="1083"/>
                </a:lnTo>
                <a:lnTo>
                  <a:pt x="3032" y="1071"/>
                </a:lnTo>
                <a:lnTo>
                  <a:pt x="3046" y="1057"/>
                </a:lnTo>
                <a:lnTo>
                  <a:pt x="3058" y="1042"/>
                </a:lnTo>
                <a:lnTo>
                  <a:pt x="3071" y="1025"/>
                </a:lnTo>
                <a:lnTo>
                  <a:pt x="3084" y="1007"/>
                </a:lnTo>
                <a:lnTo>
                  <a:pt x="3096" y="988"/>
                </a:lnTo>
                <a:lnTo>
                  <a:pt x="3108" y="968"/>
                </a:lnTo>
                <a:lnTo>
                  <a:pt x="3118" y="948"/>
                </a:lnTo>
                <a:lnTo>
                  <a:pt x="3128" y="927"/>
                </a:lnTo>
                <a:lnTo>
                  <a:pt x="3148" y="884"/>
                </a:lnTo>
                <a:lnTo>
                  <a:pt x="3165" y="842"/>
                </a:lnTo>
                <a:lnTo>
                  <a:pt x="3180" y="800"/>
                </a:lnTo>
                <a:lnTo>
                  <a:pt x="3193" y="761"/>
                </a:lnTo>
                <a:lnTo>
                  <a:pt x="3204" y="727"/>
                </a:lnTo>
                <a:lnTo>
                  <a:pt x="3218" y="674"/>
                </a:lnTo>
                <a:lnTo>
                  <a:pt x="3223" y="655"/>
                </a:lnTo>
                <a:lnTo>
                  <a:pt x="2894" y="326"/>
                </a:lnTo>
                <a:close/>
                <a:moveTo>
                  <a:pt x="981" y="721"/>
                </a:moveTo>
                <a:lnTo>
                  <a:pt x="981" y="721"/>
                </a:lnTo>
                <a:lnTo>
                  <a:pt x="969" y="720"/>
                </a:lnTo>
                <a:lnTo>
                  <a:pt x="959" y="719"/>
                </a:lnTo>
                <a:lnTo>
                  <a:pt x="949" y="715"/>
                </a:lnTo>
                <a:lnTo>
                  <a:pt x="939" y="712"/>
                </a:lnTo>
                <a:lnTo>
                  <a:pt x="930" y="707"/>
                </a:lnTo>
                <a:lnTo>
                  <a:pt x="921" y="703"/>
                </a:lnTo>
                <a:lnTo>
                  <a:pt x="913" y="696"/>
                </a:lnTo>
                <a:lnTo>
                  <a:pt x="905" y="690"/>
                </a:lnTo>
                <a:lnTo>
                  <a:pt x="898" y="682"/>
                </a:lnTo>
                <a:lnTo>
                  <a:pt x="892" y="674"/>
                </a:lnTo>
                <a:lnTo>
                  <a:pt x="888" y="665"/>
                </a:lnTo>
                <a:lnTo>
                  <a:pt x="883" y="656"/>
                </a:lnTo>
                <a:lnTo>
                  <a:pt x="880" y="646"/>
                </a:lnTo>
                <a:lnTo>
                  <a:pt x="876" y="636"/>
                </a:lnTo>
                <a:lnTo>
                  <a:pt x="875" y="626"/>
                </a:lnTo>
                <a:lnTo>
                  <a:pt x="874" y="614"/>
                </a:lnTo>
                <a:lnTo>
                  <a:pt x="875" y="604"/>
                </a:lnTo>
                <a:lnTo>
                  <a:pt x="876" y="594"/>
                </a:lnTo>
                <a:lnTo>
                  <a:pt x="880" y="583"/>
                </a:lnTo>
                <a:lnTo>
                  <a:pt x="883" y="573"/>
                </a:lnTo>
                <a:lnTo>
                  <a:pt x="888" y="564"/>
                </a:lnTo>
                <a:lnTo>
                  <a:pt x="892" y="556"/>
                </a:lnTo>
                <a:lnTo>
                  <a:pt x="898" y="548"/>
                </a:lnTo>
                <a:lnTo>
                  <a:pt x="905" y="540"/>
                </a:lnTo>
                <a:lnTo>
                  <a:pt x="913" y="533"/>
                </a:lnTo>
                <a:lnTo>
                  <a:pt x="921" y="527"/>
                </a:lnTo>
                <a:lnTo>
                  <a:pt x="930" y="521"/>
                </a:lnTo>
                <a:lnTo>
                  <a:pt x="939" y="517"/>
                </a:lnTo>
                <a:lnTo>
                  <a:pt x="949" y="513"/>
                </a:lnTo>
                <a:lnTo>
                  <a:pt x="959" y="511"/>
                </a:lnTo>
                <a:lnTo>
                  <a:pt x="969" y="509"/>
                </a:lnTo>
                <a:lnTo>
                  <a:pt x="981" y="509"/>
                </a:lnTo>
                <a:lnTo>
                  <a:pt x="991" y="509"/>
                </a:lnTo>
                <a:lnTo>
                  <a:pt x="1002" y="511"/>
                </a:lnTo>
                <a:lnTo>
                  <a:pt x="1012" y="513"/>
                </a:lnTo>
                <a:lnTo>
                  <a:pt x="1022" y="517"/>
                </a:lnTo>
                <a:lnTo>
                  <a:pt x="1031" y="521"/>
                </a:lnTo>
                <a:lnTo>
                  <a:pt x="1039" y="527"/>
                </a:lnTo>
                <a:lnTo>
                  <a:pt x="1047" y="533"/>
                </a:lnTo>
                <a:lnTo>
                  <a:pt x="1056" y="540"/>
                </a:lnTo>
                <a:lnTo>
                  <a:pt x="1062" y="548"/>
                </a:lnTo>
                <a:lnTo>
                  <a:pt x="1068" y="556"/>
                </a:lnTo>
                <a:lnTo>
                  <a:pt x="1074" y="564"/>
                </a:lnTo>
                <a:lnTo>
                  <a:pt x="1078" y="573"/>
                </a:lnTo>
                <a:lnTo>
                  <a:pt x="1082" y="583"/>
                </a:lnTo>
                <a:lnTo>
                  <a:pt x="1084" y="594"/>
                </a:lnTo>
                <a:lnTo>
                  <a:pt x="1085" y="604"/>
                </a:lnTo>
                <a:lnTo>
                  <a:pt x="1087" y="614"/>
                </a:lnTo>
                <a:lnTo>
                  <a:pt x="1085" y="626"/>
                </a:lnTo>
                <a:lnTo>
                  <a:pt x="1084" y="636"/>
                </a:lnTo>
                <a:lnTo>
                  <a:pt x="1082" y="646"/>
                </a:lnTo>
                <a:lnTo>
                  <a:pt x="1078" y="656"/>
                </a:lnTo>
                <a:lnTo>
                  <a:pt x="1074" y="665"/>
                </a:lnTo>
                <a:lnTo>
                  <a:pt x="1068" y="674"/>
                </a:lnTo>
                <a:lnTo>
                  <a:pt x="1062" y="682"/>
                </a:lnTo>
                <a:lnTo>
                  <a:pt x="1056" y="690"/>
                </a:lnTo>
                <a:lnTo>
                  <a:pt x="1047" y="696"/>
                </a:lnTo>
                <a:lnTo>
                  <a:pt x="1039" y="703"/>
                </a:lnTo>
                <a:lnTo>
                  <a:pt x="1031" y="707"/>
                </a:lnTo>
                <a:lnTo>
                  <a:pt x="1022" y="712"/>
                </a:lnTo>
                <a:lnTo>
                  <a:pt x="1012" y="715"/>
                </a:lnTo>
                <a:lnTo>
                  <a:pt x="1002" y="719"/>
                </a:lnTo>
                <a:lnTo>
                  <a:pt x="991" y="720"/>
                </a:lnTo>
                <a:lnTo>
                  <a:pt x="981" y="721"/>
                </a:lnTo>
                <a:close/>
                <a:moveTo>
                  <a:pt x="1254" y="721"/>
                </a:moveTo>
                <a:lnTo>
                  <a:pt x="1254" y="721"/>
                </a:lnTo>
                <a:lnTo>
                  <a:pt x="1243" y="720"/>
                </a:lnTo>
                <a:lnTo>
                  <a:pt x="1232" y="719"/>
                </a:lnTo>
                <a:lnTo>
                  <a:pt x="1222" y="715"/>
                </a:lnTo>
                <a:lnTo>
                  <a:pt x="1213" y="712"/>
                </a:lnTo>
                <a:lnTo>
                  <a:pt x="1204" y="707"/>
                </a:lnTo>
                <a:lnTo>
                  <a:pt x="1195" y="703"/>
                </a:lnTo>
                <a:lnTo>
                  <a:pt x="1187" y="696"/>
                </a:lnTo>
                <a:lnTo>
                  <a:pt x="1178" y="690"/>
                </a:lnTo>
                <a:lnTo>
                  <a:pt x="1172" y="682"/>
                </a:lnTo>
                <a:lnTo>
                  <a:pt x="1166" y="674"/>
                </a:lnTo>
                <a:lnTo>
                  <a:pt x="1161" y="665"/>
                </a:lnTo>
                <a:lnTo>
                  <a:pt x="1157" y="656"/>
                </a:lnTo>
                <a:lnTo>
                  <a:pt x="1153" y="646"/>
                </a:lnTo>
                <a:lnTo>
                  <a:pt x="1150" y="636"/>
                </a:lnTo>
                <a:lnTo>
                  <a:pt x="1149" y="626"/>
                </a:lnTo>
                <a:lnTo>
                  <a:pt x="1147" y="614"/>
                </a:lnTo>
                <a:lnTo>
                  <a:pt x="1149" y="604"/>
                </a:lnTo>
                <a:lnTo>
                  <a:pt x="1150" y="594"/>
                </a:lnTo>
                <a:lnTo>
                  <a:pt x="1153" y="583"/>
                </a:lnTo>
                <a:lnTo>
                  <a:pt x="1157" y="573"/>
                </a:lnTo>
                <a:lnTo>
                  <a:pt x="1161" y="564"/>
                </a:lnTo>
                <a:lnTo>
                  <a:pt x="1166" y="556"/>
                </a:lnTo>
                <a:lnTo>
                  <a:pt x="1172" y="548"/>
                </a:lnTo>
                <a:lnTo>
                  <a:pt x="1178" y="540"/>
                </a:lnTo>
                <a:lnTo>
                  <a:pt x="1187" y="533"/>
                </a:lnTo>
                <a:lnTo>
                  <a:pt x="1195" y="527"/>
                </a:lnTo>
                <a:lnTo>
                  <a:pt x="1204" y="521"/>
                </a:lnTo>
                <a:lnTo>
                  <a:pt x="1213" y="517"/>
                </a:lnTo>
                <a:lnTo>
                  <a:pt x="1222" y="513"/>
                </a:lnTo>
                <a:lnTo>
                  <a:pt x="1232" y="511"/>
                </a:lnTo>
                <a:lnTo>
                  <a:pt x="1243" y="509"/>
                </a:lnTo>
                <a:lnTo>
                  <a:pt x="1254" y="509"/>
                </a:lnTo>
                <a:lnTo>
                  <a:pt x="1265" y="509"/>
                </a:lnTo>
                <a:lnTo>
                  <a:pt x="1275" y="511"/>
                </a:lnTo>
                <a:lnTo>
                  <a:pt x="1285" y="513"/>
                </a:lnTo>
                <a:lnTo>
                  <a:pt x="1296" y="517"/>
                </a:lnTo>
                <a:lnTo>
                  <a:pt x="1305" y="521"/>
                </a:lnTo>
                <a:lnTo>
                  <a:pt x="1313" y="527"/>
                </a:lnTo>
                <a:lnTo>
                  <a:pt x="1321" y="533"/>
                </a:lnTo>
                <a:lnTo>
                  <a:pt x="1329" y="540"/>
                </a:lnTo>
                <a:lnTo>
                  <a:pt x="1336" y="548"/>
                </a:lnTo>
                <a:lnTo>
                  <a:pt x="1342" y="556"/>
                </a:lnTo>
                <a:lnTo>
                  <a:pt x="1347" y="564"/>
                </a:lnTo>
                <a:lnTo>
                  <a:pt x="1352" y="573"/>
                </a:lnTo>
                <a:lnTo>
                  <a:pt x="1355" y="583"/>
                </a:lnTo>
                <a:lnTo>
                  <a:pt x="1358" y="594"/>
                </a:lnTo>
                <a:lnTo>
                  <a:pt x="1360" y="604"/>
                </a:lnTo>
                <a:lnTo>
                  <a:pt x="1360" y="614"/>
                </a:lnTo>
                <a:lnTo>
                  <a:pt x="1360" y="626"/>
                </a:lnTo>
                <a:lnTo>
                  <a:pt x="1358" y="636"/>
                </a:lnTo>
                <a:lnTo>
                  <a:pt x="1355" y="646"/>
                </a:lnTo>
                <a:lnTo>
                  <a:pt x="1352" y="656"/>
                </a:lnTo>
                <a:lnTo>
                  <a:pt x="1347" y="665"/>
                </a:lnTo>
                <a:lnTo>
                  <a:pt x="1342" y="674"/>
                </a:lnTo>
                <a:lnTo>
                  <a:pt x="1336" y="682"/>
                </a:lnTo>
                <a:lnTo>
                  <a:pt x="1329" y="690"/>
                </a:lnTo>
                <a:lnTo>
                  <a:pt x="1321" y="696"/>
                </a:lnTo>
                <a:lnTo>
                  <a:pt x="1313" y="703"/>
                </a:lnTo>
                <a:lnTo>
                  <a:pt x="1305" y="707"/>
                </a:lnTo>
                <a:lnTo>
                  <a:pt x="1296" y="712"/>
                </a:lnTo>
                <a:lnTo>
                  <a:pt x="1285" y="715"/>
                </a:lnTo>
                <a:lnTo>
                  <a:pt x="1275" y="719"/>
                </a:lnTo>
                <a:lnTo>
                  <a:pt x="1265" y="720"/>
                </a:lnTo>
                <a:lnTo>
                  <a:pt x="1254" y="721"/>
                </a:lnTo>
                <a:close/>
                <a:moveTo>
                  <a:pt x="1528" y="721"/>
                </a:moveTo>
                <a:lnTo>
                  <a:pt x="1528" y="721"/>
                </a:lnTo>
                <a:lnTo>
                  <a:pt x="1516" y="720"/>
                </a:lnTo>
                <a:lnTo>
                  <a:pt x="1506" y="719"/>
                </a:lnTo>
                <a:lnTo>
                  <a:pt x="1496" y="715"/>
                </a:lnTo>
                <a:lnTo>
                  <a:pt x="1486" y="712"/>
                </a:lnTo>
                <a:lnTo>
                  <a:pt x="1477" y="707"/>
                </a:lnTo>
                <a:lnTo>
                  <a:pt x="1468" y="703"/>
                </a:lnTo>
                <a:lnTo>
                  <a:pt x="1460" y="696"/>
                </a:lnTo>
                <a:lnTo>
                  <a:pt x="1452" y="690"/>
                </a:lnTo>
                <a:lnTo>
                  <a:pt x="1445" y="682"/>
                </a:lnTo>
                <a:lnTo>
                  <a:pt x="1439" y="674"/>
                </a:lnTo>
                <a:lnTo>
                  <a:pt x="1435" y="665"/>
                </a:lnTo>
                <a:lnTo>
                  <a:pt x="1430" y="656"/>
                </a:lnTo>
                <a:lnTo>
                  <a:pt x="1427" y="646"/>
                </a:lnTo>
                <a:lnTo>
                  <a:pt x="1423" y="636"/>
                </a:lnTo>
                <a:lnTo>
                  <a:pt x="1422" y="626"/>
                </a:lnTo>
                <a:lnTo>
                  <a:pt x="1421" y="614"/>
                </a:lnTo>
                <a:lnTo>
                  <a:pt x="1422" y="604"/>
                </a:lnTo>
                <a:lnTo>
                  <a:pt x="1423" y="594"/>
                </a:lnTo>
                <a:lnTo>
                  <a:pt x="1427" y="583"/>
                </a:lnTo>
                <a:lnTo>
                  <a:pt x="1430" y="573"/>
                </a:lnTo>
                <a:lnTo>
                  <a:pt x="1435" y="564"/>
                </a:lnTo>
                <a:lnTo>
                  <a:pt x="1439" y="556"/>
                </a:lnTo>
                <a:lnTo>
                  <a:pt x="1445" y="548"/>
                </a:lnTo>
                <a:lnTo>
                  <a:pt x="1452" y="540"/>
                </a:lnTo>
                <a:lnTo>
                  <a:pt x="1460" y="533"/>
                </a:lnTo>
                <a:lnTo>
                  <a:pt x="1468" y="527"/>
                </a:lnTo>
                <a:lnTo>
                  <a:pt x="1477" y="521"/>
                </a:lnTo>
                <a:lnTo>
                  <a:pt x="1486" y="517"/>
                </a:lnTo>
                <a:lnTo>
                  <a:pt x="1496" y="513"/>
                </a:lnTo>
                <a:lnTo>
                  <a:pt x="1506" y="511"/>
                </a:lnTo>
                <a:lnTo>
                  <a:pt x="1516" y="509"/>
                </a:lnTo>
                <a:lnTo>
                  <a:pt x="1528" y="509"/>
                </a:lnTo>
                <a:lnTo>
                  <a:pt x="1538" y="509"/>
                </a:lnTo>
                <a:lnTo>
                  <a:pt x="1548" y="511"/>
                </a:lnTo>
                <a:lnTo>
                  <a:pt x="1559" y="513"/>
                </a:lnTo>
                <a:lnTo>
                  <a:pt x="1569" y="517"/>
                </a:lnTo>
                <a:lnTo>
                  <a:pt x="1578" y="521"/>
                </a:lnTo>
                <a:lnTo>
                  <a:pt x="1586" y="527"/>
                </a:lnTo>
                <a:lnTo>
                  <a:pt x="1594" y="533"/>
                </a:lnTo>
                <a:lnTo>
                  <a:pt x="1602" y="540"/>
                </a:lnTo>
                <a:lnTo>
                  <a:pt x="1609" y="548"/>
                </a:lnTo>
                <a:lnTo>
                  <a:pt x="1615" y="556"/>
                </a:lnTo>
                <a:lnTo>
                  <a:pt x="1621" y="564"/>
                </a:lnTo>
                <a:lnTo>
                  <a:pt x="1625" y="573"/>
                </a:lnTo>
                <a:lnTo>
                  <a:pt x="1629" y="583"/>
                </a:lnTo>
                <a:lnTo>
                  <a:pt x="1631" y="594"/>
                </a:lnTo>
                <a:lnTo>
                  <a:pt x="1632" y="604"/>
                </a:lnTo>
                <a:lnTo>
                  <a:pt x="1634" y="614"/>
                </a:lnTo>
                <a:lnTo>
                  <a:pt x="1632" y="626"/>
                </a:lnTo>
                <a:lnTo>
                  <a:pt x="1631" y="636"/>
                </a:lnTo>
                <a:lnTo>
                  <a:pt x="1629" y="646"/>
                </a:lnTo>
                <a:lnTo>
                  <a:pt x="1625" y="656"/>
                </a:lnTo>
                <a:lnTo>
                  <a:pt x="1621" y="665"/>
                </a:lnTo>
                <a:lnTo>
                  <a:pt x="1615" y="674"/>
                </a:lnTo>
                <a:lnTo>
                  <a:pt x="1609" y="682"/>
                </a:lnTo>
                <a:lnTo>
                  <a:pt x="1602" y="690"/>
                </a:lnTo>
                <a:lnTo>
                  <a:pt x="1594" y="696"/>
                </a:lnTo>
                <a:lnTo>
                  <a:pt x="1586" y="703"/>
                </a:lnTo>
                <a:lnTo>
                  <a:pt x="1578" y="707"/>
                </a:lnTo>
                <a:lnTo>
                  <a:pt x="1569" y="712"/>
                </a:lnTo>
                <a:lnTo>
                  <a:pt x="1559" y="715"/>
                </a:lnTo>
                <a:lnTo>
                  <a:pt x="1548" y="719"/>
                </a:lnTo>
                <a:lnTo>
                  <a:pt x="1538" y="720"/>
                </a:lnTo>
                <a:lnTo>
                  <a:pt x="1528" y="721"/>
                </a:lnTo>
                <a:close/>
                <a:moveTo>
                  <a:pt x="1801" y="721"/>
                </a:moveTo>
                <a:lnTo>
                  <a:pt x="1801" y="721"/>
                </a:lnTo>
                <a:lnTo>
                  <a:pt x="1790" y="720"/>
                </a:lnTo>
                <a:lnTo>
                  <a:pt x="1779" y="719"/>
                </a:lnTo>
                <a:lnTo>
                  <a:pt x="1769" y="715"/>
                </a:lnTo>
                <a:lnTo>
                  <a:pt x="1760" y="712"/>
                </a:lnTo>
                <a:lnTo>
                  <a:pt x="1751" y="707"/>
                </a:lnTo>
                <a:lnTo>
                  <a:pt x="1742" y="703"/>
                </a:lnTo>
                <a:lnTo>
                  <a:pt x="1733" y="696"/>
                </a:lnTo>
                <a:lnTo>
                  <a:pt x="1725" y="690"/>
                </a:lnTo>
                <a:lnTo>
                  <a:pt x="1719" y="682"/>
                </a:lnTo>
                <a:lnTo>
                  <a:pt x="1713" y="674"/>
                </a:lnTo>
                <a:lnTo>
                  <a:pt x="1707" y="665"/>
                </a:lnTo>
                <a:lnTo>
                  <a:pt x="1704" y="656"/>
                </a:lnTo>
                <a:lnTo>
                  <a:pt x="1699" y="646"/>
                </a:lnTo>
                <a:lnTo>
                  <a:pt x="1697" y="636"/>
                </a:lnTo>
                <a:lnTo>
                  <a:pt x="1696" y="626"/>
                </a:lnTo>
                <a:lnTo>
                  <a:pt x="1694" y="614"/>
                </a:lnTo>
                <a:lnTo>
                  <a:pt x="1696" y="604"/>
                </a:lnTo>
                <a:lnTo>
                  <a:pt x="1697" y="594"/>
                </a:lnTo>
                <a:lnTo>
                  <a:pt x="1699" y="583"/>
                </a:lnTo>
                <a:lnTo>
                  <a:pt x="1704" y="573"/>
                </a:lnTo>
                <a:lnTo>
                  <a:pt x="1707" y="564"/>
                </a:lnTo>
                <a:lnTo>
                  <a:pt x="1713" y="556"/>
                </a:lnTo>
                <a:lnTo>
                  <a:pt x="1719" y="548"/>
                </a:lnTo>
                <a:lnTo>
                  <a:pt x="1725" y="540"/>
                </a:lnTo>
                <a:lnTo>
                  <a:pt x="1733" y="533"/>
                </a:lnTo>
                <a:lnTo>
                  <a:pt x="1742" y="527"/>
                </a:lnTo>
                <a:lnTo>
                  <a:pt x="1751" y="521"/>
                </a:lnTo>
                <a:lnTo>
                  <a:pt x="1760" y="517"/>
                </a:lnTo>
                <a:lnTo>
                  <a:pt x="1769" y="513"/>
                </a:lnTo>
                <a:lnTo>
                  <a:pt x="1779" y="511"/>
                </a:lnTo>
                <a:lnTo>
                  <a:pt x="1790" y="509"/>
                </a:lnTo>
                <a:lnTo>
                  <a:pt x="1801" y="509"/>
                </a:lnTo>
                <a:lnTo>
                  <a:pt x="1812" y="509"/>
                </a:lnTo>
                <a:lnTo>
                  <a:pt x="1822" y="511"/>
                </a:lnTo>
                <a:lnTo>
                  <a:pt x="1832" y="513"/>
                </a:lnTo>
                <a:lnTo>
                  <a:pt x="1843" y="517"/>
                </a:lnTo>
                <a:lnTo>
                  <a:pt x="1852" y="521"/>
                </a:lnTo>
                <a:lnTo>
                  <a:pt x="1860" y="527"/>
                </a:lnTo>
                <a:lnTo>
                  <a:pt x="1868" y="533"/>
                </a:lnTo>
                <a:lnTo>
                  <a:pt x="1876" y="540"/>
                </a:lnTo>
                <a:lnTo>
                  <a:pt x="1883" y="548"/>
                </a:lnTo>
                <a:lnTo>
                  <a:pt x="1889" y="556"/>
                </a:lnTo>
                <a:lnTo>
                  <a:pt x="1894" y="564"/>
                </a:lnTo>
                <a:lnTo>
                  <a:pt x="1899" y="573"/>
                </a:lnTo>
                <a:lnTo>
                  <a:pt x="1902" y="583"/>
                </a:lnTo>
                <a:lnTo>
                  <a:pt x="1905" y="594"/>
                </a:lnTo>
                <a:lnTo>
                  <a:pt x="1906" y="604"/>
                </a:lnTo>
                <a:lnTo>
                  <a:pt x="1907" y="614"/>
                </a:lnTo>
                <a:lnTo>
                  <a:pt x="1906" y="626"/>
                </a:lnTo>
                <a:lnTo>
                  <a:pt x="1905" y="636"/>
                </a:lnTo>
                <a:lnTo>
                  <a:pt x="1902" y="646"/>
                </a:lnTo>
                <a:lnTo>
                  <a:pt x="1899" y="656"/>
                </a:lnTo>
                <a:lnTo>
                  <a:pt x="1894" y="665"/>
                </a:lnTo>
                <a:lnTo>
                  <a:pt x="1889" y="674"/>
                </a:lnTo>
                <a:lnTo>
                  <a:pt x="1883" y="682"/>
                </a:lnTo>
                <a:lnTo>
                  <a:pt x="1876" y="690"/>
                </a:lnTo>
                <a:lnTo>
                  <a:pt x="1868" y="696"/>
                </a:lnTo>
                <a:lnTo>
                  <a:pt x="1860" y="703"/>
                </a:lnTo>
                <a:lnTo>
                  <a:pt x="1852" y="707"/>
                </a:lnTo>
                <a:lnTo>
                  <a:pt x="1843" y="712"/>
                </a:lnTo>
                <a:lnTo>
                  <a:pt x="1832" y="715"/>
                </a:lnTo>
                <a:lnTo>
                  <a:pt x="1822" y="719"/>
                </a:lnTo>
                <a:lnTo>
                  <a:pt x="1812" y="720"/>
                </a:lnTo>
                <a:lnTo>
                  <a:pt x="1801" y="721"/>
                </a:lnTo>
                <a:close/>
                <a:moveTo>
                  <a:pt x="2075" y="721"/>
                </a:moveTo>
                <a:lnTo>
                  <a:pt x="2075" y="721"/>
                </a:lnTo>
                <a:lnTo>
                  <a:pt x="2063" y="720"/>
                </a:lnTo>
                <a:lnTo>
                  <a:pt x="2053" y="719"/>
                </a:lnTo>
                <a:lnTo>
                  <a:pt x="2043" y="715"/>
                </a:lnTo>
                <a:lnTo>
                  <a:pt x="2033" y="712"/>
                </a:lnTo>
                <a:lnTo>
                  <a:pt x="2024" y="707"/>
                </a:lnTo>
                <a:lnTo>
                  <a:pt x="2015" y="703"/>
                </a:lnTo>
                <a:lnTo>
                  <a:pt x="2007" y="696"/>
                </a:lnTo>
                <a:lnTo>
                  <a:pt x="1999" y="690"/>
                </a:lnTo>
                <a:lnTo>
                  <a:pt x="1992" y="682"/>
                </a:lnTo>
                <a:lnTo>
                  <a:pt x="1986" y="674"/>
                </a:lnTo>
                <a:lnTo>
                  <a:pt x="1981" y="665"/>
                </a:lnTo>
                <a:lnTo>
                  <a:pt x="1977" y="656"/>
                </a:lnTo>
                <a:lnTo>
                  <a:pt x="1972" y="646"/>
                </a:lnTo>
                <a:lnTo>
                  <a:pt x="1970" y="636"/>
                </a:lnTo>
                <a:lnTo>
                  <a:pt x="1969" y="626"/>
                </a:lnTo>
                <a:lnTo>
                  <a:pt x="1968" y="614"/>
                </a:lnTo>
                <a:lnTo>
                  <a:pt x="1969" y="604"/>
                </a:lnTo>
                <a:lnTo>
                  <a:pt x="1970" y="594"/>
                </a:lnTo>
                <a:lnTo>
                  <a:pt x="1972" y="583"/>
                </a:lnTo>
                <a:lnTo>
                  <a:pt x="1977" y="573"/>
                </a:lnTo>
                <a:lnTo>
                  <a:pt x="1981" y="564"/>
                </a:lnTo>
                <a:lnTo>
                  <a:pt x="1986" y="556"/>
                </a:lnTo>
                <a:lnTo>
                  <a:pt x="1992" y="548"/>
                </a:lnTo>
                <a:lnTo>
                  <a:pt x="1999" y="540"/>
                </a:lnTo>
                <a:lnTo>
                  <a:pt x="2007" y="533"/>
                </a:lnTo>
                <a:lnTo>
                  <a:pt x="2015" y="527"/>
                </a:lnTo>
                <a:lnTo>
                  <a:pt x="2024" y="521"/>
                </a:lnTo>
                <a:lnTo>
                  <a:pt x="2033" y="517"/>
                </a:lnTo>
                <a:lnTo>
                  <a:pt x="2043" y="513"/>
                </a:lnTo>
                <a:lnTo>
                  <a:pt x="2053" y="511"/>
                </a:lnTo>
                <a:lnTo>
                  <a:pt x="2063" y="509"/>
                </a:lnTo>
                <a:lnTo>
                  <a:pt x="2075" y="509"/>
                </a:lnTo>
                <a:lnTo>
                  <a:pt x="2085" y="509"/>
                </a:lnTo>
                <a:lnTo>
                  <a:pt x="2095" y="511"/>
                </a:lnTo>
                <a:lnTo>
                  <a:pt x="2106" y="513"/>
                </a:lnTo>
                <a:lnTo>
                  <a:pt x="2116" y="517"/>
                </a:lnTo>
                <a:lnTo>
                  <a:pt x="2125" y="521"/>
                </a:lnTo>
                <a:lnTo>
                  <a:pt x="2133" y="527"/>
                </a:lnTo>
                <a:lnTo>
                  <a:pt x="2141" y="533"/>
                </a:lnTo>
                <a:lnTo>
                  <a:pt x="2149" y="540"/>
                </a:lnTo>
                <a:lnTo>
                  <a:pt x="2156" y="548"/>
                </a:lnTo>
                <a:lnTo>
                  <a:pt x="2162" y="556"/>
                </a:lnTo>
                <a:lnTo>
                  <a:pt x="2168" y="564"/>
                </a:lnTo>
                <a:lnTo>
                  <a:pt x="2172" y="573"/>
                </a:lnTo>
                <a:lnTo>
                  <a:pt x="2176" y="583"/>
                </a:lnTo>
                <a:lnTo>
                  <a:pt x="2178" y="594"/>
                </a:lnTo>
                <a:lnTo>
                  <a:pt x="2179" y="604"/>
                </a:lnTo>
                <a:lnTo>
                  <a:pt x="2180" y="614"/>
                </a:lnTo>
                <a:lnTo>
                  <a:pt x="2179" y="626"/>
                </a:lnTo>
                <a:lnTo>
                  <a:pt x="2178" y="636"/>
                </a:lnTo>
                <a:lnTo>
                  <a:pt x="2176" y="646"/>
                </a:lnTo>
                <a:lnTo>
                  <a:pt x="2172" y="656"/>
                </a:lnTo>
                <a:lnTo>
                  <a:pt x="2168" y="665"/>
                </a:lnTo>
                <a:lnTo>
                  <a:pt x="2162" y="674"/>
                </a:lnTo>
                <a:lnTo>
                  <a:pt x="2156" y="682"/>
                </a:lnTo>
                <a:lnTo>
                  <a:pt x="2149" y="690"/>
                </a:lnTo>
                <a:lnTo>
                  <a:pt x="2141" y="696"/>
                </a:lnTo>
                <a:lnTo>
                  <a:pt x="2133" y="703"/>
                </a:lnTo>
                <a:lnTo>
                  <a:pt x="2125" y="707"/>
                </a:lnTo>
                <a:lnTo>
                  <a:pt x="2116" y="712"/>
                </a:lnTo>
                <a:lnTo>
                  <a:pt x="2106" y="715"/>
                </a:lnTo>
                <a:lnTo>
                  <a:pt x="2095" y="719"/>
                </a:lnTo>
                <a:lnTo>
                  <a:pt x="2085" y="720"/>
                </a:lnTo>
                <a:lnTo>
                  <a:pt x="2075" y="721"/>
                </a:lnTo>
                <a:close/>
                <a:moveTo>
                  <a:pt x="2348" y="721"/>
                </a:moveTo>
                <a:lnTo>
                  <a:pt x="2348" y="721"/>
                </a:lnTo>
                <a:lnTo>
                  <a:pt x="2337" y="720"/>
                </a:lnTo>
                <a:lnTo>
                  <a:pt x="2326" y="719"/>
                </a:lnTo>
                <a:lnTo>
                  <a:pt x="2316" y="715"/>
                </a:lnTo>
                <a:lnTo>
                  <a:pt x="2307" y="712"/>
                </a:lnTo>
                <a:lnTo>
                  <a:pt x="2298" y="707"/>
                </a:lnTo>
                <a:lnTo>
                  <a:pt x="2288" y="703"/>
                </a:lnTo>
                <a:lnTo>
                  <a:pt x="2280" y="696"/>
                </a:lnTo>
                <a:lnTo>
                  <a:pt x="2272" y="690"/>
                </a:lnTo>
                <a:lnTo>
                  <a:pt x="2265" y="682"/>
                </a:lnTo>
                <a:lnTo>
                  <a:pt x="2260" y="674"/>
                </a:lnTo>
                <a:lnTo>
                  <a:pt x="2254" y="665"/>
                </a:lnTo>
                <a:lnTo>
                  <a:pt x="2251" y="656"/>
                </a:lnTo>
                <a:lnTo>
                  <a:pt x="2246" y="646"/>
                </a:lnTo>
                <a:lnTo>
                  <a:pt x="2244" y="636"/>
                </a:lnTo>
                <a:lnTo>
                  <a:pt x="2243" y="626"/>
                </a:lnTo>
                <a:lnTo>
                  <a:pt x="2241" y="614"/>
                </a:lnTo>
                <a:lnTo>
                  <a:pt x="2243" y="604"/>
                </a:lnTo>
                <a:lnTo>
                  <a:pt x="2244" y="594"/>
                </a:lnTo>
                <a:lnTo>
                  <a:pt x="2246" y="583"/>
                </a:lnTo>
                <a:lnTo>
                  <a:pt x="2251" y="573"/>
                </a:lnTo>
                <a:lnTo>
                  <a:pt x="2254" y="564"/>
                </a:lnTo>
                <a:lnTo>
                  <a:pt x="2260" y="556"/>
                </a:lnTo>
                <a:lnTo>
                  <a:pt x="2265" y="548"/>
                </a:lnTo>
                <a:lnTo>
                  <a:pt x="2272" y="540"/>
                </a:lnTo>
                <a:lnTo>
                  <a:pt x="2280" y="533"/>
                </a:lnTo>
                <a:lnTo>
                  <a:pt x="2288" y="527"/>
                </a:lnTo>
                <a:lnTo>
                  <a:pt x="2298" y="521"/>
                </a:lnTo>
                <a:lnTo>
                  <a:pt x="2307" y="517"/>
                </a:lnTo>
                <a:lnTo>
                  <a:pt x="2316" y="513"/>
                </a:lnTo>
                <a:lnTo>
                  <a:pt x="2326" y="511"/>
                </a:lnTo>
                <a:lnTo>
                  <a:pt x="2337" y="509"/>
                </a:lnTo>
                <a:lnTo>
                  <a:pt x="2348" y="509"/>
                </a:lnTo>
                <a:lnTo>
                  <a:pt x="2359" y="509"/>
                </a:lnTo>
                <a:lnTo>
                  <a:pt x="2369" y="511"/>
                </a:lnTo>
                <a:lnTo>
                  <a:pt x="2379" y="513"/>
                </a:lnTo>
                <a:lnTo>
                  <a:pt x="2390" y="517"/>
                </a:lnTo>
                <a:lnTo>
                  <a:pt x="2399" y="521"/>
                </a:lnTo>
                <a:lnTo>
                  <a:pt x="2407" y="527"/>
                </a:lnTo>
                <a:lnTo>
                  <a:pt x="2415" y="533"/>
                </a:lnTo>
                <a:lnTo>
                  <a:pt x="2423" y="540"/>
                </a:lnTo>
                <a:lnTo>
                  <a:pt x="2430" y="548"/>
                </a:lnTo>
                <a:lnTo>
                  <a:pt x="2436" y="556"/>
                </a:lnTo>
                <a:lnTo>
                  <a:pt x="2441" y="564"/>
                </a:lnTo>
                <a:lnTo>
                  <a:pt x="2446" y="573"/>
                </a:lnTo>
                <a:lnTo>
                  <a:pt x="2449" y="583"/>
                </a:lnTo>
                <a:lnTo>
                  <a:pt x="2452" y="594"/>
                </a:lnTo>
                <a:lnTo>
                  <a:pt x="2453" y="604"/>
                </a:lnTo>
                <a:lnTo>
                  <a:pt x="2454" y="614"/>
                </a:lnTo>
                <a:lnTo>
                  <a:pt x="2453" y="626"/>
                </a:lnTo>
                <a:lnTo>
                  <a:pt x="2452" y="636"/>
                </a:lnTo>
                <a:lnTo>
                  <a:pt x="2449" y="646"/>
                </a:lnTo>
                <a:lnTo>
                  <a:pt x="2446" y="656"/>
                </a:lnTo>
                <a:lnTo>
                  <a:pt x="2441" y="665"/>
                </a:lnTo>
                <a:lnTo>
                  <a:pt x="2436" y="674"/>
                </a:lnTo>
                <a:lnTo>
                  <a:pt x="2430" y="682"/>
                </a:lnTo>
                <a:lnTo>
                  <a:pt x="2423" y="690"/>
                </a:lnTo>
                <a:lnTo>
                  <a:pt x="2415" y="696"/>
                </a:lnTo>
                <a:lnTo>
                  <a:pt x="2407" y="703"/>
                </a:lnTo>
                <a:lnTo>
                  <a:pt x="2399" y="707"/>
                </a:lnTo>
                <a:lnTo>
                  <a:pt x="2390" y="712"/>
                </a:lnTo>
                <a:lnTo>
                  <a:pt x="2379" y="715"/>
                </a:lnTo>
                <a:lnTo>
                  <a:pt x="2369" y="719"/>
                </a:lnTo>
                <a:lnTo>
                  <a:pt x="2359" y="720"/>
                </a:lnTo>
                <a:lnTo>
                  <a:pt x="2348" y="7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KSO_Shape"/>
          <p:cNvSpPr>
            <a:spLocks/>
          </p:cNvSpPr>
          <p:nvPr/>
        </p:nvSpPr>
        <p:spPr bwMode="auto">
          <a:xfrm>
            <a:off x="10470674" y="3179929"/>
            <a:ext cx="1402876" cy="743376"/>
          </a:xfrm>
          <a:custGeom>
            <a:avLst/>
            <a:gdLst>
              <a:gd name="T0" fmla="*/ 1897390 w 2686050"/>
              <a:gd name="T1" fmla="*/ 899664 h 1047750"/>
              <a:gd name="T2" fmla="*/ 1929042 w 2686050"/>
              <a:gd name="T3" fmla="*/ 976869 h 1047750"/>
              <a:gd name="T4" fmla="*/ 2011338 w 2686050"/>
              <a:gd name="T5" fmla="*/ 960795 h 1047750"/>
              <a:gd name="T6" fmla="*/ 2011338 w 2686050"/>
              <a:gd name="T7" fmla="*/ 877530 h 1047750"/>
              <a:gd name="T8" fmla="*/ 652409 w 2686050"/>
              <a:gd name="T9" fmla="*/ 858558 h 1047750"/>
              <a:gd name="T10" fmla="*/ 613635 w 2686050"/>
              <a:gd name="T11" fmla="*/ 932338 h 1047750"/>
              <a:gd name="T12" fmla="*/ 677995 w 2686050"/>
              <a:gd name="T13" fmla="*/ 984774 h 1047750"/>
              <a:gd name="T14" fmla="*/ 742354 w 2686050"/>
              <a:gd name="T15" fmla="*/ 932338 h 1047750"/>
              <a:gd name="T16" fmla="*/ 703580 w 2686050"/>
              <a:gd name="T17" fmla="*/ 858558 h 1047750"/>
              <a:gd name="T18" fmla="*/ 2010547 w 2686050"/>
              <a:gd name="T19" fmla="*/ 800588 h 1047750"/>
              <a:gd name="T20" fmla="*/ 2073324 w 2686050"/>
              <a:gd name="T21" fmla="*/ 857767 h 1047750"/>
              <a:gd name="T22" fmla="*/ 2086512 w 2686050"/>
              <a:gd name="T23" fmla="*/ 944986 h 1047750"/>
              <a:gd name="T24" fmla="*/ 2042199 w 2686050"/>
              <a:gd name="T25" fmla="*/ 1018238 h 1047750"/>
              <a:gd name="T26" fmla="*/ 1960431 w 2686050"/>
              <a:gd name="T27" fmla="*/ 1047750 h 1047750"/>
              <a:gd name="T28" fmla="*/ 1878662 w 2686050"/>
              <a:gd name="T29" fmla="*/ 1018238 h 1047750"/>
              <a:gd name="T30" fmla="*/ 1834349 w 2686050"/>
              <a:gd name="T31" fmla="*/ 944986 h 1047750"/>
              <a:gd name="T32" fmla="*/ 1847274 w 2686050"/>
              <a:gd name="T33" fmla="*/ 857767 h 1047750"/>
              <a:gd name="T34" fmla="*/ 1910315 w 2686050"/>
              <a:gd name="T35" fmla="*/ 800588 h 1047750"/>
              <a:gd name="T36" fmla="*/ 710174 w 2686050"/>
              <a:gd name="T37" fmla="*/ 794791 h 1047750"/>
              <a:gd name="T38" fmla="*/ 781128 w 2686050"/>
              <a:gd name="T39" fmla="*/ 842221 h 1047750"/>
              <a:gd name="T40" fmla="*/ 806450 w 2686050"/>
              <a:gd name="T41" fmla="*/ 925750 h 1047750"/>
              <a:gd name="T42" fmla="*/ 772952 w 2686050"/>
              <a:gd name="T43" fmla="*/ 1005590 h 1047750"/>
              <a:gd name="T44" fmla="*/ 697514 w 2686050"/>
              <a:gd name="T45" fmla="*/ 1046169 h 1047750"/>
              <a:gd name="T46" fmla="*/ 611261 w 2686050"/>
              <a:gd name="T47" fmla="*/ 1028778 h 1047750"/>
              <a:gd name="T48" fmla="*/ 557188 w 2686050"/>
              <a:gd name="T49" fmla="*/ 963430 h 1047750"/>
              <a:gd name="T50" fmla="*/ 557188 w 2686050"/>
              <a:gd name="T51" fmla="*/ 874895 h 1047750"/>
              <a:gd name="T52" fmla="*/ 611261 w 2686050"/>
              <a:gd name="T53" fmla="*/ 809020 h 1047750"/>
              <a:gd name="T54" fmla="*/ 2673116 w 2686050"/>
              <a:gd name="T55" fmla="*/ 739775 h 1047750"/>
              <a:gd name="T56" fmla="*/ 2679451 w 2686050"/>
              <a:gd name="T57" fmla="*/ 841233 h 1047750"/>
              <a:gd name="T58" fmla="*/ 2616367 w 2686050"/>
              <a:gd name="T59" fmla="*/ 910722 h 1047750"/>
              <a:gd name="T60" fmla="*/ 2469082 w 2686050"/>
              <a:gd name="T61" fmla="*/ 924989 h 1047750"/>
              <a:gd name="T62" fmla="*/ 12745 w 2686050"/>
              <a:gd name="T63" fmla="*/ 739775 h 1047750"/>
              <a:gd name="T64" fmla="*/ 220657 w 2686050"/>
              <a:gd name="T65" fmla="*/ 921554 h 1047750"/>
              <a:gd name="T66" fmla="*/ 81253 w 2686050"/>
              <a:gd name="T67" fmla="*/ 915742 h 1047750"/>
              <a:gd name="T68" fmla="*/ 12480 w 2686050"/>
              <a:gd name="T69" fmla="*/ 855501 h 1047750"/>
              <a:gd name="T70" fmla="*/ 7700 w 2686050"/>
              <a:gd name="T71" fmla="*/ 740832 h 1047750"/>
              <a:gd name="T72" fmla="*/ 2110316 w 2686050"/>
              <a:gd name="T73" fmla="*/ 844833 h 1047750"/>
              <a:gd name="T74" fmla="*/ 2032529 w 2686050"/>
              <a:gd name="T75" fmla="*/ 768144 h 1047750"/>
              <a:gd name="T76" fmla="*/ 1919023 w 2686050"/>
              <a:gd name="T77" fmla="*/ 757339 h 1047750"/>
              <a:gd name="T78" fmla="*/ 1827477 w 2686050"/>
              <a:gd name="T79" fmla="*/ 817952 h 1047750"/>
              <a:gd name="T80" fmla="*/ 845343 w 2686050"/>
              <a:gd name="T81" fmla="*/ 915988 h 1047750"/>
              <a:gd name="T82" fmla="*/ 805921 w 2686050"/>
              <a:gd name="T83" fmla="*/ 811627 h 1047750"/>
              <a:gd name="T84" fmla="*/ 711464 w 2686050"/>
              <a:gd name="T85" fmla="*/ 755494 h 1047750"/>
              <a:gd name="T86" fmla="*/ 599281 w 2686050"/>
              <a:gd name="T87" fmla="*/ 771833 h 1047750"/>
              <a:gd name="T88" fmla="*/ 524933 w 2686050"/>
              <a:gd name="T89" fmla="*/ 852212 h 1047750"/>
              <a:gd name="T90" fmla="*/ 253471 w 2686050"/>
              <a:gd name="T91" fmla="*/ 738364 h 1047750"/>
              <a:gd name="T92" fmla="*/ 36512 w 2686050"/>
              <a:gd name="T93" fmla="*/ 705949 h 1047750"/>
              <a:gd name="T94" fmla="*/ 2320396 w 2686050"/>
              <a:gd name="T95" fmla="*/ 385387 h 1047750"/>
              <a:gd name="T96" fmla="*/ 2402416 w 2686050"/>
              <a:gd name="T97" fmla="*/ 167169 h 1047750"/>
              <a:gd name="T98" fmla="*/ 2197364 w 2686050"/>
              <a:gd name="T99" fmla="*/ 107919 h 1047750"/>
              <a:gd name="T100" fmla="*/ 879475 w 2686050"/>
              <a:gd name="T101" fmla="*/ 99984 h 1047750"/>
              <a:gd name="T102" fmla="*/ 1969029 w 2686050"/>
              <a:gd name="T103" fmla="*/ 98397 h 1047750"/>
              <a:gd name="T104" fmla="*/ 2078302 w 2686050"/>
              <a:gd name="T105" fmla="*/ 265 h 1047750"/>
              <a:gd name="T106" fmla="*/ 2316162 w 2686050"/>
              <a:gd name="T107" fmla="*/ 43115 h 1047750"/>
              <a:gd name="T108" fmla="*/ 2445014 w 2686050"/>
              <a:gd name="T109" fmla="*/ 115590 h 1047750"/>
              <a:gd name="T110" fmla="*/ 2505869 w 2686050"/>
              <a:gd name="T111" fmla="*/ 235940 h 1047750"/>
              <a:gd name="T112" fmla="*/ 2638425 w 2686050"/>
              <a:gd name="T113" fmla="*/ 680312 h 1047750"/>
              <a:gd name="T114" fmla="*/ 2434696 w 2686050"/>
              <a:gd name="T115" fmla="*/ 733478 h 1047750"/>
              <a:gd name="T116" fmla="*/ 2225675 w 2686050"/>
              <a:gd name="T117" fmla="*/ 621327 h 1047750"/>
              <a:gd name="T118" fmla="*/ 40216 w 2686050"/>
              <a:gd name="T119" fmla="*/ 64540 h 1047750"/>
              <a:gd name="T120" fmla="*/ 92075 w 2686050"/>
              <a:gd name="T121" fmla="*/ 9258 h 1047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6050" h="1047750">
                <a:moveTo>
                  <a:pt x="1960431" y="853551"/>
                </a:moveTo>
                <a:lnTo>
                  <a:pt x="1953837" y="853815"/>
                </a:lnTo>
                <a:lnTo>
                  <a:pt x="1947242" y="854605"/>
                </a:lnTo>
                <a:lnTo>
                  <a:pt x="1940912" y="856186"/>
                </a:lnTo>
                <a:lnTo>
                  <a:pt x="1934581" y="858558"/>
                </a:lnTo>
                <a:lnTo>
                  <a:pt x="1929042" y="861193"/>
                </a:lnTo>
                <a:lnTo>
                  <a:pt x="1923767" y="864618"/>
                </a:lnTo>
                <a:lnTo>
                  <a:pt x="1918755" y="868307"/>
                </a:lnTo>
                <a:lnTo>
                  <a:pt x="1914007" y="872787"/>
                </a:lnTo>
                <a:lnTo>
                  <a:pt x="1909787" y="877530"/>
                </a:lnTo>
                <a:lnTo>
                  <a:pt x="1905831" y="882536"/>
                </a:lnTo>
                <a:lnTo>
                  <a:pt x="1902402" y="887806"/>
                </a:lnTo>
                <a:lnTo>
                  <a:pt x="1900028" y="893340"/>
                </a:lnTo>
                <a:lnTo>
                  <a:pt x="1897390" y="899664"/>
                </a:lnTo>
                <a:lnTo>
                  <a:pt x="1895807" y="905988"/>
                </a:lnTo>
                <a:lnTo>
                  <a:pt x="1895016" y="912312"/>
                </a:lnTo>
                <a:lnTo>
                  <a:pt x="1894752" y="918899"/>
                </a:lnTo>
                <a:lnTo>
                  <a:pt x="1895016" y="925750"/>
                </a:lnTo>
                <a:lnTo>
                  <a:pt x="1895807" y="932338"/>
                </a:lnTo>
                <a:lnTo>
                  <a:pt x="1897390" y="938662"/>
                </a:lnTo>
                <a:lnTo>
                  <a:pt x="1900028" y="944722"/>
                </a:lnTo>
                <a:lnTo>
                  <a:pt x="1902402" y="950519"/>
                </a:lnTo>
                <a:lnTo>
                  <a:pt x="1905831" y="955789"/>
                </a:lnTo>
                <a:lnTo>
                  <a:pt x="1909787" y="960795"/>
                </a:lnTo>
                <a:lnTo>
                  <a:pt x="1914007" y="965538"/>
                </a:lnTo>
                <a:lnTo>
                  <a:pt x="1918755" y="969754"/>
                </a:lnTo>
                <a:lnTo>
                  <a:pt x="1923767" y="973707"/>
                </a:lnTo>
                <a:lnTo>
                  <a:pt x="1929042" y="976869"/>
                </a:lnTo>
                <a:lnTo>
                  <a:pt x="1934581" y="979504"/>
                </a:lnTo>
                <a:lnTo>
                  <a:pt x="1940912" y="981875"/>
                </a:lnTo>
                <a:lnTo>
                  <a:pt x="1947242" y="983193"/>
                </a:lnTo>
                <a:lnTo>
                  <a:pt x="1953837" y="984510"/>
                </a:lnTo>
                <a:lnTo>
                  <a:pt x="1960431" y="984774"/>
                </a:lnTo>
                <a:lnTo>
                  <a:pt x="1967289" y="984510"/>
                </a:lnTo>
                <a:lnTo>
                  <a:pt x="1973619" y="983193"/>
                </a:lnTo>
                <a:lnTo>
                  <a:pt x="1979950" y="981875"/>
                </a:lnTo>
                <a:lnTo>
                  <a:pt x="1986016" y="979504"/>
                </a:lnTo>
                <a:lnTo>
                  <a:pt x="1991819" y="976869"/>
                </a:lnTo>
                <a:lnTo>
                  <a:pt x="1997095" y="973707"/>
                </a:lnTo>
                <a:lnTo>
                  <a:pt x="2002106" y="969754"/>
                </a:lnTo>
                <a:lnTo>
                  <a:pt x="2006854" y="965538"/>
                </a:lnTo>
                <a:lnTo>
                  <a:pt x="2011338" y="960795"/>
                </a:lnTo>
                <a:lnTo>
                  <a:pt x="2015031" y="955789"/>
                </a:lnTo>
                <a:lnTo>
                  <a:pt x="2018196" y="950519"/>
                </a:lnTo>
                <a:lnTo>
                  <a:pt x="2020834" y="944722"/>
                </a:lnTo>
                <a:lnTo>
                  <a:pt x="2023208" y="938662"/>
                </a:lnTo>
                <a:lnTo>
                  <a:pt x="2025054" y="932338"/>
                </a:lnTo>
                <a:lnTo>
                  <a:pt x="2025845" y="925750"/>
                </a:lnTo>
                <a:lnTo>
                  <a:pt x="2026109" y="918899"/>
                </a:lnTo>
                <a:lnTo>
                  <a:pt x="2025845" y="912312"/>
                </a:lnTo>
                <a:lnTo>
                  <a:pt x="2025054" y="905988"/>
                </a:lnTo>
                <a:lnTo>
                  <a:pt x="2023208" y="899664"/>
                </a:lnTo>
                <a:lnTo>
                  <a:pt x="2020834" y="893340"/>
                </a:lnTo>
                <a:lnTo>
                  <a:pt x="2018196" y="887806"/>
                </a:lnTo>
                <a:lnTo>
                  <a:pt x="2015031" y="882536"/>
                </a:lnTo>
                <a:lnTo>
                  <a:pt x="2011338" y="877530"/>
                </a:lnTo>
                <a:lnTo>
                  <a:pt x="2006854" y="872787"/>
                </a:lnTo>
                <a:lnTo>
                  <a:pt x="2002106" y="868307"/>
                </a:lnTo>
                <a:lnTo>
                  <a:pt x="1997095" y="864618"/>
                </a:lnTo>
                <a:lnTo>
                  <a:pt x="1991819" y="861193"/>
                </a:lnTo>
                <a:lnTo>
                  <a:pt x="1986016" y="858558"/>
                </a:lnTo>
                <a:lnTo>
                  <a:pt x="1979950" y="856186"/>
                </a:lnTo>
                <a:lnTo>
                  <a:pt x="1973619" y="854605"/>
                </a:lnTo>
                <a:lnTo>
                  <a:pt x="1967289" y="853815"/>
                </a:lnTo>
                <a:lnTo>
                  <a:pt x="1960431" y="853551"/>
                </a:lnTo>
                <a:close/>
                <a:moveTo>
                  <a:pt x="677995" y="853551"/>
                </a:moveTo>
                <a:lnTo>
                  <a:pt x="671137" y="853815"/>
                </a:lnTo>
                <a:lnTo>
                  <a:pt x="664542" y="854605"/>
                </a:lnTo>
                <a:lnTo>
                  <a:pt x="658212" y="856186"/>
                </a:lnTo>
                <a:lnTo>
                  <a:pt x="652409" y="858558"/>
                </a:lnTo>
                <a:lnTo>
                  <a:pt x="646870" y="861193"/>
                </a:lnTo>
                <a:lnTo>
                  <a:pt x="641067" y="864618"/>
                </a:lnTo>
                <a:lnTo>
                  <a:pt x="636055" y="868307"/>
                </a:lnTo>
                <a:lnTo>
                  <a:pt x="631571" y="872787"/>
                </a:lnTo>
                <a:lnTo>
                  <a:pt x="627087" y="877530"/>
                </a:lnTo>
                <a:lnTo>
                  <a:pt x="623394" y="882536"/>
                </a:lnTo>
                <a:lnTo>
                  <a:pt x="620229" y="887806"/>
                </a:lnTo>
                <a:lnTo>
                  <a:pt x="617328" y="893340"/>
                </a:lnTo>
                <a:lnTo>
                  <a:pt x="615218" y="899664"/>
                </a:lnTo>
                <a:lnTo>
                  <a:pt x="613635" y="905988"/>
                </a:lnTo>
                <a:lnTo>
                  <a:pt x="612316" y="912312"/>
                </a:lnTo>
                <a:lnTo>
                  <a:pt x="612052" y="918899"/>
                </a:lnTo>
                <a:lnTo>
                  <a:pt x="612316" y="925750"/>
                </a:lnTo>
                <a:lnTo>
                  <a:pt x="613635" y="932338"/>
                </a:lnTo>
                <a:lnTo>
                  <a:pt x="615218" y="938662"/>
                </a:lnTo>
                <a:lnTo>
                  <a:pt x="617328" y="944722"/>
                </a:lnTo>
                <a:lnTo>
                  <a:pt x="620229" y="950519"/>
                </a:lnTo>
                <a:lnTo>
                  <a:pt x="623394" y="955789"/>
                </a:lnTo>
                <a:lnTo>
                  <a:pt x="627087" y="960795"/>
                </a:lnTo>
                <a:lnTo>
                  <a:pt x="631571" y="965538"/>
                </a:lnTo>
                <a:lnTo>
                  <a:pt x="636055" y="969754"/>
                </a:lnTo>
                <a:lnTo>
                  <a:pt x="641067" y="973707"/>
                </a:lnTo>
                <a:lnTo>
                  <a:pt x="646870" y="976869"/>
                </a:lnTo>
                <a:lnTo>
                  <a:pt x="652409" y="979504"/>
                </a:lnTo>
                <a:lnTo>
                  <a:pt x="658212" y="981875"/>
                </a:lnTo>
                <a:lnTo>
                  <a:pt x="664542" y="983193"/>
                </a:lnTo>
                <a:lnTo>
                  <a:pt x="671137" y="984510"/>
                </a:lnTo>
                <a:lnTo>
                  <a:pt x="677995" y="984774"/>
                </a:lnTo>
                <a:lnTo>
                  <a:pt x="684589" y="984510"/>
                </a:lnTo>
                <a:lnTo>
                  <a:pt x="691183" y="983193"/>
                </a:lnTo>
                <a:lnTo>
                  <a:pt x="697514" y="981875"/>
                </a:lnTo>
                <a:lnTo>
                  <a:pt x="703580" y="979504"/>
                </a:lnTo>
                <a:lnTo>
                  <a:pt x="709383" y="976869"/>
                </a:lnTo>
                <a:lnTo>
                  <a:pt x="714659" y="973707"/>
                </a:lnTo>
                <a:lnTo>
                  <a:pt x="719934" y="969754"/>
                </a:lnTo>
                <a:lnTo>
                  <a:pt x="724682" y="965538"/>
                </a:lnTo>
                <a:lnTo>
                  <a:pt x="728638" y="960795"/>
                </a:lnTo>
                <a:lnTo>
                  <a:pt x="732331" y="955789"/>
                </a:lnTo>
                <a:lnTo>
                  <a:pt x="735760" y="950519"/>
                </a:lnTo>
                <a:lnTo>
                  <a:pt x="738662" y="944722"/>
                </a:lnTo>
                <a:lnTo>
                  <a:pt x="740772" y="938662"/>
                </a:lnTo>
                <a:lnTo>
                  <a:pt x="742354" y="932338"/>
                </a:lnTo>
                <a:lnTo>
                  <a:pt x="743409" y="925750"/>
                </a:lnTo>
                <a:lnTo>
                  <a:pt x="743673" y="918899"/>
                </a:lnTo>
                <a:lnTo>
                  <a:pt x="743409" y="912312"/>
                </a:lnTo>
                <a:lnTo>
                  <a:pt x="742354" y="905988"/>
                </a:lnTo>
                <a:lnTo>
                  <a:pt x="740772" y="899664"/>
                </a:lnTo>
                <a:lnTo>
                  <a:pt x="738662" y="893340"/>
                </a:lnTo>
                <a:lnTo>
                  <a:pt x="735760" y="887806"/>
                </a:lnTo>
                <a:lnTo>
                  <a:pt x="732331" y="882536"/>
                </a:lnTo>
                <a:lnTo>
                  <a:pt x="728638" y="877530"/>
                </a:lnTo>
                <a:lnTo>
                  <a:pt x="724682" y="872787"/>
                </a:lnTo>
                <a:lnTo>
                  <a:pt x="719934" y="868307"/>
                </a:lnTo>
                <a:lnTo>
                  <a:pt x="714659" y="864618"/>
                </a:lnTo>
                <a:lnTo>
                  <a:pt x="709383" y="861193"/>
                </a:lnTo>
                <a:lnTo>
                  <a:pt x="703580" y="858558"/>
                </a:lnTo>
                <a:lnTo>
                  <a:pt x="697514" y="856186"/>
                </a:lnTo>
                <a:lnTo>
                  <a:pt x="691183" y="854605"/>
                </a:lnTo>
                <a:lnTo>
                  <a:pt x="684589" y="853815"/>
                </a:lnTo>
                <a:lnTo>
                  <a:pt x="677995" y="853551"/>
                </a:lnTo>
                <a:close/>
                <a:moveTo>
                  <a:pt x="1953837" y="790575"/>
                </a:moveTo>
                <a:lnTo>
                  <a:pt x="1960431" y="790575"/>
                </a:lnTo>
                <a:lnTo>
                  <a:pt x="1967289" y="790575"/>
                </a:lnTo>
                <a:lnTo>
                  <a:pt x="1973355" y="791366"/>
                </a:lnTo>
                <a:lnTo>
                  <a:pt x="1979950" y="791893"/>
                </a:lnTo>
                <a:lnTo>
                  <a:pt x="1986280" y="793210"/>
                </a:lnTo>
                <a:lnTo>
                  <a:pt x="1992610" y="794791"/>
                </a:lnTo>
                <a:lnTo>
                  <a:pt x="1998677" y="796372"/>
                </a:lnTo>
                <a:lnTo>
                  <a:pt x="2004744" y="798480"/>
                </a:lnTo>
                <a:lnTo>
                  <a:pt x="2010547" y="800588"/>
                </a:lnTo>
                <a:lnTo>
                  <a:pt x="2016350" y="803223"/>
                </a:lnTo>
                <a:lnTo>
                  <a:pt x="2021889" y="805858"/>
                </a:lnTo>
                <a:lnTo>
                  <a:pt x="2027164" y="809020"/>
                </a:lnTo>
                <a:lnTo>
                  <a:pt x="2032440" y="812446"/>
                </a:lnTo>
                <a:lnTo>
                  <a:pt x="2037451" y="815871"/>
                </a:lnTo>
                <a:lnTo>
                  <a:pt x="2042199" y="820087"/>
                </a:lnTo>
                <a:lnTo>
                  <a:pt x="2046947" y="824039"/>
                </a:lnTo>
                <a:lnTo>
                  <a:pt x="2051167" y="828255"/>
                </a:lnTo>
                <a:lnTo>
                  <a:pt x="2055651" y="832735"/>
                </a:lnTo>
                <a:lnTo>
                  <a:pt x="2059608" y="837478"/>
                </a:lnTo>
                <a:lnTo>
                  <a:pt x="2063301" y="842221"/>
                </a:lnTo>
                <a:lnTo>
                  <a:pt x="2067257" y="847227"/>
                </a:lnTo>
                <a:lnTo>
                  <a:pt x="2070422" y="852497"/>
                </a:lnTo>
                <a:lnTo>
                  <a:pt x="2073324" y="857767"/>
                </a:lnTo>
                <a:lnTo>
                  <a:pt x="2076225" y="863301"/>
                </a:lnTo>
                <a:lnTo>
                  <a:pt x="2079127" y="869098"/>
                </a:lnTo>
                <a:lnTo>
                  <a:pt x="2081237" y="874895"/>
                </a:lnTo>
                <a:lnTo>
                  <a:pt x="2083347" y="880955"/>
                </a:lnTo>
                <a:lnTo>
                  <a:pt x="2084930" y="887279"/>
                </a:lnTo>
                <a:lnTo>
                  <a:pt x="2086512" y="893076"/>
                </a:lnTo>
                <a:lnTo>
                  <a:pt x="2087567" y="899664"/>
                </a:lnTo>
                <a:lnTo>
                  <a:pt x="2088359" y="905988"/>
                </a:lnTo>
                <a:lnTo>
                  <a:pt x="2089150" y="912312"/>
                </a:lnTo>
                <a:lnTo>
                  <a:pt x="2089150" y="918899"/>
                </a:lnTo>
                <a:lnTo>
                  <a:pt x="2089150" y="925750"/>
                </a:lnTo>
                <a:lnTo>
                  <a:pt x="2088359" y="932074"/>
                </a:lnTo>
                <a:lnTo>
                  <a:pt x="2087567" y="938662"/>
                </a:lnTo>
                <a:lnTo>
                  <a:pt x="2086512" y="944986"/>
                </a:lnTo>
                <a:lnTo>
                  <a:pt x="2084930" y="951046"/>
                </a:lnTo>
                <a:lnTo>
                  <a:pt x="2083347" y="957370"/>
                </a:lnTo>
                <a:lnTo>
                  <a:pt x="2081237" y="963430"/>
                </a:lnTo>
                <a:lnTo>
                  <a:pt x="2079127" y="969227"/>
                </a:lnTo>
                <a:lnTo>
                  <a:pt x="2076225" y="974761"/>
                </a:lnTo>
                <a:lnTo>
                  <a:pt x="2073324" y="980558"/>
                </a:lnTo>
                <a:lnTo>
                  <a:pt x="2070422" y="985828"/>
                </a:lnTo>
                <a:lnTo>
                  <a:pt x="2067257" y="991098"/>
                </a:lnTo>
                <a:lnTo>
                  <a:pt x="2063301" y="996104"/>
                </a:lnTo>
                <a:lnTo>
                  <a:pt x="2059608" y="1000847"/>
                </a:lnTo>
                <a:lnTo>
                  <a:pt x="2055651" y="1005590"/>
                </a:lnTo>
                <a:lnTo>
                  <a:pt x="2051167" y="1009806"/>
                </a:lnTo>
                <a:lnTo>
                  <a:pt x="2046947" y="1014286"/>
                </a:lnTo>
                <a:lnTo>
                  <a:pt x="2042199" y="1018238"/>
                </a:lnTo>
                <a:lnTo>
                  <a:pt x="2037451" y="1021927"/>
                </a:lnTo>
                <a:lnTo>
                  <a:pt x="2032440" y="1025880"/>
                </a:lnTo>
                <a:lnTo>
                  <a:pt x="2027164" y="1028778"/>
                </a:lnTo>
                <a:lnTo>
                  <a:pt x="2021889" y="1031940"/>
                </a:lnTo>
                <a:lnTo>
                  <a:pt x="2016350" y="1034839"/>
                </a:lnTo>
                <a:lnTo>
                  <a:pt x="2010547" y="1037737"/>
                </a:lnTo>
                <a:lnTo>
                  <a:pt x="2004744" y="1039845"/>
                </a:lnTo>
                <a:lnTo>
                  <a:pt x="1998677" y="1041953"/>
                </a:lnTo>
                <a:lnTo>
                  <a:pt x="1992610" y="1043534"/>
                </a:lnTo>
                <a:lnTo>
                  <a:pt x="1986280" y="1045115"/>
                </a:lnTo>
                <a:lnTo>
                  <a:pt x="1979950" y="1046169"/>
                </a:lnTo>
                <a:lnTo>
                  <a:pt x="1973355" y="1046960"/>
                </a:lnTo>
                <a:lnTo>
                  <a:pt x="1967289" y="1047750"/>
                </a:lnTo>
                <a:lnTo>
                  <a:pt x="1960431" y="1047750"/>
                </a:lnTo>
                <a:lnTo>
                  <a:pt x="1953837" y="1047750"/>
                </a:lnTo>
                <a:lnTo>
                  <a:pt x="1947242" y="1046960"/>
                </a:lnTo>
                <a:lnTo>
                  <a:pt x="1940912" y="1046169"/>
                </a:lnTo>
                <a:lnTo>
                  <a:pt x="1934318" y="1045115"/>
                </a:lnTo>
                <a:lnTo>
                  <a:pt x="1928515" y="1043534"/>
                </a:lnTo>
                <a:lnTo>
                  <a:pt x="1922184" y="1041953"/>
                </a:lnTo>
                <a:lnTo>
                  <a:pt x="1916118" y="1039845"/>
                </a:lnTo>
                <a:lnTo>
                  <a:pt x="1910315" y="1037737"/>
                </a:lnTo>
                <a:lnTo>
                  <a:pt x="1904776" y="1034839"/>
                </a:lnTo>
                <a:lnTo>
                  <a:pt x="1898973" y="1031940"/>
                </a:lnTo>
                <a:lnTo>
                  <a:pt x="1893697" y="1028778"/>
                </a:lnTo>
                <a:lnTo>
                  <a:pt x="1888422" y="1025880"/>
                </a:lnTo>
                <a:lnTo>
                  <a:pt x="1883410" y="1021927"/>
                </a:lnTo>
                <a:lnTo>
                  <a:pt x="1878662" y="1018238"/>
                </a:lnTo>
                <a:lnTo>
                  <a:pt x="1874178" y="1014286"/>
                </a:lnTo>
                <a:lnTo>
                  <a:pt x="1869430" y="1009806"/>
                </a:lnTo>
                <a:lnTo>
                  <a:pt x="1865210" y="1005590"/>
                </a:lnTo>
                <a:lnTo>
                  <a:pt x="1861254" y="1000847"/>
                </a:lnTo>
                <a:lnTo>
                  <a:pt x="1857297" y="996104"/>
                </a:lnTo>
                <a:lnTo>
                  <a:pt x="1853868" y="991098"/>
                </a:lnTo>
                <a:lnTo>
                  <a:pt x="1850439" y="985828"/>
                </a:lnTo>
                <a:lnTo>
                  <a:pt x="1847274" y="980558"/>
                </a:lnTo>
                <a:lnTo>
                  <a:pt x="1844372" y="974761"/>
                </a:lnTo>
                <a:lnTo>
                  <a:pt x="1841998" y="969227"/>
                </a:lnTo>
                <a:lnTo>
                  <a:pt x="1839625" y="963430"/>
                </a:lnTo>
                <a:lnTo>
                  <a:pt x="1837514" y="957370"/>
                </a:lnTo>
                <a:lnTo>
                  <a:pt x="1835932" y="951046"/>
                </a:lnTo>
                <a:lnTo>
                  <a:pt x="1834349" y="944986"/>
                </a:lnTo>
                <a:lnTo>
                  <a:pt x="1833030" y="938662"/>
                </a:lnTo>
                <a:lnTo>
                  <a:pt x="1832503" y="932074"/>
                </a:lnTo>
                <a:lnTo>
                  <a:pt x="1831975" y="925750"/>
                </a:lnTo>
                <a:lnTo>
                  <a:pt x="1831975" y="918899"/>
                </a:lnTo>
                <a:lnTo>
                  <a:pt x="1831975" y="912312"/>
                </a:lnTo>
                <a:lnTo>
                  <a:pt x="1832503" y="905988"/>
                </a:lnTo>
                <a:lnTo>
                  <a:pt x="1833030" y="899664"/>
                </a:lnTo>
                <a:lnTo>
                  <a:pt x="1834349" y="893076"/>
                </a:lnTo>
                <a:lnTo>
                  <a:pt x="1835932" y="887279"/>
                </a:lnTo>
                <a:lnTo>
                  <a:pt x="1837514" y="880955"/>
                </a:lnTo>
                <a:lnTo>
                  <a:pt x="1839625" y="874895"/>
                </a:lnTo>
                <a:lnTo>
                  <a:pt x="1841998" y="869098"/>
                </a:lnTo>
                <a:lnTo>
                  <a:pt x="1844372" y="863301"/>
                </a:lnTo>
                <a:lnTo>
                  <a:pt x="1847274" y="857767"/>
                </a:lnTo>
                <a:lnTo>
                  <a:pt x="1850439" y="852497"/>
                </a:lnTo>
                <a:lnTo>
                  <a:pt x="1853868" y="847227"/>
                </a:lnTo>
                <a:lnTo>
                  <a:pt x="1857297" y="842221"/>
                </a:lnTo>
                <a:lnTo>
                  <a:pt x="1861254" y="837478"/>
                </a:lnTo>
                <a:lnTo>
                  <a:pt x="1865210" y="832735"/>
                </a:lnTo>
                <a:lnTo>
                  <a:pt x="1869430" y="828255"/>
                </a:lnTo>
                <a:lnTo>
                  <a:pt x="1874178" y="824039"/>
                </a:lnTo>
                <a:lnTo>
                  <a:pt x="1878662" y="820087"/>
                </a:lnTo>
                <a:lnTo>
                  <a:pt x="1883410" y="815871"/>
                </a:lnTo>
                <a:lnTo>
                  <a:pt x="1888422" y="812446"/>
                </a:lnTo>
                <a:lnTo>
                  <a:pt x="1893697" y="809020"/>
                </a:lnTo>
                <a:lnTo>
                  <a:pt x="1898973" y="805858"/>
                </a:lnTo>
                <a:lnTo>
                  <a:pt x="1904776" y="803223"/>
                </a:lnTo>
                <a:lnTo>
                  <a:pt x="1910315" y="800588"/>
                </a:lnTo>
                <a:lnTo>
                  <a:pt x="1916118" y="798480"/>
                </a:lnTo>
                <a:lnTo>
                  <a:pt x="1922184" y="796372"/>
                </a:lnTo>
                <a:lnTo>
                  <a:pt x="1928515" y="794791"/>
                </a:lnTo>
                <a:lnTo>
                  <a:pt x="1934318" y="793210"/>
                </a:lnTo>
                <a:lnTo>
                  <a:pt x="1940912" y="791893"/>
                </a:lnTo>
                <a:lnTo>
                  <a:pt x="1947242" y="791366"/>
                </a:lnTo>
                <a:lnTo>
                  <a:pt x="1953837" y="790575"/>
                </a:lnTo>
                <a:close/>
                <a:moveTo>
                  <a:pt x="671400" y="790575"/>
                </a:moveTo>
                <a:lnTo>
                  <a:pt x="677995" y="790575"/>
                </a:lnTo>
                <a:lnTo>
                  <a:pt x="684589" y="790575"/>
                </a:lnTo>
                <a:lnTo>
                  <a:pt x="691183" y="791366"/>
                </a:lnTo>
                <a:lnTo>
                  <a:pt x="697514" y="791893"/>
                </a:lnTo>
                <a:lnTo>
                  <a:pt x="703844" y="793210"/>
                </a:lnTo>
                <a:lnTo>
                  <a:pt x="710174" y="794791"/>
                </a:lnTo>
                <a:lnTo>
                  <a:pt x="716241" y="796372"/>
                </a:lnTo>
                <a:lnTo>
                  <a:pt x="722044" y="798480"/>
                </a:lnTo>
                <a:lnTo>
                  <a:pt x="728111" y="800588"/>
                </a:lnTo>
                <a:lnTo>
                  <a:pt x="733650" y="803223"/>
                </a:lnTo>
                <a:lnTo>
                  <a:pt x="739189" y="805858"/>
                </a:lnTo>
                <a:lnTo>
                  <a:pt x="744464" y="809020"/>
                </a:lnTo>
                <a:lnTo>
                  <a:pt x="750004" y="812446"/>
                </a:lnTo>
                <a:lnTo>
                  <a:pt x="755015" y="815871"/>
                </a:lnTo>
                <a:lnTo>
                  <a:pt x="759763" y="820087"/>
                </a:lnTo>
                <a:lnTo>
                  <a:pt x="764511" y="824039"/>
                </a:lnTo>
                <a:lnTo>
                  <a:pt x="768995" y="828255"/>
                </a:lnTo>
                <a:lnTo>
                  <a:pt x="772952" y="832735"/>
                </a:lnTo>
                <a:lnTo>
                  <a:pt x="777172" y="837478"/>
                </a:lnTo>
                <a:lnTo>
                  <a:pt x="781128" y="842221"/>
                </a:lnTo>
                <a:lnTo>
                  <a:pt x="784557" y="847227"/>
                </a:lnTo>
                <a:lnTo>
                  <a:pt x="787986" y="852497"/>
                </a:lnTo>
                <a:lnTo>
                  <a:pt x="791152" y="857767"/>
                </a:lnTo>
                <a:lnTo>
                  <a:pt x="794053" y="863301"/>
                </a:lnTo>
                <a:lnTo>
                  <a:pt x="796427" y="869098"/>
                </a:lnTo>
                <a:lnTo>
                  <a:pt x="798537" y="874895"/>
                </a:lnTo>
                <a:lnTo>
                  <a:pt x="800911" y="880955"/>
                </a:lnTo>
                <a:lnTo>
                  <a:pt x="802494" y="887279"/>
                </a:lnTo>
                <a:lnTo>
                  <a:pt x="803813" y="893076"/>
                </a:lnTo>
                <a:lnTo>
                  <a:pt x="805131" y="899664"/>
                </a:lnTo>
                <a:lnTo>
                  <a:pt x="805923" y="905988"/>
                </a:lnTo>
                <a:lnTo>
                  <a:pt x="806450" y="912312"/>
                </a:lnTo>
                <a:lnTo>
                  <a:pt x="806450" y="918899"/>
                </a:lnTo>
                <a:lnTo>
                  <a:pt x="806450" y="925750"/>
                </a:lnTo>
                <a:lnTo>
                  <a:pt x="805923" y="932074"/>
                </a:lnTo>
                <a:lnTo>
                  <a:pt x="805131" y="938662"/>
                </a:lnTo>
                <a:lnTo>
                  <a:pt x="803813" y="944986"/>
                </a:lnTo>
                <a:lnTo>
                  <a:pt x="802494" y="951046"/>
                </a:lnTo>
                <a:lnTo>
                  <a:pt x="800911" y="957370"/>
                </a:lnTo>
                <a:lnTo>
                  <a:pt x="798537" y="963430"/>
                </a:lnTo>
                <a:lnTo>
                  <a:pt x="796427" y="969227"/>
                </a:lnTo>
                <a:lnTo>
                  <a:pt x="794053" y="974761"/>
                </a:lnTo>
                <a:lnTo>
                  <a:pt x="791152" y="980558"/>
                </a:lnTo>
                <a:lnTo>
                  <a:pt x="787986" y="985828"/>
                </a:lnTo>
                <a:lnTo>
                  <a:pt x="784557" y="991098"/>
                </a:lnTo>
                <a:lnTo>
                  <a:pt x="781128" y="996104"/>
                </a:lnTo>
                <a:lnTo>
                  <a:pt x="777172" y="1000847"/>
                </a:lnTo>
                <a:lnTo>
                  <a:pt x="772952" y="1005590"/>
                </a:lnTo>
                <a:lnTo>
                  <a:pt x="768995" y="1009806"/>
                </a:lnTo>
                <a:lnTo>
                  <a:pt x="764511" y="1014286"/>
                </a:lnTo>
                <a:lnTo>
                  <a:pt x="759763" y="1018238"/>
                </a:lnTo>
                <a:lnTo>
                  <a:pt x="755015" y="1021927"/>
                </a:lnTo>
                <a:lnTo>
                  <a:pt x="750004" y="1025880"/>
                </a:lnTo>
                <a:lnTo>
                  <a:pt x="744464" y="1028778"/>
                </a:lnTo>
                <a:lnTo>
                  <a:pt x="739189" y="1031940"/>
                </a:lnTo>
                <a:lnTo>
                  <a:pt x="733650" y="1034839"/>
                </a:lnTo>
                <a:lnTo>
                  <a:pt x="728111" y="1037737"/>
                </a:lnTo>
                <a:lnTo>
                  <a:pt x="722044" y="1039845"/>
                </a:lnTo>
                <a:lnTo>
                  <a:pt x="716241" y="1041953"/>
                </a:lnTo>
                <a:lnTo>
                  <a:pt x="710174" y="1043534"/>
                </a:lnTo>
                <a:lnTo>
                  <a:pt x="703844" y="1045115"/>
                </a:lnTo>
                <a:lnTo>
                  <a:pt x="697514" y="1046169"/>
                </a:lnTo>
                <a:lnTo>
                  <a:pt x="691183" y="1046960"/>
                </a:lnTo>
                <a:lnTo>
                  <a:pt x="684589" y="1047750"/>
                </a:lnTo>
                <a:lnTo>
                  <a:pt x="677995" y="1047750"/>
                </a:lnTo>
                <a:lnTo>
                  <a:pt x="671400" y="1047750"/>
                </a:lnTo>
                <a:lnTo>
                  <a:pt x="664806" y="1046960"/>
                </a:lnTo>
                <a:lnTo>
                  <a:pt x="658212" y="1046169"/>
                </a:lnTo>
                <a:lnTo>
                  <a:pt x="652145" y="1045115"/>
                </a:lnTo>
                <a:lnTo>
                  <a:pt x="645815" y="1043534"/>
                </a:lnTo>
                <a:lnTo>
                  <a:pt x="639484" y="1041953"/>
                </a:lnTo>
                <a:lnTo>
                  <a:pt x="633681" y="1039845"/>
                </a:lnTo>
                <a:lnTo>
                  <a:pt x="627615" y="1037737"/>
                </a:lnTo>
                <a:lnTo>
                  <a:pt x="622076" y="1034839"/>
                </a:lnTo>
                <a:lnTo>
                  <a:pt x="616800" y="1031940"/>
                </a:lnTo>
                <a:lnTo>
                  <a:pt x="611261" y="1028778"/>
                </a:lnTo>
                <a:lnTo>
                  <a:pt x="606249" y="1025880"/>
                </a:lnTo>
                <a:lnTo>
                  <a:pt x="600710" y="1021927"/>
                </a:lnTo>
                <a:lnTo>
                  <a:pt x="596226" y="1018238"/>
                </a:lnTo>
                <a:lnTo>
                  <a:pt x="591478" y="1014286"/>
                </a:lnTo>
                <a:lnTo>
                  <a:pt x="586994" y="1009806"/>
                </a:lnTo>
                <a:lnTo>
                  <a:pt x="582774" y="1005590"/>
                </a:lnTo>
                <a:lnTo>
                  <a:pt x="578554" y="1000847"/>
                </a:lnTo>
                <a:lnTo>
                  <a:pt x="574861" y="996104"/>
                </a:lnTo>
                <a:lnTo>
                  <a:pt x="571168" y="991098"/>
                </a:lnTo>
                <a:lnTo>
                  <a:pt x="568003" y="985828"/>
                </a:lnTo>
                <a:lnTo>
                  <a:pt x="564838" y="980558"/>
                </a:lnTo>
                <a:lnTo>
                  <a:pt x="562200" y="974761"/>
                </a:lnTo>
                <a:lnTo>
                  <a:pt x="559298" y="969227"/>
                </a:lnTo>
                <a:lnTo>
                  <a:pt x="557188" y="963430"/>
                </a:lnTo>
                <a:lnTo>
                  <a:pt x="555342" y="957370"/>
                </a:lnTo>
                <a:lnTo>
                  <a:pt x="553232" y="951046"/>
                </a:lnTo>
                <a:lnTo>
                  <a:pt x="551649" y="944986"/>
                </a:lnTo>
                <a:lnTo>
                  <a:pt x="550858" y="938662"/>
                </a:lnTo>
                <a:lnTo>
                  <a:pt x="549803" y="932074"/>
                </a:lnTo>
                <a:lnTo>
                  <a:pt x="549539" y="925750"/>
                </a:lnTo>
                <a:lnTo>
                  <a:pt x="549275" y="918899"/>
                </a:lnTo>
                <a:lnTo>
                  <a:pt x="549539" y="912312"/>
                </a:lnTo>
                <a:lnTo>
                  <a:pt x="549803" y="905988"/>
                </a:lnTo>
                <a:lnTo>
                  <a:pt x="550858" y="899664"/>
                </a:lnTo>
                <a:lnTo>
                  <a:pt x="551649" y="893076"/>
                </a:lnTo>
                <a:lnTo>
                  <a:pt x="553232" y="887279"/>
                </a:lnTo>
                <a:lnTo>
                  <a:pt x="555342" y="880955"/>
                </a:lnTo>
                <a:lnTo>
                  <a:pt x="557188" y="874895"/>
                </a:lnTo>
                <a:lnTo>
                  <a:pt x="559298" y="869098"/>
                </a:lnTo>
                <a:lnTo>
                  <a:pt x="562200" y="863301"/>
                </a:lnTo>
                <a:lnTo>
                  <a:pt x="564838" y="857767"/>
                </a:lnTo>
                <a:lnTo>
                  <a:pt x="568003" y="852497"/>
                </a:lnTo>
                <a:lnTo>
                  <a:pt x="571168" y="847227"/>
                </a:lnTo>
                <a:lnTo>
                  <a:pt x="574861" y="842221"/>
                </a:lnTo>
                <a:lnTo>
                  <a:pt x="578554" y="837478"/>
                </a:lnTo>
                <a:lnTo>
                  <a:pt x="582774" y="832735"/>
                </a:lnTo>
                <a:lnTo>
                  <a:pt x="586994" y="828255"/>
                </a:lnTo>
                <a:lnTo>
                  <a:pt x="591478" y="824039"/>
                </a:lnTo>
                <a:lnTo>
                  <a:pt x="596226" y="820087"/>
                </a:lnTo>
                <a:lnTo>
                  <a:pt x="600710" y="815871"/>
                </a:lnTo>
                <a:lnTo>
                  <a:pt x="606249" y="812446"/>
                </a:lnTo>
                <a:lnTo>
                  <a:pt x="611261" y="809020"/>
                </a:lnTo>
                <a:lnTo>
                  <a:pt x="616800" y="805858"/>
                </a:lnTo>
                <a:lnTo>
                  <a:pt x="622076" y="803223"/>
                </a:lnTo>
                <a:lnTo>
                  <a:pt x="627615" y="800588"/>
                </a:lnTo>
                <a:lnTo>
                  <a:pt x="633681" y="798480"/>
                </a:lnTo>
                <a:lnTo>
                  <a:pt x="639484" y="796372"/>
                </a:lnTo>
                <a:lnTo>
                  <a:pt x="645815" y="794791"/>
                </a:lnTo>
                <a:lnTo>
                  <a:pt x="652145" y="793210"/>
                </a:lnTo>
                <a:lnTo>
                  <a:pt x="658212" y="791893"/>
                </a:lnTo>
                <a:lnTo>
                  <a:pt x="664806" y="791366"/>
                </a:lnTo>
                <a:lnTo>
                  <a:pt x="671400" y="790575"/>
                </a:lnTo>
                <a:close/>
                <a:moveTo>
                  <a:pt x="2475417" y="739775"/>
                </a:moveTo>
                <a:lnTo>
                  <a:pt x="2478057" y="739775"/>
                </a:lnTo>
                <a:lnTo>
                  <a:pt x="2645402" y="739775"/>
                </a:lnTo>
                <a:lnTo>
                  <a:pt x="2673116" y="739775"/>
                </a:lnTo>
                <a:lnTo>
                  <a:pt x="2675756" y="739775"/>
                </a:lnTo>
                <a:lnTo>
                  <a:pt x="2678131" y="740832"/>
                </a:lnTo>
                <a:lnTo>
                  <a:pt x="2680507" y="742153"/>
                </a:lnTo>
                <a:lnTo>
                  <a:pt x="2682355" y="743738"/>
                </a:lnTo>
                <a:lnTo>
                  <a:pt x="2683938" y="745588"/>
                </a:lnTo>
                <a:lnTo>
                  <a:pt x="2684994" y="747702"/>
                </a:lnTo>
                <a:lnTo>
                  <a:pt x="2685786" y="749815"/>
                </a:lnTo>
                <a:lnTo>
                  <a:pt x="2686050" y="752722"/>
                </a:lnTo>
                <a:lnTo>
                  <a:pt x="2686050" y="799752"/>
                </a:lnTo>
                <a:lnTo>
                  <a:pt x="2685786" y="808735"/>
                </a:lnTo>
                <a:lnTo>
                  <a:pt x="2684994" y="817454"/>
                </a:lnTo>
                <a:lnTo>
                  <a:pt x="2683674" y="825909"/>
                </a:lnTo>
                <a:lnTo>
                  <a:pt x="2681563" y="833835"/>
                </a:lnTo>
                <a:lnTo>
                  <a:pt x="2679451" y="841233"/>
                </a:lnTo>
                <a:lnTo>
                  <a:pt x="2677076" y="848631"/>
                </a:lnTo>
                <a:lnTo>
                  <a:pt x="2673908" y="855501"/>
                </a:lnTo>
                <a:lnTo>
                  <a:pt x="2670477" y="861578"/>
                </a:lnTo>
                <a:lnTo>
                  <a:pt x="2666782" y="867919"/>
                </a:lnTo>
                <a:lnTo>
                  <a:pt x="2662558" y="873467"/>
                </a:lnTo>
                <a:lnTo>
                  <a:pt x="2658335" y="879016"/>
                </a:lnTo>
                <a:lnTo>
                  <a:pt x="2653584" y="883772"/>
                </a:lnTo>
                <a:lnTo>
                  <a:pt x="2648569" y="888528"/>
                </a:lnTo>
                <a:lnTo>
                  <a:pt x="2643554" y="893019"/>
                </a:lnTo>
                <a:lnTo>
                  <a:pt x="2638275" y="897247"/>
                </a:lnTo>
                <a:lnTo>
                  <a:pt x="2632996" y="901210"/>
                </a:lnTo>
                <a:lnTo>
                  <a:pt x="2627453" y="904645"/>
                </a:lnTo>
                <a:lnTo>
                  <a:pt x="2621910" y="907815"/>
                </a:lnTo>
                <a:lnTo>
                  <a:pt x="2616367" y="910722"/>
                </a:lnTo>
                <a:lnTo>
                  <a:pt x="2610824" y="913364"/>
                </a:lnTo>
                <a:lnTo>
                  <a:pt x="2605017" y="915742"/>
                </a:lnTo>
                <a:lnTo>
                  <a:pt x="2599474" y="918120"/>
                </a:lnTo>
                <a:lnTo>
                  <a:pt x="2594195" y="920233"/>
                </a:lnTo>
                <a:lnTo>
                  <a:pt x="2588388" y="921819"/>
                </a:lnTo>
                <a:lnTo>
                  <a:pt x="2577830" y="924725"/>
                </a:lnTo>
                <a:lnTo>
                  <a:pt x="2568064" y="926839"/>
                </a:lnTo>
                <a:lnTo>
                  <a:pt x="2559354" y="928160"/>
                </a:lnTo>
                <a:lnTo>
                  <a:pt x="2551699" y="928688"/>
                </a:lnTo>
                <a:lnTo>
                  <a:pt x="2478057" y="928688"/>
                </a:lnTo>
                <a:lnTo>
                  <a:pt x="2475417" y="928424"/>
                </a:lnTo>
                <a:lnTo>
                  <a:pt x="2473042" y="927631"/>
                </a:lnTo>
                <a:lnTo>
                  <a:pt x="2470930" y="926574"/>
                </a:lnTo>
                <a:lnTo>
                  <a:pt x="2469082" y="924989"/>
                </a:lnTo>
                <a:lnTo>
                  <a:pt x="2467499" y="923140"/>
                </a:lnTo>
                <a:lnTo>
                  <a:pt x="2466179" y="920762"/>
                </a:lnTo>
                <a:lnTo>
                  <a:pt x="2465651" y="918648"/>
                </a:lnTo>
                <a:lnTo>
                  <a:pt x="2465387" y="915742"/>
                </a:lnTo>
                <a:lnTo>
                  <a:pt x="2465387" y="752722"/>
                </a:lnTo>
                <a:lnTo>
                  <a:pt x="2465651" y="749815"/>
                </a:lnTo>
                <a:lnTo>
                  <a:pt x="2466179" y="747702"/>
                </a:lnTo>
                <a:lnTo>
                  <a:pt x="2467499" y="745588"/>
                </a:lnTo>
                <a:lnTo>
                  <a:pt x="2469082" y="743738"/>
                </a:lnTo>
                <a:lnTo>
                  <a:pt x="2470930" y="742153"/>
                </a:lnTo>
                <a:lnTo>
                  <a:pt x="2473042" y="740832"/>
                </a:lnTo>
                <a:lnTo>
                  <a:pt x="2475417" y="739775"/>
                </a:lnTo>
                <a:close/>
                <a:moveTo>
                  <a:pt x="10355" y="739775"/>
                </a:moveTo>
                <a:lnTo>
                  <a:pt x="12745" y="739775"/>
                </a:lnTo>
                <a:lnTo>
                  <a:pt x="36378" y="739775"/>
                </a:lnTo>
                <a:lnTo>
                  <a:pt x="209505" y="739775"/>
                </a:lnTo>
                <a:lnTo>
                  <a:pt x="211895" y="739775"/>
                </a:lnTo>
                <a:lnTo>
                  <a:pt x="214550" y="740832"/>
                </a:lnTo>
                <a:lnTo>
                  <a:pt x="216409" y="742153"/>
                </a:lnTo>
                <a:lnTo>
                  <a:pt x="218533" y="743738"/>
                </a:lnTo>
                <a:lnTo>
                  <a:pt x="220126" y="745588"/>
                </a:lnTo>
                <a:lnTo>
                  <a:pt x="220923" y="747702"/>
                </a:lnTo>
                <a:lnTo>
                  <a:pt x="221985" y="749815"/>
                </a:lnTo>
                <a:lnTo>
                  <a:pt x="222250" y="752722"/>
                </a:lnTo>
                <a:lnTo>
                  <a:pt x="222250" y="915742"/>
                </a:lnTo>
                <a:lnTo>
                  <a:pt x="221985" y="916799"/>
                </a:lnTo>
                <a:lnTo>
                  <a:pt x="221719" y="919176"/>
                </a:lnTo>
                <a:lnTo>
                  <a:pt x="220657" y="921554"/>
                </a:lnTo>
                <a:lnTo>
                  <a:pt x="219595" y="923668"/>
                </a:lnTo>
                <a:lnTo>
                  <a:pt x="218002" y="925253"/>
                </a:lnTo>
                <a:lnTo>
                  <a:pt x="216143" y="926839"/>
                </a:lnTo>
                <a:lnTo>
                  <a:pt x="214019" y="927631"/>
                </a:lnTo>
                <a:lnTo>
                  <a:pt x="211629" y="928424"/>
                </a:lnTo>
                <a:lnTo>
                  <a:pt x="209505" y="928688"/>
                </a:lnTo>
                <a:lnTo>
                  <a:pt x="135421" y="928688"/>
                </a:lnTo>
                <a:lnTo>
                  <a:pt x="127721" y="928160"/>
                </a:lnTo>
                <a:lnTo>
                  <a:pt x="118427" y="926839"/>
                </a:lnTo>
                <a:lnTo>
                  <a:pt x="108868" y="924725"/>
                </a:lnTo>
                <a:lnTo>
                  <a:pt x="97981" y="921819"/>
                </a:lnTo>
                <a:lnTo>
                  <a:pt x="92671" y="920233"/>
                </a:lnTo>
                <a:lnTo>
                  <a:pt x="87095" y="918120"/>
                </a:lnTo>
                <a:lnTo>
                  <a:pt x="81253" y="915742"/>
                </a:lnTo>
                <a:lnTo>
                  <a:pt x="75677" y="913364"/>
                </a:lnTo>
                <a:lnTo>
                  <a:pt x="70101" y="910722"/>
                </a:lnTo>
                <a:lnTo>
                  <a:pt x="64524" y="907815"/>
                </a:lnTo>
                <a:lnTo>
                  <a:pt x="58948" y="904645"/>
                </a:lnTo>
                <a:lnTo>
                  <a:pt x="53372" y="901210"/>
                </a:lnTo>
                <a:lnTo>
                  <a:pt x="48061" y="897247"/>
                </a:lnTo>
                <a:lnTo>
                  <a:pt x="42751" y="893019"/>
                </a:lnTo>
                <a:lnTo>
                  <a:pt x="37706" y="888528"/>
                </a:lnTo>
                <a:lnTo>
                  <a:pt x="32926" y="883772"/>
                </a:lnTo>
                <a:lnTo>
                  <a:pt x="28146" y="879016"/>
                </a:lnTo>
                <a:lnTo>
                  <a:pt x="23898" y="873467"/>
                </a:lnTo>
                <a:lnTo>
                  <a:pt x="19649" y="867919"/>
                </a:lnTo>
                <a:lnTo>
                  <a:pt x="15932" y="861578"/>
                </a:lnTo>
                <a:lnTo>
                  <a:pt x="12480" y="855501"/>
                </a:lnTo>
                <a:lnTo>
                  <a:pt x="9293" y="848631"/>
                </a:lnTo>
                <a:lnTo>
                  <a:pt x="6638" y="841233"/>
                </a:lnTo>
                <a:lnTo>
                  <a:pt x="4248" y="833835"/>
                </a:lnTo>
                <a:lnTo>
                  <a:pt x="2390" y="825909"/>
                </a:lnTo>
                <a:lnTo>
                  <a:pt x="1062" y="817454"/>
                </a:lnTo>
                <a:lnTo>
                  <a:pt x="265" y="808735"/>
                </a:lnTo>
                <a:lnTo>
                  <a:pt x="0" y="799752"/>
                </a:lnTo>
                <a:lnTo>
                  <a:pt x="0" y="752722"/>
                </a:lnTo>
                <a:lnTo>
                  <a:pt x="265" y="749815"/>
                </a:lnTo>
                <a:lnTo>
                  <a:pt x="1062" y="747702"/>
                </a:lnTo>
                <a:lnTo>
                  <a:pt x="2124" y="745588"/>
                </a:lnTo>
                <a:lnTo>
                  <a:pt x="3717" y="743738"/>
                </a:lnTo>
                <a:lnTo>
                  <a:pt x="5576" y="742153"/>
                </a:lnTo>
                <a:lnTo>
                  <a:pt x="7700" y="740832"/>
                </a:lnTo>
                <a:lnTo>
                  <a:pt x="10355" y="739775"/>
                </a:lnTo>
                <a:close/>
                <a:moveTo>
                  <a:pt x="36512" y="649288"/>
                </a:moveTo>
                <a:lnTo>
                  <a:pt x="2192337" y="651133"/>
                </a:lnTo>
                <a:lnTo>
                  <a:pt x="2190750" y="915988"/>
                </a:lnTo>
                <a:lnTo>
                  <a:pt x="2127514" y="915988"/>
                </a:lnTo>
                <a:lnTo>
                  <a:pt x="2127250" y="907555"/>
                </a:lnTo>
                <a:lnTo>
                  <a:pt x="2126456" y="899385"/>
                </a:lnTo>
                <a:lnTo>
                  <a:pt x="2125397" y="890952"/>
                </a:lnTo>
                <a:lnTo>
                  <a:pt x="2123810" y="882782"/>
                </a:lnTo>
                <a:lnTo>
                  <a:pt x="2121958" y="875140"/>
                </a:lnTo>
                <a:lnTo>
                  <a:pt x="2119312" y="867234"/>
                </a:lnTo>
                <a:lnTo>
                  <a:pt x="2116931" y="859855"/>
                </a:lnTo>
                <a:lnTo>
                  <a:pt x="2113756" y="852212"/>
                </a:lnTo>
                <a:lnTo>
                  <a:pt x="2110316" y="844833"/>
                </a:lnTo>
                <a:lnTo>
                  <a:pt x="2106877" y="837981"/>
                </a:lnTo>
                <a:lnTo>
                  <a:pt x="2102643" y="831129"/>
                </a:lnTo>
                <a:lnTo>
                  <a:pt x="2098410" y="824277"/>
                </a:lnTo>
                <a:lnTo>
                  <a:pt x="2093647" y="817952"/>
                </a:lnTo>
                <a:lnTo>
                  <a:pt x="2088620" y="811627"/>
                </a:lnTo>
                <a:lnTo>
                  <a:pt x="2083329" y="805829"/>
                </a:lnTo>
                <a:lnTo>
                  <a:pt x="2078037" y="800032"/>
                </a:lnTo>
                <a:lnTo>
                  <a:pt x="2071952" y="794497"/>
                </a:lnTo>
                <a:lnTo>
                  <a:pt x="2066131" y="789490"/>
                </a:lnTo>
                <a:lnTo>
                  <a:pt x="2059781" y="784483"/>
                </a:lnTo>
                <a:lnTo>
                  <a:pt x="2053166" y="780266"/>
                </a:lnTo>
                <a:lnTo>
                  <a:pt x="2046552" y="775786"/>
                </a:lnTo>
                <a:lnTo>
                  <a:pt x="2039408" y="771833"/>
                </a:lnTo>
                <a:lnTo>
                  <a:pt x="2032529" y="768144"/>
                </a:lnTo>
                <a:lnTo>
                  <a:pt x="2025120" y="764718"/>
                </a:lnTo>
                <a:lnTo>
                  <a:pt x="2017447" y="762082"/>
                </a:lnTo>
                <a:lnTo>
                  <a:pt x="2010039" y="759447"/>
                </a:lnTo>
                <a:lnTo>
                  <a:pt x="2001837" y="757339"/>
                </a:lnTo>
                <a:lnTo>
                  <a:pt x="1993900" y="755494"/>
                </a:lnTo>
                <a:lnTo>
                  <a:pt x="1985697" y="753913"/>
                </a:lnTo>
                <a:lnTo>
                  <a:pt x="1977231" y="752858"/>
                </a:lnTo>
                <a:lnTo>
                  <a:pt x="1969293" y="752331"/>
                </a:lnTo>
                <a:lnTo>
                  <a:pt x="1960562" y="752068"/>
                </a:lnTo>
                <a:lnTo>
                  <a:pt x="1952096" y="752331"/>
                </a:lnTo>
                <a:lnTo>
                  <a:pt x="1943629" y="752858"/>
                </a:lnTo>
                <a:lnTo>
                  <a:pt x="1935427" y="753913"/>
                </a:lnTo>
                <a:lnTo>
                  <a:pt x="1927225" y="755494"/>
                </a:lnTo>
                <a:lnTo>
                  <a:pt x="1919023" y="757339"/>
                </a:lnTo>
                <a:lnTo>
                  <a:pt x="1911350" y="759447"/>
                </a:lnTo>
                <a:lnTo>
                  <a:pt x="1903677" y="762082"/>
                </a:lnTo>
                <a:lnTo>
                  <a:pt x="1896268" y="764718"/>
                </a:lnTo>
                <a:lnTo>
                  <a:pt x="1888596" y="768144"/>
                </a:lnTo>
                <a:lnTo>
                  <a:pt x="1881452" y="771833"/>
                </a:lnTo>
                <a:lnTo>
                  <a:pt x="1874573" y="775786"/>
                </a:lnTo>
                <a:lnTo>
                  <a:pt x="1867958" y="780266"/>
                </a:lnTo>
                <a:lnTo>
                  <a:pt x="1861343" y="784483"/>
                </a:lnTo>
                <a:lnTo>
                  <a:pt x="1854993" y="789490"/>
                </a:lnTo>
                <a:lnTo>
                  <a:pt x="1849173" y="794497"/>
                </a:lnTo>
                <a:lnTo>
                  <a:pt x="1843087" y="800032"/>
                </a:lnTo>
                <a:lnTo>
                  <a:pt x="1837796" y="805829"/>
                </a:lnTo>
                <a:lnTo>
                  <a:pt x="1832504" y="811627"/>
                </a:lnTo>
                <a:lnTo>
                  <a:pt x="1827477" y="817952"/>
                </a:lnTo>
                <a:lnTo>
                  <a:pt x="1822714" y="824277"/>
                </a:lnTo>
                <a:lnTo>
                  <a:pt x="1818481" y="831129"/>
                </a:lnTo>
                <a:lnTo>
                  <a:pt x="1814248" y="837981"/>
                </a:lnTo>
                <a:lnTo>
                  <a:pt x="1810543" y="844833"/>
                </a:lnTo>
                <a:lnTo>
                  <a:pt x="1807368" y="852212"/>
                </a:lnTo>
                <a:lnTo>
                  <a:pt x="1804458" y="859855"/>
                </a:lnTo>
                <a:lnTo>
                  <a:pt x="1801548" y="867234"/>
                </a:lnTo>
                <a:lnTo>
                  <a:pt x="1799431" y="875140"/>
                </a:lnTo>
                <a:lnTo>
                  <a:pt x="1797579" y="882782"/>
                </a:lnTo>
                <a:lnTo>
                  <a:pt x="1795991" y="890952"/>
                </a:lnTo>
                <a:lnTo>
                  <a:pt x="1794668" y="899385"/>
                </a:lnTo>
                <a:lnTo>
                  <a:pt x="1793875" y="907555"/>
                </a:lnTo>
                <a:lnTo>
                  <a:pt x="1793346" y="915988"/>
                </a:lnTo>
                <a:lnTo>
                  <a:pt x="845343" y="915988"/>
                </a:lnTo>
                <a:lnTo>
                  <a:pt x="844814" y="907555"/>
                </a:lnTo>
                <a:lnTo>
                  <a:pt x="844021" y="899385"/>
                </a:lnTo>
                <a:lnTo>
                  <a:pt x="842698" y="890952"/>
                </a:lnTo>
                <a:lnTo>
                  <a:pt x="841110" y="882782"/>
                </a:lnTo>
                <a:lnTo>
                  <a:pt x="839258" y="875140"/>
                </a:lnTo>
                <a:lnTo>
                  <a:pt x="837141" y="867234"/>
                </a:lnTo>
                <a:lnTo>
                  <a:pt x="834231" y="859855"/>
                </a:lnTo>
                <a:lnTo>
                  <a:pt x="831321" y="852212"/>
                </a:lnTo>
                <a:lnTo>
                  <a:pt x="827881" y="844833"/>
                </a:lnTo>
                <a:lnTo>
                  <a:pt x="824177" y="837981"/>
                </a:lnTo>
                <a:lnTo>
                  <a:pt x="820208" y="831129"/>
                </a:lnTo>
                <a:lnTo>
                  <a:pt x="815710" y="824277"/>
                </a:lnTo>
                <a:lnTo>
                  <a:pt x="810948" y="817952"/>
                </a:lnTo>
                <a:lnTo>
                  <a:pt x="805921" y="811627"/>
                </a:lnTo>
                <a:lnTo>
                  <a:pt x="800893" y="805829"/>
                </a:lnTo>
                <a:lnTo>
                  <a:pt x="795337" y="800032"/>
                </a:lnTo>
                <a:lnTo>
                  <a:pt x="789781" y="794497"/>
                </a:lnTo>
                <a:lnTo>
                  <a:pt x="783431" y="789490"/>
                </a:lnTo>
                <a:lnTo>
                  <a:pt x="777081" y="784483"/>
                </a:lnTo>
                <a:lnTo>
                  <a:pt x="770996" y="780266"/>
                </a:lnTo>
                <a:lnTo>
                  <a:pt x="764116" y="775786"/>
                </a:lnTo>
                <a:lnTo>
                  <a:pt x="757237" y="771833"/>
                </a:lnTo>
                <a:lnTo>
                  <a:pt x="749829" y="768144"/>
                </a:lnTo>
                <a:lnTo>
                  <a:pt x="742685" y="764718"/>
                </a:lnTo>
                <a:lnTo>
                  <a:pt x="735277" y="762082"/>
                </a:lnTo>
                <a:lnTo>
                  <a:pt x="727339" y="759447"/>
                </a:lnTo>
                <a:lnTo>
                  <a:pt x="719402" y="757339"/>
                </a:lnTo>
                <a:lnTo>
                  <a:pt x="711464" y="755494"/>
                </a:lnTo>
                <a:lnTo>
                  <a:pt x="703262" y="753913"/>
                </a:lnTo>
                <a:lnTo>
                  <a:pt x="695060" y="752858"/>
                </a:lnTo>
                <a:lnTo>
                  <a:pt x="686593" y="752331"/>
                </a:lnTo>
                <a:lnTo>
                  <a:pt x="678127" y="752068"/>
                </a:lnTo>
                <a:lnTo>
                  <a:pt x="669660" y="752331"/>
                </a:lnTo>
                <a:lnTo>
                  <a:pt x="661193" y="752858"/>
                </a:lnTo>
                <a:lnTo>
                  <a:pt x="652727" y="753913"/>
                </a:lnTo>
                <a:lnTo>
                  <a:pt x="644525" y="755494"/>
                </a:lnTo>
                <a:lnTo>
                  <a:pt x="636852" y="757339"/>
                </a:lnTo>
                <a:lnTo>
                  <a:pt x="628914" y="759447"/>
                </a:lnTo>
                <a:lnTo>
                  <a:pt x="620977" y="762082"/>
                </a:lnTo>
                <a:lnTo>
                  <a:pt x="613568" y="764718"/>
                </a:lnTo>
                <a:lnTo>
                  <a:pt x="606425" y="768144"/>
                </a:lnTo>
                <a:lnTo>
                  <a:pt x="599281" y="771833"/>
                </a:lnTo>
                <a:lnTo>
                  <a:pt x="592137" y="775786"/>
                </a:lnTo>
                <a:lnTo>
                  <a:pt x="585258" y="780266"/>
                </a:lnTo>
                <a:lnTo>
                  <a:pt x="578908" y="784483"/>
                </a:lnTo>
                <a:lnTo>
                  <a:pt x="572558" y="789490"/>
                </a:lnTo>
                <a:lnTo>
                  <a:pt x="566473" y="794497"/>
                </a:lnTo>
                <a:lnTo>
                  <a:pt x="560652" y="800032"/>
                </a:lnTo>
                <a:lnTo>
                  <a:pt x="555360" y="805829"/>
                </a:lnTo>
                <a:lnTo>
                  <a:pt x="550068" y="811627"/>
                </a:lnTo>
                <a:lnTo>
                  <a:pt x="545041" y="817952"/>
                </a:lnTo>
                <a:lnTo>
                  <a:pt x="540279" y="824277"/>
                </a:lnTo>
                <a:lnTo>
                  <a:pt x="535781" y="831129"/>
                </a:lnTo>
                <a:lnTo>
                  <a:pt x="532077" y="837981"/>
                </a:lnTo>
                <a:lnTo>
                  <a:pt x="528373" y="844833"/>
                </a:lnTo>
                <a:lnTo>
                  <a:pt x="524933" y="852212"/>
                </a:lnTo>
                <a:lnTo>
                  <a:pt x="521758" y="859855"/>
                </a:lnTo>
                <a:lnTo>
                  <a:pt x="519112" y="867234"/>
                </a:lnTo>
                <a:lnTo>
                  <a:pt x="516731" y="875140"/>
                </a:lnTo>
                <a:lnTo>
                  <a:pt x="514879" y="882782"/>
                </a:lnTo>
                <a:lnTo>
                  <a:pt x="513291" y="890952"/>
                </a:lnTo>
                <a:lnTo>
                  <a:pt x="511968" y="899385"/>
                </a:lnTo>
                <a:lnTo>
                  <a:pt x="511439" y="907555"/>
                </a:lnTo>
                <a:lnTo>
                  <a:pt x="511175" y="915988"/>
                </a:lnTo>
                <a:lnTo>
                  <a:pt x="255323" y="915988"/>
                </a:lnTo>
                <a:lnTo>
                  <a:pt x="255323" y="914934"/>
                </a:lnTo>
                <a:lnTo>
                  <a:pt x="255323" y="752331"/>
                </a:lnTo>
                <a:lnTo>
                  <a:pt x="255058" y="747324"/>
                </a:lnTo>
                <a:lnTo>
                  <a:pt x="254264" y="743107"/>
                </a:lnTo>
                <a:lnTo>
                  <a:pt x="253471" y="738364"/>
                </a:lnTo>
                <a:lnTo>
                  <a:pt x="251883" y="734147"/>
                </a:lnTo>
                <a:lnTo>
                  <a:pt x="249766" y="730194"/>
                </a:lnTo>
                <a:lnTo>
                  <a:pt x="247385" y="726505"/>
                </a:lnTo>
                <a:lnTo>
                  <a:pt x="244739" y="722552"/>
                </a:lnTo>
                <a:lnTo>
                  <a:pt x="241829" y="719653"/>
                </a:lnTo>
                <a:lnTo>
                  <a:pt x="238389" y="716490"/>
                </a:lnTo>
                <a:lnTo>
                  <a:pt x="234950" y="713591"/>
                </a:lnTo>
                <a:lnTo>
                  <a:pt x="230981" y="711483"/>
                </a:lnTo>
                <a:lnTo>
                  <a:pt x="226748" y="709638"/>
                </a:lnTo>
                <a:lnTo>
                  <a:pt x="222779" y="708057"/>
                </a:lnTo>
                <a:lnTo>
                  <a:pt x="218281" y="706739"/>
                </a:lnTo>
                <a:lnTo>
                  <a:pt x="213518" y="706212"/>
                </a:lnTo>
                <a:lnTo>
                  <a:pt x="209021" y="705949"/>
                </a:lnTo>
                <a:lnTo>
                  <a:pt x="36512" y="705949"/>
                </a:lnTo>
                <a:lnTo>
                  <a:pt x="36512" y="649288"/>
                </a:lnTo>
                <a:close/>
                <a:moveTo>
                  <a:pt x="2121429" y="100513"/>
                </a:moveTo>
                <a:lnTo>
                  <a:pt x="2120371" y="332221"/>
                </a:lnTo>
                <a:lnTo>
                  <a:pt x="2134658" y="334602"/>
                </a:lnTo>
                <a:lnTo>
                  <a:pt x="2148946" y="337247"/>
                </a:lnTo>
                <a:lnTo>
                  <a:pt x="2163233" y="340156"/>
                </a:lnTo>
                <a:lnTo>
                  <a:pt x="2177521" y="343330"/>
                </a:lnTo>
                <a:lnTo>
                  <a:pt x="2191808" y="346769"/>
                </a:lnTo>
                <a:lnTo>
                  <a:pt x="2206096" y="350207"/>
                </a:lnTo>
                <a:lnTo>
                  <a:pt x="2220648" y="354175"/>
                </a:lnTo>
                <a:lnTo>
                  <a:pt x="2234935" y="358143"/>
                </a:lnTo>
                <a:lnTo>
                  <a:pt x="2263510" y="366607"/>
                </a:lnTo>
                <a:lnTo>
                  <a:pt x="2292085" y="375600"/>
                </a:lnTo>
                <a:lnTo>
                  <a:pt x="2320396" y="385387"/>
                </a:lnTo>
                <a:lnTo>
                  <a:pt x="2347912" y="395703"/>
                </a:lnTo>
                <a:lnTo>
                  <a:pt x="2375164" y="406283"/>
                </a:lnTo>
                <a:lnTo>
                  <a:pt x="2402152" y="417128"/>
                </a:lnTo>
                <a:lnTo>
                  <a:pt x="2428081" y="427973"/>
                </a:lnTo>
                <a:lnTo>
                  <a:pt x="2453746" y="439346"/>
                </a:lnTo>
                <a:lnTo>
                  <a:pt x="2478352" y="450456"/>
                </a:lnTo>
                <a:lnTo>
                  <a:pt x="2502164" y="461565"/>
                </a:lnTo>
                <a:lnTo>
                  <a:pt x="2524919" y="472410"/>
                </a:lnTo>
                <a:lnTo>
                  <a:pt x="2546879" y="483519"/>
                </a:lnTo>
                <a:lnTo>
                  <a:pt x="2441575" y="188594"/>
                </a:lnTo>
                <a:lnTo>
                  <a:pt x="2431786" y="183039"/>
                </a:lnTo>
                <a:lnTo>
                  <a:pt x="2422260" y="177484"/>
                </a:lnTo>
                <a:lnTo>
                  <a:pt x="2412471" y="172194"/>
                </a:lnTo>
                <a:lnTo>
                  <a:pt x="2402416" y="167169"/>
                </a:lnTo>
                <a:lnTo>
                  <a:pt x="2392362" y="162672"/>
                </a:lnTo>
                <a:lnTo>
                  <a:pt x="2382308" y="158175"/>
                </a:lnTo>
                <a:lnTo>
                  <a:pt x="2372254" y="153679"/>
                </a:lnTo>
                <a:lnTo>
                  <a:pt x="2361935" y="149711"/>
                </a:lnTo>
                <a:lnTo>
                  <a:pt x="2351881" y="145743"/>
                </a:lnTo>
                <a:lnTo>
                  <a:pt x="2341562" y="141776"/>
                </a:lnTo>
                <a:lnTo>
                  <a:pt x="2331244" y="138337"/>
                </a:lnTo>
                <a:lnTo>
                  <a:pt x="2320660" y="135428"/>
                </a:lnTo>
                <a:lnTo>
                  <a:pt x="2300023" y="129080"/>
                </a:lnTo>
                <a:lnTo>
                  <a:pt x="2279121" y="123789"/>
                </a:lnTo>
                <a:lnTo>
                  <a:pt x="2258483" y="119028"/>
                </a:lnTo>
                <a:lnTo>
                  <a:pt x="2237846" y="114532"/>
                </a:lnTo>
                <a:lnTo>
                  <a:pt x="2217473" y="111093"/>
                </a:lnTo>
                <a:lnTo>
                  <a:pt x="2197364" y="107919"/>
                </a:lnTo>
                <a:lnTo>
                  <a:pt x="2177521" y="105538"/>
                </a:lnTo>
                <a:lnTo>
                  <a:pt x="2158471" y="103422"/>
                </a:lnTo>
                <a:lnTo>
                  <a:pt x="2139685" y="101835"/>
                </a:lnTo>
                <a:lnTo>
                  <a:pt x="2121429" y="100513"/>
                </a:lnTo>
                <a:close/>
                <a:moveTo>
                  <a:pt x="481012" y="100513"/>
                </a:moveTo>
                <a:lnTo>
                  <a:pt x="154516" y="100777"/>
                </a:lnTo>
                <a:lnTo>
                  <a:pt x="154516" y="317938"/>
                </a:lnTo>
                <a:lnTo>
                  <a:pt x="479689" y="318996"/>
                </a:lnTo>
                <a:lnTo>
                  <a:pt x="481012" y="100513"/>
                </a:lnTo>
                <a:close/>
                <a:moveTo>
                  <a:pt x="879475" y="99984"/>
                </a:moveTo>
                <a:lnTo>
                  <a:pt x="527579" y="100513"/>
                </a:lnTo>
                <a:lnTo>
                  <a:pt x="526521" y="319260"/>
                </a:lnTo>
                <a:lnTo>
                  <a:pt x="878152" y="320318"/>
                </a:lnTo>
                <a:lnTo>
                  <a:pt x="879475" y="99984"/>
                </a:lnTo>
                <a:close/>
                <a:moveTo>
                  <a:pt x="1277673" y="99190"/>
                </a:moveTo>
                <a:lnTo>
                  <a:pt x="926042" y="99984"/>
                </a:lnTo>
                <a:lnTo>
                  <a:pt x="925248" y="320318"/>
                </a:lnTo>
                <a:lnTo>
                  <a:pt x="1276879" y="321112"/>
                </a:lnTo>
                <a:lnTo>
                  <a:pt x="1277673" y="99190"/>
                </a:lnTo>
                <a:close/>
                <a:moveTo>
                  <a:pt x="1676400" y="98661"/>
                </a:moveTo>
                <a:lnTo>
                  <a:pt x="1324769" y="99190"/>
                </a:lnTo>
                <a:lnTo>
                  <a:pt x="1323446" y="321376"/>
                </a:lnTo>
                <a:lnTo>
                  <a:pt x="1675077" y="322434"/>
                </a:lnTo>
                <a:lnTo>
                  <a:pt x="1676400" y="98661"/>
                </a:lnTo>
                <a:close/>
                <a:moveTo>
                  <a:pt x="2024327" y="97603"/>
                </a:moveTo>
                <a:lnTo>
                  <a:pt x="1988608" y="98132"/>
                </a:lnTo>
                <a:lnTo>
                  <a:pt x="1976966" y="98132"/>
                </a:lnTo>
                <a:lnTo>
                  <a:pt x="1969029" y="98397"/>
                </a:lnTo>
                <a:lnTo>
                  <a:pt x="1963473" y="98397"/>
                </a:lnTo>
                <a:lnTo>
                  <a:pt x="1723231" y="98661"/>
                </a:lnTo>
                <a:lnTo>
                  <a:pt x="1721908" y="322434"/>
                </a:lnTo>
                <a:lnTo>
                  <a:pt x="2015066" y="322699"/>
                </a:lnTo>
                <a:lnTo>
                  <a:pt x="2029354" y="322963"/>
                </a:lnTo>
                <a:lnTo>
                  <a:pt x="2044171" y="323757"/>
                </a:lnTo>
                <a:lnTo>
                  <a:pt x="2058987" y="324550"/>
                </a:lnTo>
                <a:lnTo>
                  <a:pt x="2073540" y="326137"/>
                </a:lnTo>
                <a:lnTo>
                  <a:pt x="2074862" y="98397"/>
                </a:lnTo>
                <a:lnTo>
                  <a:pt x="2047875" y="97603"/>
                </a:lnTo>
                <a:lnTo>
                  <a:pt x="2024327" y="97603"/>
                </a:lnTo>
                <a:close/>
                <a:moveTo>
                  <a:pt x="140494" y="0"/>
                </a:moveTo>
                <a:lnTo>
                  <a:pt x="2061369" y="0"/>
                </a:lnTo>
                <a:lnTo>
                  <a:pt x="2078302" y="265"/>
                </a:lnTo>
                <a:lnTo>
                  <a:pt x="2098675" y="1587"/>
                </a:lnTo>
                <a:lnTo>
                  <a:pt x="2122487" y="3439"/>
                </a:lnTo>
                <a:lnTo>
                  <a:pt x="2148946" y="6613"/>
                </a:lnTo>
                <a:lnTo>
                  <a:pt x="2162704" y="8200"/>
                </a:lnTo>
                <a:lnTo>
                  <a:pt x="2176992" y="10316"/>
                </a:lnTo>
                <a:lnTo>
                  <a:pt x="2192073" y="12696"/>
                </a:lnTo>
                <a:lnTo>
                  <a:pt x="2207154" y="15341"/>
                </a:lnTo>
                <a:lnTo>
                  <a:pt x="2222500" y="18516"/>
                </a:lnTo>
                <a:lnTo>
                  <a:pt x="2238110" y="21954"/>
                </a:lnTo>
                <a:lnTo>
                  <a:pt x="2253721" y="25393"/>
                </a:lnTo>
                <a:lnTo>
                  <a:pt x="2269596" y="29360"/>
                </a:lnTo>
                <a:lnTo>
                  <a:pt x="2285206" y="33328"/>
                </a:lnTo>
                <a:lnTo>
                  <a:pt x="2300816" y="38089"/>
                </a:lnTo>
                <a:lnTo>
                  <a:pt x="2316162" y="43115"/>
                </a:lnTo>
                <a:lnTo>
                  <a:pt x="2331244" y="48405"/>
                </a:lnTo>
                <a:lnTo>
                  <a:pt x="2346060" y="54489"/>
                </a:lnTo>
                <a:lnTo>
                  <a:pt x="2360348" y="60837"/>
                </a:lnTo>
                <a:lnTo>
                  <a:pt x="2374371" y="66920"/>
                </a:lnTo>
                <a:lnTo>
                  <a:pt x="2387864" y="74327"/>
                </a:lnTo>
                <a:lnTo>
                  <a:pt x="2400829" y="81468"/>
                </a:lnTo>
                <a:lnTo>
                  <a:pt x="2407179" y="85436"/>
                </a:lnTo>
                <a:lnTo>
                  <a:pt x="2413000" y="89668"/>
                </a:lnTo>
                <a:lnTo>
                  <a:pt x="2418556" y="93636"/>
                </a:lnTo>
                <a:lnTo>
                  <a:pt x="2424377" y="97603"/>
                </a:lnTo>
                <a:lnTo>
                  <a:pt x="2429933" y="102100"/>
                </a:lnTo>
                <a:lnTo>
                  <a:pt x="2434960" y="106596"/>
                </a:lnTo>
                <a:lnTo>
                  <a:pt x="2439988" y="111093"/>
                </a:lnTo>
                <a:lnTo>
                  <a:pt x="2445014" y="115590"/>
                </a:lnTo>
                <a:lnTo>
                  <a:pt x="2449512" y="120615"/>
                </a:lnTo>
                <a:lnTo>
                  <a:pt x="2453746" y="125376"/>
                </a:lnTo>
                <a:lnTo>
                  <a:pt x="2457979" y="130667"/>
                </a:lnTo>
                <a:lnTo>
                  <a:pt x="2461683" y="135692"/>
                </a:lnTo>
                <a:lnTo>
                  <a:pt x="2465123" y="140982"/>
                </a:lnTo>
                <a:lnTo>
                  <a:pt x="2468298" y="146272"/>
                </a:lnTo>
                <a:lnTo>
                  <a:pt x="2471738" y="152356"/>
                </a:lnTo>
                <a:lnTo>
                  <a:pt x="2473590" y="155001"/>
                </a:lnTo>
                <a:lnTo>
                  <a:pt x="2475442" y="157646"/>
                </a:lnTo>
                <a:lnTo>
                  <a:pt x="2477558" y="162672"/>
                </a:lnTo>
                <a:lnTo>
                  <a:pt x="2484702" y="179071"/>
                </a:lnTo>
                <a:lnTo>
                  <a:pt x="2485496" y="180658"/>
                </a:lnTo>
                <a:lnTo>
                  <a:pt x="2486025" y="181716"/>
                </a:lnTo>
                <a:lnTo>
                  <a:pt x="2505869" y="235940"/>
                </a:lnTo>
                <a:lnTo>
                  <a:pt x="2547144" y="350736"/>
                </a:lnTo>
                <a:lnTo>
                  <a:pt x="2606940" y="515789"/>
                </a:lnTo>
                <a:lnTo>
                  <a:pt x="2607469" y="516582"/>
                </a:lnTo>
                <a:lnTo>
                  <a:pt x="2607733" y="517111"/>
                </a:lnTo>
                <a:lnTo>
                  <a:pt x="2607733" y="517376"/>
                </a:lnTo>
                <a:lnTo>
                  <a:pt x="2610644" y="526105"/>
                </a:lnTo>
                <a:lnTo>
                  <a:pt x="2613025" y="535627"/>
                </a:lnTo>
                <a:lnTo>
                  <a:pt x="2615406" y="545414"/>
                </a:lnTo>
                <a:lnTo>
                  <a:pt x="2618052" y="556523"/>
                </a:lnTo>
                <a:lnTo>
                  <a:pt x="2622550" y="579271"/>
                </a:lnTo>
                <a:lnTo>
                  <a:pt x="2626783" y="603870"/>
                </a:lnTo>
                <a:lnTo>
                  <a:pt x="2631017" y="629262"/>
                </a:lnTo>
                <a:lnTo>
                  <a:pt x="2634986" y="654920"/>
                </a:lnTo>
                <a:lnTo>
                  <a:pt x="2638425" y="680312"/>
                </a:lnTo>
                <a:lnTo>
                  <a:pt x="2641600" y="705176"/>
                </a:lnTo>
                <a:lnTo>
                  <a:pt x="2477558" y="705176"/>
                </a:lnTo>
                <a:lnTo>
                  <a:pt x="2472796" y="705441"/>
                </a:lnTo>
                <a:lnTo>
                  <a:pt x="2468298" y="705970"/>
                </a:lnTo>
                <a:lnTo>
                  <a:pt x="2463800" y="707292"/>
                </a:lnTo>
                <a:lnTo>
                  <a:pt x="2459567" y="708879"/>
                </a:lnTo>
                <a:lnTo>
                  <a:pt x="2455333" y="710731"/>
                </a:lnTo>
                <a:lnTo>
                  <a:pt x="2451629" y="712847"/>
                </a:lnTo>
                <a:lnTo>
                  <a:pt x="2447925" y="715756"/>
                </a:lnTo>
                <a:lnTo>
                  <a:pt x="2444750" y="718930"/>
                </a:lnTo>
                <a:lnTo>
                  <a:pt x="2441575" y="721840"/>
                </a:lnTo>
                <a:lnTo>
                  <a:pt x="2438664" y="725808"/>
                </a:lnTo>
                <a:lnTo>
                  <a:pt x="2436548" y="729511"/>
                </a:lnTo>
                <a:lnTo>
                  <a:pt x="2434696" y="733478"/>
                </a:lnTo>
                <a:lnTo>
                  <a:pt x="2433108" y="737710"/>
                </a:lnTo>
                <a:lnTo>
                  <a:pt x="2431786" y="742472"/>
                </a:lnTo>
                <a:lnTo>
                  <a:pt x="2431256" y="746704"/>
                </a:lnTo>
                <a:lnTo>
                  <a:pt x="2430992" y="751729"/>
                </a:lnTo>
                <a:lnTo>
                  <a:pt x="2430992" y="914930"/>
                </a:lnTo>
                <a:lnTo>
                  <a:pt x="2430992" y="915988"/>
                </a:lnTo>
                <a:lnTo>
                  <a:pt x="2229908" y="915988"/>
                </a:lnTo>
                <a:lnTo>
                  <a:pt x="2231496" y="641694"/>
                </a:lnTo>
                <a:lnTo>
                  <a:pt x="2231496" y="637462"/>
                </a:lnTo>
                <a:lnTo>
                  <a:pt x="2230966" y="633230"/>
                </a:lnTo>
                <a:lnTo>
                  <a:pt x="2229908" y="629792"/>
                </a:lnTo>
                <a:lnTo>
                  <a:pt x="2228850" y="626617"/>
                </a:lnTo>
                <a:lnTo>
                  <a:pt x="2227527" y="623972"/>
                </a:lnTo>
                <a:lnTo>
                  <a:pt x="2225675" y="621327"/>
                </a:lnTo>
                <a:lnTo>
                  <a:pt x="2223294" y="619211"/>
                </a:lnTo>
                <a:lnTo>
                  <a:pt x="2221177" y="617360"/>
                </a:lnTo>
                <a:lnTo>
                  <a:pt x="2218266" y="615773"/>
                </a:lnTo>
                <a:lnTo>
                  <a:pt x="2215621" y="614450"/>
                </a:lnTo>
                <a:lnTo>
                  <a:pt x="2212446" y="613657"/>
                </a:lnTo>
                <a:lnTo>
                  <a:pt x="2209271" y="612599"/>
                </a:lnTo>
                <a:lnTo>
                  <a:pt x="2205831" y="612070"/>
                </a:lnTo>
                <a:lnTo>
                  <a:pt x="2202127" y="611276"/>
                </a:lnTo>
                <a:lnTo>
                  <a:pt x="2194190" y="611011"/>
                </a:lnTo>
                <a:lnTo>
                  <a:pt x="36512" y="609160"/>
                </a:lnTo>
                <a:lnTo>
                  <a:pt x="36512" y="77236"/>
                </a:lnTo>
                <a:lnTo>
                  <a:pt x="37041" y="73533"/>
                </a:lnTo>
                <a:lnTo>
                  <a:pt x="38364" y="69565"/>
                </a:lnTo>
                <a:lnTo>
                  <a:pt x="40216" y="64540"/>
                </a:lnTo>
                <a:lnTo>
                  <a:pt x="42598" y="58456"/>
                </a:lnTo>
                <a:lnTo>
                  <a:pt x="46037" y="51843"/>
                </a:lnTo>
                <a:lnTo>
                  <a:pt x="50006" y="44966"/>
                </a:lnTo>
                <a:lnTo>
                  <a:pt x="52123" y="41528"/>
                </a:lnTo>
                <a:lnTo>
                  <a:pt x="55033" y="37825"/>
                </a:lnTo>
                <a:lnTo>
                  <a:pt x="57944" y="34386"/>
                </a:lnTo>
                <a:lnTo>
                  <a:pt x="60854" y="30947"/>
                </a:lnTo>
                <a:lnTo>
                  <a:pt x="64558" y="27244"/>
                </a:lnTo>
                <a:lnTo>
                  <a:pt x="68262" y="24070"/>
                </a:lnTo>
                <a:lnTo>
                  <a:pt x="72231" y="20632"/>
                </a:lnTo>
                <a:lnTo>
                  <a:pt x="76729" y="17458"/>
                </a:lnTo>
                <a:lnTo>
                  <a:pt x="81227" y="14548"/>
                </a:lnTo>
                <a:lnTo>
                  <a:pt x="86254" y="11903"/>
                </a:lnTo>
                <a:lnTo>
                  <a:pt x="92075" y="9258"/>
                </a:lnTo>
                <a:lnTo>
                  <a:pt x="97631" y="6877"/>
                </a:lnTo>
                <a:lnTo>
                  <a:pt x="103981" y="5026"/>
                </a:lnTo>
                <a:lnTo>
                  <a:pt x="110596" y="3174"/>
                </a:lnTo>
                <a:lnTo>
                  <a:pt x="117475" y="1852"/>
                </a:lnTo>
                <a:lnTo>
                  <a:pt x="124619" y="794"/>
                </a:lnTo>
                <a:lnTo>
                  <a:pt x="132556" y="265"/>
                </a:lnTo>
                <a:lnTo>
                  <a:pt x="14049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228745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7410386" y="2465936"/>
            <a:ext cx="0" cy="3589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图片 19"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1" name="TextBox 20"/>
          <p:cNvSpPr txBox="1"/>
          <p:nvPr/>
        </p:nvSpPr>
        <p:spPr>
          <a:xfrm>
            <a:off x="2777051" y="680759"/>
            <a:ext cx="6647974" cy="523220"/>
          </a:xfrm>
          <a:prstGeom prst="rect">
            <a:avLst/>
          </a:prstGeom>
          <a:noFill/>
        </p:spPr>
        <p:txBody>
          <a:bodyPr wrap="none" rtlCol="0">
            <a:spAutoFit/>
          </a:bodyPr>
          <a:lstStyle/>
          <a:p>
            <a:pPr algn="ctr"/>
            <a:r>
              <a:rPr lang="zh-CN" altLang="en-US" sz="2800" dirty="0" smtClean="0">
                <a:solidFill>
                  <a:schemeClr val="bg1"/>
                </a:solidFill>
                <a:latin typeface="微软雅黑" pitchFamily="34" charset="-122"/>
                <a:ea typeface="微软雅黑" pitchFamily="34" charset="-122"/>
              </a:rPr>
              <a:t>城市一卡通为漳州开发区市民带来的好处</a:t>
            </a:r>
            <a:endParaRPr lang="en-US" sz="2800" dirty="0">
              <a:solidFill>
                <a:schemeClr val="bg1"/>
              </a:solidFill>
              <a:latin typeface="微软雅黑" pitchFamily="34" charset="-122"/>
              <a:ea typeface="微软雅黑" pitchFamily="34" charset="-122"/>
            </a:endParaRPr>
          </a:p>
        </p:txBody>
      </p:sp>
      <p:sp>
        <p:nvSpPr>
          <p:cNvPr id="22" name="TextBox 21"/>
          <p:cNvSpPr txBox="1"/>
          <p:nvPr/>
        </p:nvSpPr>
        <p:spPr>
          <a:xfrm>
            <a:off x="8220493" y="4885898"/>
            <a:ext cx="386231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满足所有日常消费</a:t>
            </a:r>
            <a:endParaRPr lang="zh-CN" altLang="en-US" sz="2800" dirty="0">
              <a:solidFill>
                <a:schemeClr val="bg1"/>
              </a:solidFill>
              <a:latin typeface="微软雅黑" pitchFamily="34" charset="-122"/>
              <a:ea typeface="微软雅黑" pitchFamily="34" charset="-122"/>
            </a:endParaRPr>
          </a:p>
        </p:txBody>
      </p:sp>
      <p:pic>
        <p:nvPicPr>
          <p:cNvPr id="180232" name="Picture 8" descr="http://p4.qhimg.com/dr/200_200_/t01bb53271139e67823.png"/>
          <p:cNvPicPr>
            <a:picLocks noChangeAspect="1" noChangeArrowheads="1"/>
          </p:cNvPicPr>
          <p:nvPr/>
        </p:nvPicPr>
        <p:blipFill>
          <a:blip r:embed="rId4"/>
          <a:srcRect/>
          <a:stretch>
            <a:fillRect/>
          </a:stretch>
        </p:blipFill>
        <p:spPr bwMode="auto">
          <a:xfrm>
            <a:off x="8535298" y="2470244"/>
            <a:ext cx="2388359" cy="2388359"/>
          </a:xfrm>
          <a:prstGeom prst="rect">
            <a:avLst/>
          </a:prstGeom>
          <a:noFill/>
        </p:spPr>
      </p:pic>
      <p:sp>
        <p:nvSpPr>
          <p:cNvPr id="23" name="TextBox 34"/>
          <p:cNvSpPr txBox="1"/>
          <p:nvPr/>
        </p:nvSpPr>
        <p:spPr>
          <a:xfrm>
            <a:off x="482462" y="4918927"/>
            <a:ext cx="6518822" cy="92333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zh-CN" altLang="en-US" dirty="0" smtClean="0">
                <a:solidFill>
                  <a:schemeClr val="bg1"/>
                </a:solidFill>
                <a:latin typeface="微软雅黑" pitchFamily="34" charset="-122"/>
                <a:ea typeface="微软雅黑" pitchFamily="34" charset="-122"/>
              </a:rPr>
              <a:t>便利店、超市、百货、餐饮、酒店、药店、电影院等等</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“嘀”卡即可满足所有日常消费</a:t>
            </a:r>
          </a:p>
        </p:txBody>
      </p:sp>
      <p:sp>
        <p:nvSpPr>
          <p:cNvPr id="24" name="Freeform 121"/>
          <p:cNvSpPr>
            <a:spLocks noEditPoints="1"/>
          </p:cNvSpPr>
          <p:nvPr/>
        </p:nvSpPr>
        <p:spPr bwMode="auto">
          <a:xfrm>
            <a:off x="756924" y="3059337"/>
            <a:ext cx="1003639" cy="762039"/>
          </a:xfrm>
          <a:custGeom>
            <a:avLst/>
            <a:gdLst>
              <a:gd name="T0" fmla="*/ 222 w 232"/>
              <a:gd name="T1" fmla="*/ 27 h 180"/>
              <a:gd name="T2" fmla="*/ 167 w 232"/>
              <a:gd name="T3" fmla="*/ 27 h 180"/>
              <a:gd name="T4" fmla="*/ 127 w 232"/>
              <a:gd name="T5" fmla="*/ 27 h 180"/>
              <a:gd name="T6" fmla="*/ 78 w 232"/>
              <a:gd name="T7" fmla="*/ 27 h 180"/>
              <a:gd name="T8" fmla="*/ 49 w 232"/>
              <a:gd name="T9" fmla="*/ 27 h 180"/>
              <a:gd name="T10" fmla="*/ 41 w 232"/>
              <a:gd name="T11" fmla="*/ 5 h 180"/>
              <a:gd name="T12" fmla="*/ 40 w 232"/>
              <a:gd name="T13" fmla="*/ 3 h 180"/>
              <a:gd name="T14" fmla="*/ 38 w 232"/>
              <a:gd name="T15" fmla="*/ 1 h 180"/>
              <a:gd name="T16" fmla="*/ 0 w 232"/>
              <a:gd name="T17" fmla="*/ 12 h 180"/>
              <a:gd name="T18" fmla="*/ 65 w 232"/>
              <a:gd name="T19" fmla="*/ 142 h 180"/>
              <a:gd name="T20" fmla="*/ 104 w 232"/>
              <a:gd name="T21" fmla="*/ 167 h 180"/>
              <a:gd name="T22" fmla="*/ 180 w 232"/>
              <a:gd name="T23" fmla="*/ 157 h 180"/>
              <a:gd name="T24" fmla="*/ 104 w 232"/>
              <a:gd name="T25" fmla="*/ 147 h 180"/>
              <a:gd name="T26" fmla="*/ 78 w 232"/>
              <a:gd name="T27" fmla="*/ 119 h 180"/>
              <a:gd name="T28" fmla="*/ 196 w 232"/>
              <a:gd name="T29" fmla="*/ 109 h 180"/>
              <a:gd name="T30" fmla="*/ 156 w 232"/>
              <a:gd name="T31" fmla="*/ 148 h 180"/>
              <a:gd name="T32" fmla="*/ 148 w 232"/>
              <a:gd name="T33" fmla="*/ 157 h 180"/>
              <a:gd name="T34" fmla="*/ 182 w 232"/>
              <a:gd name="T35" fmla="*/ 88 h 180"/>
              <a:gd name="T36" fmla="*/ 177 w 232"/>
              <a:gd name="T37" fmla="*/ 104 h 180"/>
              <a:gd name="T38" fmla="*/ 171 w 232"/>
              <a:gd name="T39" fmla="*/ 88 h 180"/>
              <a:gd name="T40" fmla="*/ 113 w 232"/>
              <a:gd name="T41" fmla="*/ 104 h 180"/>
              <a:gd name="T42" fmla="*/ 124 w 232"/>
              <a:gd name="T43" fmla="*/ 103 h 180"/>
              <a:gd name="T44" fmla="*/ 92 w 232"/>
              <a:gd name="T45" fmla="*/ 104 h 180"/>
              <a:gd name="T46" fmla="*/ 103 w 232"/>
              <a:gd name="T47" fmla="*/ 102 h 180"/>
              <a:gd name="T48" fmla="*/ 60 w 232"/>
              <a:gd name="T49" fmla="*/ 62 h 180"/>
              <a:gd name="T50" fmla="*/ 65 w 232"/>
              <a:gd name="T51" fmla="*/ 78 h 180"/>
              <a:gd name="T52" fmla="*/ 100 w 232"/>
              <a:gd name="T53" fmla="*/ 62 h 180"/>
              <a:gd name="T54" fmla="*/ 84 w 232"/>
              <a:gd name="T55" fmla="*/ 62 h 180"/>
              <a:gd name="T56" fmla="*/ 162 w 232"/>
              <a:gd name="T57" fmla="*/ 62 h 180"/>
              <a:gd name="T58" fmla="*/ 189 w 232"/>
              <a:gd name="T59" fmla="*/ 62 h 180"/>
              <a:gd name="T60" fmla="*/ 185 w 232"/>
              <a:gd name="T61" fmla="*/ 78 h 180"/>
              <a:gd name="T62" fmla="*/ 135 w 232"/>
              <a:gd name="T63" fmla="*/ 78 h 180"/>
              <a:gd name="T64" fmla="*/ 149 w 232"/>
              <a:gd name="T65" fmla="*/ 78 h 180"/>
              <a:gd name="T66" fmla="*/ 110 w 232"/>
              <a:gd name="T67" fmla="*/ 62 h 180"/>
              <a:gd name="T68" fmla="*/ 135 w 232"/>
              <a:gd name="T69" fmla="*/ 88 h 180"/>
              <a:gd name="T70" fmla="*/ 145 w 232"/>
              <a:gd name="T71" fmla="*/ 104 h 180"/>
              <a:gd name="T72" fmla="*/ 217 w 232"/>
              <a:gd name="T73" fmla="*/ 37 h 180"/>
              <a:gd name="T74" fmla="*/ 196 w 232"/>
              <a:gd name="T75" fmla="*/ 37 h 180"/>
              <a:gd name="T76" fmla="*/ 182 w 232"/>
              <a:gd name="T77" fmla="*/ 53 h 180"/>
              <a:gd name="T78" fmla="*/ 186 w 232"/>
              <a:gd name="T79" fmla="*/ 37 h 180"/>
              <a:gd name="T80" fmla="*/ 136 w 232"/>
              <a:gd name="T81" fmla="*/ 53 h 180"/>
              <a:gd name="T82" fmla="*/ 127 w 232"/>
              <a:gd name="T83" fmla="*/ 37 h 180"/>
              <a:gd name="T84" fmla="*/ 108 w 232"/>
              <a:gd name="T85" fmla="*/ 37 h 180"/>
              <a:gd name="T86" fmla="*/ 99 w 232"/>
              <a:gd name="T87" fmla="*/ 53 h 180"/>
              <a:gd name="T88" fmla="*/ 98 w 232"/>
              <a:gd name="T89" fmla="*/ 37 h 180"/>
              <a:gd name="T90" fmla="*/ 57 w 232"/>
              <a:gd name="T91" fmla="*/ 53 h 180"/>
              <a:gd name="T92" fmla="*/ 70 w 232"/>
              <a:gd name="T93" fmla="*/ 37 h 180"/>
              <a:gd name="T94" fmla="*/ 83 w 232"/>
              <a:gd name="T95" fmla="*/ 165 h 180"/>
              <a:gd name="T96" fmla="*/ 68 w 232"/>
              <a:gd name="T97" fmla="*/ 88 h 180"/>
              <a:gd name="T98" fmla="*/ 82 w 232"/>
              <a:gd name="T99"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180">
                <a:moveTo>
                  <a:pt x="232" y="27"/>
                </a:moveTo>
                <a:cubicBezTo>
                  <a:pt x="227" y="27"/>
                  <a:pt x="227" y="27"/>
                  <a:pt x="227" y="27"/>
                </a:cubicBezTo>
                <a:cubicBezTo>
                  <a:pt x="222" y="27"/>
                  <a:pt x="222" y="27"/>
                  <a:pt x="222" y="27"/>
                </a:cubicBezTo>
                <a:cubicBezTo>
                  <a:pt x="199" y="27"/>
                  <a:pt x="199" y="27"/>
                  <a:pt x="199" y="27"/>
                </a:cubicBezTo>
                <a:cubicBezTo>
                  <a:pt x="189" y="27"/>
                  <a:pt x="189" y="27"/>
                  <a:pt x="189" y="27"/>
                </a:cubicBezTo>
                <a:cubicBezTo>
                  <a:pt x="167" y="27"/>
                  <a:pt x="167" y="27"/>
                  <a:pt x="167" y="27"/>
                </a:cubicBezTo>
                <a:cubicBezTo>
                  <a:pt x="158" y="27"/>
                  <a:pt x="158" y="27"/>
                  <a:pt x="158" y="27"/>
                </a:cubicBezTo>
                <a:cubicBezTo>
                  <a:pt x="137" y="27"/>
                  <a:pt x="137" y="27"/>
                  <a:pt x="137" y="27"/>
                </a:cubicBezTo>
                <a:cubicBezTo>
                  <a:pt x="127" y="27"/>
                  <a:pt x="127" y="27"/>
                  <a:pt x="127" y="27"/>
                </a:cubicBezTo>
                <a:cubicBezTo>
                  <a:pt x="107" y="27"/>
                  <a:pt x="107" y="27"/>
                  <a:pt x="107" y="27"/>
                </a:cubicBezTo>
                <a:cubicBezTo>
                  <a:pt x="97" y="27"/>
                  <a:pt x="97" y="27"/>
                  <a:pt x="97" y="27"/>
                </a:cubicBezTo>
                <a:cubicBezTo>
                  <a:pt x="78" y="27"/>
                  <a:pt x="78" y="27"/>
                  <a:pt x="78" y="27"/>
                </a:cubicBezTo>
                <a:cubicBezTo>
                  <a:pt x="68" y="27"/>
                  <a:pt x="68" y="27"/>
                  <a:pt x="68" y="27"/>
                </a:cubicBezTo>
                <a:cubicBezTo>
                  <a:pt x="49" y="27"/>
                  <a:pt x="49" y="27"/>
                  <a:pt x="49" y="27"/>
                </a:cubicBezTo>
                <a:cubicBezTo>
                  <a:pt x="49" y="27"/>
                  <a:pt x="49" y="27"/>
                  <a:pt x="49" y="27"/>
                </a:cubicBezTo>
                <a:cubicBezTo>
                  <a:pt x="49" y="27"/>
                  <a:pt x="49" y="27"/>
                  <a:pt x="49" y="27"/>
                </a:cubicBezTo>
                <a:cubicBezTo>
                  <a:pt x="42" y="7"/>
                  <a:pt x="42" y="7"/>
                  <a:pt x="42" y="7"/>
                </a:cubicBezTo>
                <a:cubicBezTo>
                  <a:pt x="42" y="7"/>
                  <a:pt x="42" y="6"/>
                  <a:pt x="41" y="5"/>
                </a:cubicBezTo>
                <a:cubicBezTo>
                  <a:pt x="41" y="5"/>
                  <a:pt x="41" y="5"/>
                  <a:pt x="41" y="5"/>
                </a:cubicBezTo>
                <a:cubicBezTo>
                  <a:pt x="41" y="4"/>
                  <a:pt x="41" y="4"/>
                  <a:pt x="40" y="3"/>
                </a:cubicBezTo>
                <a:cubicBezTo>
                  <a:pt x="40" y="3"/>
                  <a:pt x="40" y="3"/>
                  <a:pt x="40" y="3"/>
                </a:cubicBezTo>
                <a:cubicBezTo>
                  <a:pt x="40" y="3"/>
                  <a:pt x="39" y="2"/>
                  <a:pt x="39" y="2"/>
                </a:cubicBezTo>
                <a:cubicBezTo>
                  <a:pt x="39" y="2"/>
                  <a:pt x="39" y="2"/>
                  <a:pt x="38" y="1"/>
                </a:cubicBezTo>
                <a:cubicBezTo>
                  <a:pt x="38" y="1"/>
                  <a:pt x="38" y="1"/>
                  <a:pt x="38" y="1"/>
                </a:cubicBezTo>
                <a:cubicBezTo>
                  <a:pt x="36" y="0"/>
                  <a:pt x="33" y="0"/>
                  <a:pt x="31" y="0"/>
                </a:cubicBezTo>
                <a:cubicBezTo>
                  <a:pt x="9" y="2"/>
                  <a:pt x="9" y="2"/>
                  <a:pt x="9" y="2"/>
                </a:cubicBezTo>
                <a:cubicBezTo>
                  <a:pt x="4" y="2"/>
                  <a:pt x="0" y="7"/>
                  <a:pt x="0" y="12"/>
                </a:cubicBezTo>
                <a:cubicBezTo>
                  <a:pt x="0" y="17"/>
                  <a:pt x="5" y="22"/>
                  <a:pt x="10" y="21"/>
                </a:cubicBezTo>
                <a:cubicBezTo>
                  <a:pt x="26" y="20"/>
                  <a:pt x="26" y="20"/>
                  <a:pt x="26" y="20"/>
                </a:cubicBezTo>
                <a:cubicBezTo>
                  <a:pt x="65" y="142"/>
                  <a:pt x="65" y="142"/>
                  <a:pt x="65" y="142"/>
                </a:cubicBezTo>
                <a:cubicBezTo>
                  <a:pt x="61" y="146"/>
                  <a:pt x="59" y="151"/>
                  <a:pt x="59" y="157"/>
                </a:cubicBezTo>
                <a:cubicBezTo>
                  <a:pt x="59" y="170"/>
                  <a:pt x="70" y="180"/>
                  <a:pt x="83" y="180"/>
                </a:cubicBezTo>
                <a:cubicBezTo>
                  <a:pt x="92" y="180"/>
                  <a:pt x="100" y="175"/>
                  <a:pt x="104" y="167"/>
                </a:cubicBezTo>
                <a:cubicBezTo>
                  <a:pt x="135" y="166"/>
                  <a:pt x="135" y="166"/>
                  <a:pt x="135" y="166"/>
                </a:cubicBezTo>
                <a:cubicBezTo>
                  <a:pt x="139" y="175"/>
                  <a:pt x="147" y="180"/>
                  <a:pt x="157" y="180"/>
                </a:cubicBezTo>
                <a:cubicBezTo>
                  <a:pt x="170" y="180"/>
                  <a:pt x="180" y="170"/>
                  <a:pt x="180" y="157"/>
                </a:cubicBezTo>
                <a:cubicBezTo>
                  <a:pt x="180" y="144"/>
                  <a:pt x="170" y="133"/>
                  <a:pt x="157" y="133"/>
                </a:cubicBezTo>
                <a:cubicBezTo>
                  <a:pt x="147" y="133"/>
                  <a:pt x="139" y="139"/>
                  <a:pt x="135" y="147"/>
                </a:cubicBezTo>
                <a:cubicBezTo>
                  <a:pt x="104" y="147"/>
                  <a:pt x="104" y="147"/>
                  <a:pt x="104" y="147"/>
                </a:cubicBezTo>
                <a:cubicBezTo>
                  <a:pt x="100" y="139"/>
                  <a:pt x="92" y="133"/>
                  <a:pt x="83" y="133"/>
                </a:cubicBezTo>
                <a:cubicBezTo>
                  <a:pt x="83" y="133"/>
                  <a:pt x="83" y="133"/>
                  <a:pt x="83" y="133"/>
                </a:cubicBezTo>
                <a:cubicBezTo>
                  <a:pt x="78" y="119"/>
                  <a:pt x="78" y="119"/>
                  <a:pt x="78" y="119"/>
                </a:cubicBezTo>
                <a:cubicBezTo>
                  <a:pt x="76" y="113"/>
                  <a:pt x="76" y="113"/>
                  <a:pt x="76" y="113"/>
                </a:cubicBezTo>
                <a:cubicBezTo>
                  <a:pt x="195" y="113"/>
                  <a:pt x="195" y="113"/>
                  <a:pt x="195" y="113"/>
                </a:cubicBezTo>
                <a:cubicBezTo>
                  <a:pt x="196" y="109"/>
                  <a:pt x="196" y="109"/>
                  <a:pt x="196" y="109"/>
                </a:cubicBezTo>
                <a:cubicBezTo>
                  <a:pt x="196" y="109"/>
                  <a:pt x="196" y="109"/>
                  <a:pt x="196" y="109"/>
                </a:cubicBezTo>
                <a:lnTo>
                  <a:pt x="232" y="27"/>
                </a:lnTo>
                <a:close/>
                <a:moveTo>
                  <a:pt x="156" y="148"/>
                </a:moveTo>
                <a:cubicBezTo>
                  <a:pt x="161" y="148"/>
                  <a:pt x="165" y="152"/>
                  <a:pt x="165" y="157"/>
                </a:cubicBezTo>
                <a:cubicBezTo>
                  <a:pt x="165" y="161"/>
                  <a:pt x="161" y="165"/>
                  <a:pt x="156" y="165"/>
                </a:cubicBezTo>
                <a:cubicBezTo>
                  <a:pt x="151" y="165"/>
                  <a:pt x="148" y="161"/>
                  <a:pt x="148" y="157"/>
                </a:cubicBezTo>
                <a:cubicBezTo>
                  <a:pt x="148" y="152"/>
                  <a:pt x="151" y="148"/>
                  <a:pt x="156" y="148"/>
                </a:cubicBezTo>
                <a:close/>
                <a:moveTo>
                  <a:pt x="177" y="104"/>
                </a:moveTo>
                <a:cubicBezTo>
                  <a:pt x="182" y="88"/>
                  <a:pt x="182" y="88"/>
                  <a:pt x="182" y="88"/>
                </a:cubicBezTo>
                <a:cubicBezTo>
                  <a:pt x="195" y="88"/>
                  <a:pt x="195" y="88"/>
                  <a:pt x="195" y="88"/>
                </a:cubicBezTo>
                <a:cubicBezTo>
                  <a:pt x="188" y="104"/>
                  <a:pt x="188" y="104"/>
                  <a:pt x="188" y="104"/>
                </a:cubicBezTo>
                <a:lnTo>
                  <a:pt x="177" y="104"/>
                </a:lnTo>
                <a:close/>
                <a:moveTo>
                  <a:pt x="156" y="104"/>
                </a:moveTo>
                <a:cubicBezTo>
                  <a:pt x="158" y="88"/>
                  <a:pt x="158" y="88"/>
                  <a:pt x="158" y="88"/>
                </a:cubicBezTo>
                <a:cubicBezTo>
                  <a:pt x="171" y="88"/>
                  <a:pt x="171" y="88"/>
                  <a:pt x="171" y="88"/>
                </a:cubicBezTo>
                <a:cubicBezTo>
                  <a:pt x="167" y="104"/>
                  <a:pt x="167" y="104"/>
                  <a:pt x="167" y="104"/>
                </a:cubicBezTo>
                <a:lnTo>
                  <a:pt x="156" y="104"/>
                </a:lnTo>
                <a:close/>
                <a:moveTo>
                  <a:pt x="113" y="104"/>
                </a:moveTo>
                <a:cubicBezTo>
                  <a:pt x="112" y="88"/>
                  <a:pt x="112" y="88"/>
                  <a:pt x="112" y="88"/>
                </a:cubicBezTo>
                <a:cubicBezTo>
                  <a:pt x="124" y="88"/>
                  <a:pt x="124" y="88"/>
                  <a:pt x="124" y="88"/>
                </a:cubicBezTo>
                <a:cubicBezTo>
                  <a:pt x="124" y="103"/>
                  <a:pt x="124" y="103"/>
                  <a:pt x="124" y="103"/>
                </a:cubicBezTo>
                <a:cubicBezTo>
                  <a:pt x="124" y="103"/>
                  <a:pt x="124" y="103"/>
                  <a:pt x="124" y="104"/>
                </a:cubicBezTo>
                <a:lnTo>
                  <a:pt x="113" y="104"/>
                </a:lnTo>
                <a:close/>
                <a:moveTo>
                  <a:pt x="92" y="104"/>
                </a:moveTo>
                <a:cubicBezTo>
                  <a:pt x="89" y="88"/>
                  <a:pt x="89" y="88"/>
                  <a:pt x="89" y="88"/>
                </a:cubicBezTo>
                <a:cubicBezTo>
                  <a:pt x="102" y="88"/>
                  <a:pt x="102" y="88"/>
                  <a:pt x="102" y="88"/>
                </a:cubicBezTo>
                <a:cubicBezTo>
                  <a:pt x="103" y="102"/>
                  <a:pt x="103" y="102"/>
                  <a:pt x="103" y="102"/>
                </a:cubicBezTo>
                <a:cubicBezTo>
                  <a:pt x="102" y="102"/>
                  <a:pt x="103" y="103"/>
                  <a:pt x="103" y="104"/>
                </a:cubicBezTo>
                <a:lnTo>
                  <a:pt x="92" y="104"/>
                </a:lnTo>
                <a:close/>
                <a:moveTo>
                  <a:pt x="60" y="62"/>
                </a:moveTo>
                <a:cubicBezTo>
                  <a:pt x="74" y="62"/>
                  <a:pt x="74" y="62"/>
                  <a:pt x="74" y="62"/>
                </a:cubicBezTo>
                <a:cubicBezTo>
                  <a:pt x="77" y="78"/>
                  <a:pt x="77" y="78"/>
                  <a:pt x="77" y="78"/>
                </a:cubicBezTo>
                <a:cubicBezTo>
                  <a:pt x="65" y="78"/>
                  <a:pt x="65" y="78"/>
                  <a:pt x="65" y="78"/>
                </a:cubicBezTo>
                <a:lnTo>
                  <a:pt x="60" y="62"/>
                </a:lnTo>
                <a:close/>
                <a:moveTo>
                  <a:pt x="84" y="62"/>
                </a:moveTo>
                <a:cubicBezTo>
                  <a:pt x="100" y="62"/>
                  <a:pt x="100" y="62"/>
                  <a:pt x="100" y="62"/>
                </a:cubicBezTo>
                <a:cubicBezTo>
                  <a:pt x="101" y="78"/>
                  <a:pt x="101" y="78"/>
                  <a:pt x="101" y="78"/>
                </a:cubicBezTo>
                <a:cubicBezTo>
                  <a:pt x="87" y="78"/>
                  <a:pt x="87" y="78"/>
                  <a:pt x="87" y="78"/>
                </a:cubicBezTo>
                <a:lnTo>
                  <a:pt x="84" y="62"/>
                </a:lnTo>
                <a:close/>
                <a:moveTo>
                  <a:pt x="174" y="78"/>
                </a:moveTo>
                <a:cubicBezTo>
                  <a:pt x="160" y="78"/>
                  <a:pt x="160" y="78"/>
                  <a:pt x="160" y="78"/>
                </a:cubicBezTo>
                <a:cubicBezTo>
                  <a:pt x="162" y="62"/>
                  <a:pt x="162" y="62"/>
                  <a:pt x="162" y="62"/>
                </a:cubicBezTo>
                <a:cubicBezTo>
                  <a:pt x="179" y="62"/>
                  <a:pt x="179" y="62"/>
                  <a:pt x="179" y="62"/>
                </a:cubicBezTo>
                <a:lnTo>
                  <a:pt x="174" y="78"/>
                </a:lnTo>
                <a:close/>
                <a:moveTo>
                  <a:pt x="189" y="62"/>
                </a:moveTo>
                <a:cubicBezTo>
                  <a:pt x="206" y="62"/>
                  <a:pt x="206" y="62"/>
                  <a:pt x="206" y="62"/>
                </a:cubicBezTo>
                <a:cubicBezTo>
                  <a:pt x="199" y="78"/>
                  <a:pt x="199" y="78"/>
                  <a:pt x="199" y="78"/>
                </a:cubicBezTo>
                <a:cubicBezTo>
                  <a:pt x="185" y="78"/>
                  <a:pt x="185" y="78"/>
                  <a:pt x="185" y="78"/>
                </a:cubicBezTo>
                <a:lnTo>
                  <a:pt x="189" y="62"/>
                </a:lnTo>
                <a:close/>
                <a:moveTo>
                  <a:pt x="149" y="78"/>
                </a:moveTo>
                <a:cubicBezTo>
                  <a:pt x="135" y="78"/>
                  <a:pt x="135" y="78"/>
                  <a:pt x="135" y="78"/>
                </a:cubicBezTo>
                <a:cubicBezTo>
                  <a:pt x="136" y="62"/>
                  <a:pt x="136" y="62"/>
                  <a:pt x="136" y="62"/>
                </a:cubicBezTo>
                <a:cubicBezTo>
                  <a:pt x="152" y="62"/>
                  <a:pt x="152" y="62"/>
                  <a:pt x="152" y="62"/>
                </a:cubicBezTo>
                <a:lnTo>
                  <a:pt x="149" y="78"/>
                </a:lnTo>
                <a:close/>
                <a:moveTo>
                  <a:pt x="125" y="78"/>
                </a:moveTo>
                <a:cubicBezTo>
                  <a:pt x="111" y="78"/>
                  <a:pt x="111" y="78"/>
                  <a:pt x="111" y="78"/>
                </a:cubicBezTo>
                <a:cubicBezTo>
                  <a:pt x="110" y="62"/>
                  <a:pt x="110" y="62"/>
                  <a:pt x="110" y="62"/>
                </a:cubicBezTo>
                <a:cubicBezTo>
                  <a:pt x="126" y="62"/>
                  <a:pt x="126" y="62"/>
                  <a:pt x="126" y="62"/>
                </a:cubicBezTo>
                <a:lnTo>
                  <a:pt x="125" y="78"/>
                </a:lnTo>
                <a:close/>
                <a:moveTo>
                  <a:pt x="135" y="88"/>
                </a:moveTo>
                <a:cubicBezTo>
                  <a:pt x="148" y="88"/>
                  <a:pt x="148" y="88"/>
                  <a:pt x="148" y="88"/>
                </a:cubicBezTo>
                <a:cubicBezTo>
                  <a:pt x="145" y="103"/>
                  <a:pt x="145" y="103"/>
                  <a:pt x="145" y="103"/>
                </a:cubicBezTo>
                <a:cubicBezTo>
                  <a:pt x="145" y="103"/>
                  <a:pt x="145" y="104"/>
                  <a:pt x="145" y="104"/>
                </a:cubicBezTo>
                <a:cubicBezTo>
                  <a:pt x="135" y="104"/>
                  <a:pt x="135" y="104"/>
                  <a:pt x="135" y="104"/>
                </a:cubicBezTo>
                <a:lnTo>
                  <a:pt x="135" y="88"/>
                </a:lnTo>
                <a:close/>
                <a:moveTo>
                  <a:pt x="217" y="37"/>
                </a:moveTo>
                <a:cubicBezTo>
                  <a:pt x="210" y="53"/>
                  <a:pt x="210" y="53"/>
                  <a:pt x="210" y="53"/>
                </a:cubicBezTo>
                <a:cubicBezTo>
                  <a:pt x="192" y="53"/>
                  <a:pt x="192" y="53"/>
                  <a:pt x="192" y="53"/>
                </a:cubicBezTo>
                <a:cubicBezTo>
                  <a:pt x="196" y="37"/>
                  <a:pt x="196" y="37"/>
                  <a:pt x="196" y="37"/>
                </a:cubicBezTo>
                <a:lnTo>
                  <a:pt x="217" y="37"/>
                </a:lnTo>
                <a:close/>
                <a:moveTo>
                  <a:pt x="186" y="37"/>
                </a:moveTo>
                <a:cubicBezTo>
                  <a:pt x="182" y="53"/>
                  <a:pt x="182" y="53"/>
                  <a:pt x="182" y="53"/>
                </a:cubicBezTo>
                <a:cubicBezTo>
                  <a:pt x="164" y="53"/>
                  <a:pt x="164" y="53"/>
                  <a:pt x="164" y="53"/>
                </a:cubicBezTo>
                <a:cubicBezTo>
                  <a:pt x="166" y="37"/>
                  <a:pt x="166" y="37"/>
                  <a:pt x="166" y="37"/>
                </a:cubicBezTo>
                <a:lnTo>
                  <a:pt x="186" y="37"/>
                </a:lnTo>
                <a:close/>
                <a:moveTo>
                  <a:pt x="156" y="37"/>
                </a:moveTo>
                <a:cubicBezTo>
                  <a:pt x="153" y="53"/>
                  <a:pt x="153" y="53"/>
                  <a:pt x="153" y="53"/>
                </a:cubicBezTo>
                <a:cubicBezTo>
                  <a:pt x="136" y="53"/>
                  <a:pt x="136" y="53"/>
                  <a:pt x="136" y="53"/>
                </a:cubicBezTo>
                <a:cubicBezTo>
                  <a:pt x="136" y="37"/>
                  <a:pt x="136" y="37"/>
                  <a:pt x="136" y="37"/>
                </a:cubicBezTo>
                <a:lnTo>
                  <a:pt x="156" y="37"/>
                </a:lnTo>
                <a:close/>
                <a:moveTo>
                  <a:pt x="127" y="37"/>
                </a:moveTo>
                <a:cubicBezTo>
                  <a:pt x="126" y="53"/>
                  <a:pt x="126" y="53"/>
                  <a:pt x="126" y="53"/>
                </a:cubicBezTo>
                <a:cubicBezTo>
                  <a:pt x="109" y="53"/>
                  <a:pt x="109" y="53"/>
                  <a:pt x="109" y="53"/>
                </a:cubicBezTo>
                <a:cubicBezTo>
                  <a:pt x="108" y="37"/>
                  <a:pt x="108" y="37"/>
                  <a:pt x="108" y="37"/>
                </a:cubicBezTo>
                <a:lnTo>
                  <a:pt x="127" y="37"/>
                </a:lnTo>
                <a:close/>
                <a:moveTo>
                  <a:pt x="98" y="37"/>
                </a:moveTo>
                <a:cubicBezTo>
                  <a:pt x="99" y="53"/>
                  <a:pt x="99" y="53"/>
                  <a:pt x="99" y="53"/>
                </a:cubicBezTo>
                <a:cubicBezTo>
                  <a:pt x="83" y="53"/>
                  <a:pt x="83" y="53"/>
                  <a:pt x="83" y="53"/>
                </a:cubicBezTo>
                <a:cubicBezTo>
                  <a:pt x="79" y="37"/>
                  <a:pt x="79" y="37"/>
                  <a:pt x="79" y="37"/>
                </a:cubicBezTo>
                <a:lnTo>
                  <a:pt x="98" y="37"/>
                </a:lnTo>
                <a:close/>
                <a:moveTo>
                  <a:pt x="70" y="37"/>
                </a:moveTo>
                <a:cubicBezTo>
                  <a:pt x="73" y="53"/>
                  <a:pt x="73" y="53"/>
                  <a:pt x="73" y="53"/>
                </a:cubicBezTo>
                <a:cubicBezTo>
                  <a:pt x="57" y="53"/>
                  <a:pt x="57" y="53"/>
                  <a:pt x="57" y="53"/>
                </a:cubicBezTo>
                <a:cubicBezTo>
                  <a:pt x="52" y="39"/>
                  <a:pt x="52" y="39"/>
                  <a:pt x="52" y="39"/>
                </a:cubicBezTo>
                <a:cubicBezTo>
                  <a:pt x="52" y="37"/>
                  <a:pt x="52" y="37"/>
                  <a:pt x="52" y="37"/>
                </a:cubicBezTo>
                <a:lnTo>
                  <a:pt x="70" y="37"/>
                </a:lnTo>
                <a:close/>
                <a:moveTo>
                  <a:pt x="83" y="148"/>
                </a:moveTo>
                <a:cubicBezTo>
                  <a:pt x="88" y="148"/>
                  <a:pt x="92" y="152"/>
                  <a:pt x="92" y="157"/>
                </a:cubicBezTo>
                <a:cubicBezTo>
                  <a:pt x="92" y="161"/>
                  <a:pt x="88" y="165"/>
                  <a:pt x="83" y="165"/>
                </a:cubicBezTo>
                <a:cubicBezTo>
                  <a:pt x="78" y="165"/>
                  <a:pt x="75" y="161"/>
                  <a:pt x="75" y="157"/>
                </a:cubicBezTo>
                <a:cubicBezTo>
                  <a:pt x="75" y="152"/>
                  <a:pt x="78" y="148"/>
                  <a:pt x="83" y="148"/>
                </a:cubicBezTo>
                <a:close/>
                <a:moveTo>
                  <a:pt x="68" y="88"/>
                </a:moveTo>
                <a:cubicBezTo>
                  <a:pt x="79" y="88"/>
                  <a:pt x="79" y="88"/>
                  <a:pt x="79" y="88"/>
                </a:cubicBezTo>
                <a:cubicBezTo>
                  <a:pt x="81" y="101"/>
                  <a:pt x="81" y="101"/>
                  <a:pt x="81" y="101"/>
                </a:cubicBezTo>
                <a:cubicBezTo>
                  <a:pt x="81" y="101"/>
                  <a:pt x="81" y="102"/>
                  <a:pt x="82" y="104"/>
                </a:cubicBezTo>
                <a:cubicBezTo>
                  <a:pt x="73" y="104"/>
                  <a:pt x="73" y="104"/>
                  <a:pt x="73" y="104"/>
                </a:cubicBezTo>
                <a:lnTo>
                  <a:pt x="68" y="88"/>
                </a:lnTo>
                <a:close/>
              </a:path>
            </a:pathLst>
          </a:custGeom>
          <a:solidFill>
            <a:srgbClr val="17A34A"/>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KSO_Shape"/>
          <p:cNvSpPr>
            <a:spLocks/>
          </p:cNvSpPr>
          <p:nvPr/>
        </p:nvSpPr>
        <p:spPr bwMode="auto">
          <a:xfrm>
            <a:off x="2552133" y="2920626"/>
            <a:ext cx="752831" cy="928616"/>
          </a:xfrm>
          <a:custGeom>
            <a:avLst/>
            <a:gdLst>
              <a:gd name="T0" fmla="*/ 2147483646 w 5875"/>
              <a:gd name="T1" fmla="*/ 2147483646 h 6492"/>
              <a:gd name="T2" fmla="*/ 2147483646 w 5875"/>
              <a:gd name="T3" fmla="*/ 2147483646 h 6492"/>
              <a:gd name="T4" fmla="*/ 2147483646 w 5875"/>
              <a:gd name="T5" fmla="*/ 2147483646 h 6492"/>
              <a:gd name="T6" fmla="*/ 2147483646 w 5875"/>
              <a:gd name="T7" fmla="*/ 2147483646 h 6492"/>
              <a:gd name="T8" fmla="*/ 2147483646 w 5875"/>
              <a:gd name="T9" fmla="*/ 2147483646 h 6492"/>
              <a:gd name="T10" fmla="*/ 2147483646 w 5875"/>
              <a:gd name="T11" fmla="*/ 2147483646 h 6492"/>
              <a:gd name="T12" fmla="*/ 2147483646 w 5875"/>
              <a:gd name="T13" fmla="*/ 2147483646 h 6492"/>
              <a:gd name="T14" fmla="*/ 2147483646 w 5875"/>
              <a:gd name="T15" fmla="*/ 2147483646 h 6492"/>
              <a:gd name="T16" fmla="*/ 2147483646 w 5875"/>
              <a:gd name="T17" fmla="*/ 2147483646 h 6492"/>
              <a:gd name="T18" fmla="*/ 2147483646 w 5875"/>
              <a:gd name="T19" fmla="*/ 2147483646 h 6492"/>
              <a:gd name="T20" fmla="*/ 2147483646 w 5875"/>
              <a:gd name="T21" fmla="*/ 2147483646 h 6492"/>
              <a:gd name="T22" fmla="*/ 2147483646 w 5875"/>
              <a:gd name="T23" fmla="*/ 2147483646 h 6492"/>
              <a:gd name="T24" fmla="*/ 2147483646 w 5875"/>
              <a:gd name="T25" fmla="*/ 2147483646 h 6492"/>
              <a:gd name="T26" fmla="*/ 2147483646 w 5875"/>
              <a:gd name="T27" fmla="*/ 2147483646 h 6492"/>
              <a:gd name="T28" fmla="*/ 2147483646 w 5875"/>
              <a:gd name="T29" fmla="*/ 2147483646 h 6492"/>
              <a:gd name="T30" fmla="*/ 2147483646 w 5875"/>
              <a:gd name="T31" fmla="*/ 2147483646 h 6492"/>
              <a:gd name="T32" fmla="*/ 2147483646 w 5875"/>
              <a:gd name="T33" fmla="*/ 2147483646 h 6492"/>
              <a:gd name="T34" fmla="*/ 2147483646 w 5875"/>
              <a:gd name="T35" fmla="*/ 2147483646 h 6492"/>
              <a:gd name="T36" fmla="*/ 2147483646 w 5875"/>
              <a:gd name="T37" fmla="*/ 2147483646 h 6492"/>
              <a:gd name="T38" fmla="*/ 2147483646 w 5875"/>
              <a:gd name="T39" fmla="*/ 2147483646 h 6492"/>
              <a:gd name="T40" fmla="*/ 2147483646 w 5875"/>
              <a:gd name="T41" fmla="*/ 2147483646 h 6492"/>
              <a:gd name="T42" fmla="*/ 2147483646 w 5875"/>
              <a:gd name="T43" fmla="*/ 2147483646 h 6492"/>
              <a:gd name="T44" fmla="*/ 2147483646 w 5875"/>
              <a:gd name="T45" fmla="*/ 2147483646 h 6492"/>
              <a:gd name="T46" fmla="*/ 2147483646 w 5875"/>
              <a:gd name="T47" fmla="*/ 2147483646 h 6492"/>
              <a:gd name="T48" fmla="*/ 2147483646 w 5875"/>
              <a:gd name="T49" fmla="*/ 2147483646 h 6492"/>
              <a:gd name="T50" fmla="*/ 2147483646 w 5875"/>
              <a:gd name="T51" fmla="*/ 2147483646 h 6492"/>
              <a:gd name="T52" fmla="*/ 2147483646 w 5875"/>
              <a:gd name="T53" fmla="*/ 2147483646 h 6492"/>
              <a:gd name="T54" fmla="*/ 2147483646 w 5875"/>
              <a:gd name="T55" fmla="*/ 2147483646 h 6492"/>
              <a:gd name="T56" fmla="*/ 2147483646 w 5875"/>
              <a:gd name="T57" fmla="*/ 2147483646 h 6492"/>
              <a:gd name="T58" fmla="*/ 2147483646 w 5875"/>
              <a:gd name="T59" fmla="*/ 2147483646 h 6492"/>
              <a:gd name="T60" fmla="*/ 2147483646 w 5875"/>
              <a:gd name="T61" fmla="*/ 2147483646 h 6492"/>
              <a:gd name="T62" fmla="*/ 2147483646 w 5875"/>
              <a:gd name="T63" fmla="*/ 2147483646 h 6492"/>
              <a:gd name="T64" fmla="*/ 2147483646 w 5875"/>
              <a:gd name="T65" fmla="*/ 2147483646 h 6492"/>
              <a:gd name="T66" fmla="*/ 2147483646 w 5875"/>
              <a:gd name="T67" fmla="*/ 2147483646 h 6492"/>
              <a:gd name="T68" fmla="*/ 2147483646 w 5875"/>
              <a:gd name="T69" fmla="*/ 2147483646 h 6492"/>
              <a:gd name="T70" fmla="*/ 2147483646 w 5875"/>
              <a:gd name="T71" fmla="*/ 2147483646 h 6492"/>
              <a:gd name="T72" fmla="*/ 2147483646 w 5875"/>
              <a:gd name="T73" fmla="*/ 2147483646 h 6492"/>
              <a:gd name="T74" fmla="*/ 2147483646 w 5875"/>
              <a:gd name="T75" fmla="*/ 2147483646 h 6492"/>
              <a:gd name="T76" fmla="*/ 2147483646 w 5875"/>
              <a:gd name="T77" fmla="*/ 2147483646 h 6492"/>
              <a:gd name="T78" fmla="*/ 2147483646 w 5875"/>
              <a:gd name="T79" fmla="*/ 2147483646 h 6492"/>
              <a:gd name="T80" fmla="*/ 2147483646 w 5875"/>
              <a:gd name="T81" fmla="*/ 2147483646 h 6492"/>
              <a:gd name="T82" fmla="*/ 2147483646 w 5875"/>
              <a:gd name="T83" fmla="*/ 2147483646 h 6492"/>
              <a:gd name="T84" fmla="*/ 2147483646 w 5875"/>
              <a:gd name="T85" fmla="*/ 2147483646 h 6492"/>
              <a:gd name="T86" fmla="*/ 2147483646 w 5875"/>
              <a:gd name="T87" fmla="*/ 2147483646 h 6492"/>
              <a:gd name="T88" fmla="*/ 2147483646 w 5875"/>
              <a:gd name="T89" fmla="*/ 2147483646 h 6492"/>
              <a:gd name="T90" fmla="*/ 2147483646 w 5875"/>
              <a:gd name="T91" fmla="*/ 2147483646 h 6492"/>
              <a:gd name="T92" fmla="*/ 2147483646 w 5875"/>
              <a:gd name="T93" fmla="*/ 2147483646 h 6492"/>
              <a:gd name="T94" fmla="*/ 2147483646 w 5875"/>
              <a:gd name="T95" fmla="*/ 2147483646 h 6492"/>
              <a:gd name="T96" fmla="*/ 2147483646 w 5875"/>
              <a:gd name="T97" fmla="*/ 2147483646 h 6492"/>
              <a:gd name="T98" fmla="*/ 2147483646 w 5875"/>
              <a:gd name="T99" fmla="*/ 2147483646 h 6492"/>
              <a:gd name="T100" fmla="*/ 2147483646 w 5875"/>
              <a:gd name="T101" fmla="*/ 2147483646 h 6492"/>
              <a:gd name="T102" fmla="*/ 2147483646 w 5875"/>
              <a:gd name="T103" fmla="*/ 2147483646 h 6492"/>
              <a:gd name="T104" fmla="*/ 2147483646 w 5875"/>
              <a:gd name="T105" fmla="*/ 2147483646 h 6492"/>
              <a:gd name="T106" fmla="*/ 2147483646 w 5875"/>
              <a:gd name="T107" fmla="*/ 2147483646 h 6492"/>
              <a:gd name="T108" fmla="*/ 2147483646 w 5875"/>
              <a:gd name="T109" fmla="*/ 2147483646 h 6492"/>
              <a:gd name="T110" fmla="*/ 2147483646 w 5875"/>
              <a:gd name="T111" fmla="*/ 2147483646 h 6492"/>
              <a:gd name="T112" fmla="*/ 2147483646 w 5875"/>
              <a:gd name="T113" fmla="*/ 0 h 64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875" h="6492">
                <a:moveTo>
                  <a:pt x="4359" y="5798"/>
                </a:moveTo>
                <a:lnTo>
                  <a:pt x="4257" y="5369"/>
                </a:lnTo>
                <a:lnTo>
                  <a:pt x="4271" y="5361"/>
                </a:lnTo>
                <a:lnTo>
                  <a:pt x="4284" y="5354"/>
                </a:lnTo>
                <a:lnTo>
                  <a:pt x="4298" y="5346"/>
                </a:lnTo>
                <a:lnTo>
                  <a:pt x="4310" y="5336"/>
                </a:lnTo>
                <a:lnTo>
                  <a:pt x="4321" y="5326"/>
                </a:lnTo>
                <a:lnTo>
                  <a:pt x="4332" y="5315"/>
                </a:lnTo>
                <a:lnTo>
                  <a:pt x="4342" y="5303"/>
                </a:lnTo>
                <a:lnTo>
                  <a:pt x="4352" y="5291"/>
                </a:lnTo>
                <a:lnTo>
                  <a:pt x="4361" y="5277"/>
                </a:lnTo>
                <a:lnTo>
                  <a:pt x="4369" y="5264"/>
                </a:lnTo>
                <a:lnTo>
                  <a:pt x="4377" y="5250"/>
                </a:lnTo>
                <a:lnTo>
                  <a:pt x="4385" y="5234"/>
                </a:lnTo>
                <a:lnTo>
                  <a:pt x="4398" y="5202"/>
                </a:lnTo>
                <a:lnTo>
                  <a:pt x="4410" y="5168"/>
                </a:lnTo>
                <a:lnTo>
                  <a:pt x="4420" y="5131"/>
                </a:lnTo>
                <a:lnTo>
                  <a:pt x="4430" y="5093"/>
                </a:lnTo>
                <a:lnTo>
                  <a:pt x="4438" y="5052"/>
                </a:lnTo>
                <a:lnTo>
                  <a:pt x="4446" y="5010"/>
                </a:lnTo>
                <a:lnTo>
                  <a:pt x="4460" y="4919"/>
                </a:lnTo>
                <a:lnTo>
                  <a:pt x="4474" y="4825"/>
                </a:lnTo>
                <a:lnTo>
                  <a:pt x="4490" y="4726"/>
                </a:lnTo>
                <a:lnTo>
                  <a:pt x="4499" y="4675"/>
                </a:lnTo>
                <a:lnTo>
                  <a:pt x="4509" y="4624"/>
                </a:lnTo>
                <a:lnTo>
                  <a:pt x="4521" y="4572"/>
                </a:lnTo>
                <a:lnTo>
                  <a:pt x="4533" y="4520"/>
                </a:lnTo>
                <a:lnTo>
                  <a:pt x="4548" y="4468"/>
                </a:lnTo>
                <a:lnTo>
                  <a:pt x="4565" y="4416"/>
                </a:lnTo>
                <a:lnTo>
                  <a:pt x="4584" y="4364"/>
                </a:lnTo>
                <a:lnTo>
                  <a:pt x="4605" y="4312"/>
                </a:lnTo>
                <a:lnTo>
                  <a:pt x="4617" y="4287"/>
                </a:lnTo>
                <a:lnTo>
                  <a:pt x="4629" y="4260"/>
                </a:lnTo>
                <a:lnTo>
                  <a:pt x="4642" y="4235"/>
                </a:lnTo>
                <a:lnTo>
                  <a:pt x="4656" y="4211"/>
                </a:lnTo>
                <a:lnTo>
                  <a:pt x="4671" y="4185"/>
                </a:lnTo>
                <a:lnTo>
                  <a:pt x="4687" y="4160"/>
                </a:lnTo>
                <a:lnTo>
                  <a:pt x="4702" y="4136"/>
                </a:lnTo>
                <a:lnTo>
                  <a:pt x="4720" y="4111"/>
                </a:lnTo>
                <a:lnTo>
                  <a:pt x="4737" y="4087"/>
                </a:lnTo>
                <a:lnTo>
                  <a:pt x="4756" y="4064"/>
                </a:lnTo>
                <a:lnTo>
                  <a:pt x="4776" y="4039"/>
                </a:lnTo>
                <a:lnTo>
                  <a:pt x="4797" y="4016"/>
                </a:lnTo>
                <a:lnTo>
                  <a:pt x="4253" y="4016"/>
                </a:lnTo>
                <a:lnTo>
                  <a:pt x="4218" y="4034"/>
                </a:lnTo>
                <a:lnTo>
                  <a:pt x="4184" y="4053"/>
                </a:lnTo>
                <a:lnTo>
                  <a:pt x="4152" y="4074"/>
                </a:lnTo>
                <a:lnTo>
                  <a:pt x="4121" y="4095"/>
                </a:lnTo>
                <a:lnTo>
                  <a:pt x="4092" y="4117"/>
                </a:lnTo>
                <a:lnTo>
                  <a:pt x="4063" y="4141"/>
                </a:lnTo>
                <a:lnTo>
                  <a:pt x="4037" y="4165"/>
                </a:lnTo>
                <a:lnTo>
                  <a:pt x="4010" y="4191"/>
                </a:lnTo>
                <a:lnTo>
                  <a:pt x="3986" y="4216"/>
                </a:lnTo>
                <a:lnTo>
                  <a:pt x="3960" y="4242"/>
                </a:lnTo>
                <a:lnTo>
                  <a:pt x="3913" y="4295"/>
                </a:lnTo>
                <a:lnTo>
                  <a:pt x="3865" y="4348"/>
                </a:lnTo>
                <a:lnTo>
                  <a:pt x="3818" y="4400"/>
                </a:lnTo>
                <a:lnTo>
                  <a:pt x="3794" y="4424"/>
                </a:lnTo>
                <a:lnTo>
                  <a:pt x="3768" y="4448"/>
                </a:lnTo>
                <a:lnTo>
                  <a:pt x="3743" y="4473"/>
                </a:lnTo>
                <a:lnTo>
                  <a:pt x="3716" y="4495"/>
                </a:lnTo>
                <a:lnTo>
                  <a:pt x="3689" y="4517"/>
                </a:lnTo>
                <a:lnTo>
                  <a:pt x="3660" y="4537"/>
                </a:lnTo>
                <a:lnTo>
                  <a:pt x="3629" y="4556"/>
                </a:lnTo>
                <a:lnTo>
                  <a:pt x="3598" y="4573"/>
                </a:lnTo>
                <a:lnTo>
                  <a:pt x="3565" y="4589"/>
                </a:lnTo>
                <a:lnTo>
                  <a:pt x="3529" y="4602"/>
                </a:lnTo>
                <a:lnTo>
                  <a:pt x="3492" y="4614"/>
                </a:lnTo>
                <a:lnTo>
                  <a:pt x="3453" y="4624"/>
                </a:lnTo>
                <a:lnTo>
                  <a:pt x="3432" y="4629"/>
                </a:lnTo>
                <a:lnTo>
                  <a:pt x="3411" y="4632"/>
                </a:lnTo>
                <a:lnTo>
                  <a:pt x="3389" y="4634"/>
                </a:lnTo>
                <a:lnTo>
                  <a:pt x="3367" y="4637"/>
                </a:lnTo>
                <a:lnTo>
                  <a:pt x="3345" y="4638"/>
                </a:lnTo>
                <a:lnTo>
                  <a:pt x="3320" y="4640"/>
                </a:lnTo>
                <a:lnTo>
                  <a:pt x="3296" y="4640"/>
                </a:lnTo>
                <a:lnTo>
                  <a:pt x="3272" y="4640"/>
                </a:lnTo>
                <a:lnTo>
                  <a:pt x="3231" y="4638"/>
                </a:lnTo>
                <a:lnTo>
                  <a:pt x="3190" y="4636"/>
                </a:lnTo>
                <a:lnTo>
                  <a:pt x="3149" y="4632"/>
                </a:lnTo>
                <a:lnTo>
                  <a:pt x="3106" y="4627"/>
                </a:lnTo>
                <a:lnTo>
                  <a:pt x="3064" y="4622"/>
                </a:lnTo>
                <a:lnTo>
                  <a:pt x="3021" y="4615"/>
                </a:lnTo>
                <a:lnTo>
                  <a:pt x="2977" y="4608"/>
                </a:lnTo>
                <a:lnTo>
                  <a:pt x="2931" y="4599"/>
                </a:lnTo>
                <a:lnTo>
                  <a:pt x="2885" y="4589"/>
                </a:lnTo>
                <a:lnTo>
                  <a:pt x="2839" y="4578"/>
                </a:lnTo>
                <a:lnTo>
                  <a:pt x="2791" y="4566"/>
                </a:lnTo>
                <a:lnTo>
                  <a:pt x="2742" y="4552"/>
                </a:lnTo>
                <a:lnTo>
                  <a:pt x="2693" y="4537"/>
                </a:lnTo>
                <a:lnTo>
                  <a:pt x="2642" y="4521"/>
                </a:lnTo>
                <a:lnTo>
                  <a:pt x="2590" y="4505"/>
                </a:lnTo>
                <a:lnTo>
                  <a:pt x="2537" y="4486"/>
                </a:lnTo>
                <a:lnTo>
                  <a:pt x="2483" y="4466"/>
                </a:lnTo>
                <a:lnTo>
                  <a:pt x="2427" y="4446"/>
                </a:lnTo>
                <a:lnTo>
                  <a:pt x="2371" y="4424"/>
                </a:lnTo>
                <a:lnTo>
                  <a:pt x="2312" y="4401"/>
                </a:lnTo>
                <a:lnTo>
                  <a:pt x="2192" y="4350"/>
                </a:lnTo>
                <a:lnTo>
                  <a:pt x="2065" y="4295"/>
                </a:lnTo>
                <a:lnTo>
                  <a:pt x="1931" y="4233"/>
                </a:lnTo>
                <a:lnTo>
                  <a:pt x="1791" y="4166"/>
                </a:lnTo>
                <a:lnTo>
                  <a:pt x="1644" y="4095"/>
                </a:lnTo>
                <a:lnTo>
                  <a:pt x="1488" y="4016"/>
                </a:lnTo>
                <a:lnTo>
                  <a:pt x="746" y="4016"/>
                </a:lnTo>
                <a:lnTo>
                  <a:pt x="798" y="4059"/>
                </a:lnTo>
                <a:lnTo>
                  <a:pt x="852" y="4101"/>
                </a:lnTo>
                <a:lnTo>
                  <a:pt x="909" y="4143"/>
                </a:lnTo>
                <a:lnTo>
                  <a:pt x="966" y="4185"/>
                </a:lnTo>
                <a:lnTo>
                  <a:pt x="1025" y="4227"/>
                </a:lnTo>
                <a:lnTo>
                  <a:pt x="1086" y="4269"/>
                </a:lnTo>
                <a:lnTo>
                  <a:pt x="1146" y="4310"/>
                </a:lnTo>
                <a:lnTo>
                  <a:pt x="1209" y="4351"/>
                </a:lnTo>
                <a:lnTo>
                  <a:pt x="1336" y="4433"/>
                </a:lnTo>
                <a:lnTo>
                  <a:pt x="1468" y="4515"/>
                </a:lnTo>
                <a:lnTo>
                  <a:pt x="1601" y="4595"/>
                </a:lnTo>
                <a:lnTo>
                  <a:pt x="1733" y="4676"/>
                </a:lnTo>
                <a:lnTo>
                  <a:pt x="1867" y="4758"/>
                </a:lnTo>
                <a:lnTo>
                  <a:pt x="2000" y="4839"/>
                </a:lnTo>
                <a:lnTo>
                  <a:pt x="2130" y="4920"/>
                </a:lnTo>
                <a:lnTo>
                  <a:pt x="2258" y="5002"/>
                </a:lnTo>
                <a:lnTo>
                  <a:pt x="2321" y="5044"/>
                </a:lnTo>
                <a:lnTo>
                  <a:pt x="2382" y="5086"/>
                </a:lnTo>
                <a:lnTo>
                  <a:pt x="2443" y="5127"/>
                </a:lnTo>
                <a:lnTo>
                  <a:pt x="2501" y="5169"/>
                </a:lnTo>
                <a:lnTo>
                  <a:pt x="2559" y="5212"/>
                </a:lnTo>
                <a:lnTo>
                  <a:pt x="2614" y="5254"/>
                </a:lnTo>
                <a:lnTo>
                  <a:pt x="2668" y="5297"/>
                </a:lnTo>
                <a:lnTo>
                  <a:pt x="2721" y="5340"/>
                </a:lnTo>
                <a:lnTo>
                  <a:pt x="3052" y="5798"/>
                </a:lnTo>
                <a:lnTo>
                  <a:pt x="2687" y="5798"/>
                </a:lnTo>
                <a:lnTo>
                  <a:pt x="2687" y="6492"/>
                </a:lnTo>
                <a:lnTo>
                  <a:pt x="4845" y="6492"/>
                </a:lnTo>
                <a:lnTo>
                  <a:pt x="4845" y="5798"/>
                </a:lnTo>
                <a:lnTo>
                  <a:pt x="4359" y="5798"/>
                </a:lnTo>
                <a:close/>
                <a:moveTo>
                  <a:pt x="2572" y="0"/>
                </a:moveTo>
                <a:lnTo>
                  <a:pt x="3265" y="0"/>
                </a:lnTo>
                <a:lnTo>
                  <a:pt x="3265" y="745"/>
                </a:lnTo>
                <a:lnTo>
                  <a:pt x="3319" y="754"/>
                </a:lnTo>
                <a:lnTo>
                  <a:pt x="3372" y="763"/>
                </a:lnTo>
                <a:lnTo>
                  <a:pt x="3424" y="774"/>
                </a:lnTo>
                <a:lnTo>
                  <a:pt x="3477" y="785"/>
                </a:lnTo>
                <a:lnTo>
                  <a:pt x="3529" y="798"/>
                </a:lnTo>
                <a:lnTo>
                  <a:pt x="3580" y="812"/>
                </a:lnTo>
                <a:lnTo>
                  <a:pt x="3631" y="827"/>
                </a:lnTo>
                <a:lnTo>
                  <a:pt x="3682" y="843"/>
                </a:lnTo>
                <a:lnTo>
                  <a:pt x="3732" y="859"/>
                </a:lnTo>
                <a:lnTo>
                  <a:pt x="3781" y="878"/>
                </a:lnTo>
                <a:lnTo>
                  <a:pt x="3831" y="897"/>
                </a:lnTo>
                <a:lnTo>
                  <a:pt x="3880" y="917"/>
                </a:lnTo>
                <a:lnTo>
                  <a:pt x="3927" y="938"/>
                </a:lnTo>
                <a:lnTo>
                  <a:pt x="3975" y="960"/>
                </a:lnTo>
                <a:lnTo>
                  <a:pt x="4022" y="982"/>
                </a:lnTo>
                <a:lnTo>
                  <a:pt x="4069" y="1006"/>
                </a:lnTo>
                <a:lnTo>
                  <a:pt x="4114" y="1031"/>
                </a:lnTo>
                <a:lnTo>
                  <a:pt x="4159" y="1056"/>
                </a:lnTo>
                <a:lnTo>
                  <a:pt x="4205" y="1082"/>
                </a:lnTo>
                <a:lnTo>
                  <a:pt x="4249" y="1110"/>
                </a:lnTo>
                <a:lnTo>
                  <a:pt x="4292" y="1139"/>
                </a:lnTo>
                <a:lnTo>
                  <a:pt x="4335" y="1168"/>
                </a:lnTo>
                <a:lnTo>
                  <a:pt x="4377" y="1197"/>
                </a:lnTo>
                <a:lnTo>
                  <a:pt x="4419" y="1228"/>
                </a:lnTo>
                <a:lnTo>
                  <a:pt x="4460" y="1260"/>
                </a:lnTo>
                <a:lnTo>
                  <a:pt x="4500" y="1292"/>
                </a:lnTo>
                <a:lnTo>
                  <a:pt x="4540" y="1327"/>
                </a:lnTo>
                <a:lnTo>
                  <a:pt x="4578" y="1360"/>
                </a:lnTo>
                <a:lnTo>
                  <a:pt x="4617" y="1395"/>
                </a:lnTo>
                <a:lnTo>
                  <a:pt x="4655" y="1431"/>
                </a:lnTo>
                <a:lnTo>
                  <a:pt x="4691" y="1467"/>
                </a:lnTo>
                <a:lnTo>
                  <a:pt x="4726" y="1505"/>
                </a:lnTo>
                <a:lnTo>
                  <a:pt x="4762" y="1542"/>
                </a:lnTo>
                <a:lnTo>
                  <a:pt x="4796" y="1581"/>
                </a:lnTo>
                <a:lnTo>
                  <a:pt x="4830" y="1621"/>
                </a:lnTo>
                <a:lnTo>
                  <a:pt x="4862" y="1661"/>
                </a:lnTo>
                <a:lnTo>
                  <a:pt x="4894" y="1701"/>
                </a:lnTo>
                <a:lnTo>
                  <a:pt x="4925" y="1742"/>
                </a:lnTo>
                <a:lnTo>
                  <a:pt x="4956" y="1784"/>
                </a:lnTo>
                <a:lnTo>
                  <a:pt x="4986" y="1827"/>
                </a:lnTo>
                <a:lnTo>
                  <a:pt x="5014" y="1871"/>
                </a:lnTo>
                <a:lnTo>
                  <a:pt x="5043" y="1915"/>
                </a:lnTo>
                <a:lnTo>
                  <a:pt x="5069" y="1959"/>
                </a:lnTo>
                <a:lnTo>
                  <a:pt x="5095" y="2004"/>
                </a:lnTo>
                <a:lnTo>
                  <a:pt x="5120" y="2050"/>
                </a:lnTo>
                <a:lnTo>
                  <a:pt x="5144" y="2096"/>
                </a:lnTo>
                <a:lnTo>
                  <a:pt x="5167" y="2143"/>
                </a:lnTo>
                <a:lnTo>
                  <a:pt x="5190" y="2190"/>
                </a:lnTo>
                <a:lnTo>
                  <a:pt x="5211" y="2238"/>
                </a:lnTo>
                <a:lnTo>
                  <a:pt x="5230" y="2286"/>
                </a:lnTo>
                <a:lnTo>
                  <a:pt x="5250" y="2336"/>
                </a:lnTo>
                <a:lnTo>
                  <a:pt x="5269" y="2385"/>
                </a:lnTo>
                <a:lnTo>
                  <a:pt x="5286" y="2434"/>
                </a:lnTo>
                <a:lnTo>
                  <a:pt x="5302" y="2485"/>
                </a:lnTo>
                <a:lnTo>
                  <a:pt x="5318" y="2536"/>
                </a:lnTo>
                <a:lnTo>
                  <a:pt x="5331" y="2587"/>
                </a:lnTo>
                <a:lnTo>
                  <a:pt x="5344" y="2639"/>
                </a:lnTo>
                <a:lnTo>
                  <a:pt x="5356" y="2691"/>
                </a:lnTo>
                <a:lnTo>
                  <a:pt x="5368" y="2744"/>
                </a:lnTo>
                <a:lnTo>
                  <a:pt x="5377" y="2797"/>
                </a:lnTo>
                <a:lnTo>
                  <a:pt x="5386" y="2850"/>
                </a:lnTo>
                <a:lnTo>
                  <a:pt x="5394" y="2904"/>
                </a:lnTo>
                <a:lnTo>
                  <a:pt x="5401" y="2957"/>
                </a:lnTo>
                <a:lnTo>
                  <a:pt x="5406" y="3012"/>
                </a:lnTo>
                <a:lnTo>
                  <a:pt x="1758" y="3012"/>
                </a:lnTo>
                <a:lnTo>
                  <a:pt x="1756" y="2954"/>
                </a:lnTo>
                <a:lnTo>
                  <a:pt x="1755" y="2896"/>
                </a:lnTo>
                <a:lnTo>
                  <a:pt x="1756" y="2839"/>
                </a:lnTo>
                <a:lnTo>
                  <a:pt x="1759" y="2781"/>
                </a:lnTo>
                <a:lnTo>
                  <a:pt x="1763" y="2724"/>
                </a:lnTo>
                <a:lnTo>
                  <a:pt x="1769" y="2666"/>
                </a:lnTo>
                <a:lnTo>
                  <a:pt x="1775" y="2610"/>
                </a:lnTo>
                <a:lnTo>
                  <a:pt x="1783" y="2553"/>
                </a:lnTo>
                <a:lnTo>
                  <a:pt x="1792" y="2496"/>
                </a:lnTo>
                <a:lnTo>
                  <a:pt x="1802" y="2440"/>
                </a:lnTo>
                <a:lnTo>
                  <a:pt x="1814" y="2384"/>
                </a:lnTo>
                <a:lnTo>
                  <a:pt x="1827" y="2327"/>
                </a:lnTo>
                <a:lnTo>
                  <a:pt x="1840" y="2272"/>
                </a:lnTo>
                <a:lnTo>
                  <a:pt x="1856" y="2215"/>
                </a:lnTo>
                <a:lnTo>
                  <a:pt x="1873" y="2160"/>
                </a:lnTo>
                <a:lnTo>
                  <a:pt x="1890" y="2105"/>
                </a:lnTo>
                <a:lnTo>
                  <a:pt x="1909" y="2050"/>
                </a:lnTo>
                <a:lnTo>
                  <a:pt x="1929" y="1994"/>
                </a:lnTo>
                <a:lnTo>
                  <a:pt x="1950" y="1940"/>
                </a:lnTo>
                <a:lnTo>
                  <a:pt x="1972" y="1885"/>
                </a:lnTo>
                <a:lnTo>
                  <a:pt x="1995" y="1831"/>
                </a:lnTo>
                <a:lnTo>
                  <a:pt x="2020" y="1776"/>
                </a:lnTo>
                <a:lnTo>
                  <a:pt x="2045" y="1721"/>
                </a:lnTo>
                <a:lnTo>
                  <a:pt x="2071" y="1667"/>
                </a:lnTo>
                <a:lnTo>
                  <a:pt x="2098" y="1613"/>
                </a:lnTo>
                <a:lnTo>
                  <a:pt x="2127" y="1559"/>
                </a:lnTo>
                <a:lnTo>
                  <a:pt x="2155" y="1505"/>
                </a:lnTo>
                <a:lnTo>
                  <a:pt x="2185" y="1452"/>
                </a:lnTo>
                <a:lnTo>
                  <a:pt x="2216" y="1398"/>
                </a:lnTo>
                <a:lnTo>
                  <a:pt x="2248" y="1344"/>
                </a:lnTo>
                <a:lnTo>
                  <a:pt x="2280" y="1291"/>
                </a:lnTo>
                <a:lnTo>
                  <a:pt x="2315" y="1238"/>
                </a:lnTo>
                <a:lnTo>
                  <a:pt x="2239" y="1275"/>
                </a:lnTo>
                <a:lnTo>
                  <a:pt x="2167" y="1312"/>
                </a:lnTo>
                <a:lnTo>
                  <a:pt x="2096" y="1351"/>
                </a:lnTo>
                <a:lnTo>
                  <a:pt x="2026" y="1391"/>
                </a:lnTo>
                <a:lnTo>
                  <a:pt x="1959" y="1433"/>
                </a:lnTo>
                <a:lnTo>
                  <a:pt x="1894" y="1475"/>
                </a:lnTo>
                <a:lnTo>
                  <a:pt x="1829" y="1519"/>
                </a:lnTo>
                <a:lnTo>
                  <a:pt x="1768" y="1563"/>
                </a:lnTo>
                <a:lnTo>
                  <a:pt x="1708" y="1610"/>
                </a:lnTo>
                <a:lnTo>
                  <a:pt x="1649" y="1656"/>
                </a:lnTo>
                <a:lnTo>
                  <a:pt x="1593" y="1705"/>
                </a:lnTo>
                <a:lnTo>
                  <a:pt x="1539" y="1755"/>
                </a:lnTo>
                <a:lnTo>
                  <a:pt x="1486" y="1805"/>
                </a:lnTo>
                <a:lnTo>
                  <a:pt x="1435" y="1857"/>
                </a:lnTo>
                <a:lnTo>
                  <a:pt x="1386" y="1910"/>
                </a:lnTo>
                <a:lnTo>
                  <a:pt x="1340" y="1966"/>
                </a:lnTo>
                <a:lnTo>
                  <a:pt x="1296" y="2021"/>
                </a:lnTo>
                <a:lnTo>
                  <a:pt x="1252" y="2078"/>
                </a:lnTo>
                <a:lnTo>
                  <a:pt x="1212" y="2136"/>
                </a:lnTo>
                <a:lnTo>
                  <a:pt x="1173" y="2196"/>
                </a:lnTo>
                <a:lnTo>
                  <a:pt x="1136" y="2256"/>
                </a:lnTo>
                <a:lnTo>
                  <a:pt x="1101" y="2319"/>
                </a:lnTo>
                <a:lnTo>
                  <a:pt x="1069" y="2382"/>
                </a:lnTo>
                <a:lnTo>
                  <a:pt x="1038" y="2447"/>
                </a:lnTo>
                <a:lnTo>
                  <a:pt x="1009" y="2513"/>
                </a:lnTo>
                <a:lnTo>
                  <a:pt x="983" y="2580"/>
                </a:lnTo>
                <a:lnTo>
                  <a:pt x="958" y="2649"/>
                </a:lnTo>
                <a:lnTo>
                  <a:pt x="935" y="2718"/>
                </a:lnTo>
                <a:lnTo>
                  <a:pt x="915" y="2790"/>
                </a:lnTo>
                <a:lnTo>
                  <a:pt x="897" y="2863"/>
                </a:lnTo>
                <a:lnTo>
                  <a:pt x="881" y="2937"/>
                </a:lnTo>
                <a:lnTo>
                  <a:pt x="867" y="3012"/>
                </a:lnTo>
                <a:lnTo>
                  <a:pt x="398" y="3012"/>
                </a:lnTo>
                <a:lnTo>
                  <a:pt x="404" y="2957"/>
                </a:lnTo>
                <a:lnTo>
                  <a:pt x="410" y="2903"/>
                </a:lnTo>
                <a:lnTo>
                  <a:pt x="418" y="2849"/>
                </a:lnTo>
                <a:lnTo>
                  <a:pt x="427" y="2795"/>
                </a:lnTo>
                <a:lnTo>
                  <a:pt x="437" y="2742"/>
                </a:lnTo>
                <a:lnTo>
                  <a:pt x="448" y="2689"/>
                </a:lnTo>
                <a:lnTo>
                  <a:pt x="460" y="2636"/>
                </a:lnTo>
                <a:lnTo>
                  <a:pt x="473" y="2584"/>
                </a:lnTo>
                <a:lnTo>
                  <a:pt x="488" y="2532"/>
                </a:lnTo>
                <a:lnTo>
                  <a:pt x="503" y="2481"/>
                </a:lnTo>
                <a:lnTo>
                  <a:pt x="520" y="2430"/>
                </a:lnTo>
                <a:lnTo>
                  <a:pt x="537" y="2379"/>
                </a:lnTo>
                <a:lnTo>
                  <a:pt x="556" y="2329"/>
                </a:lnTo>
                <a:lnTo>
                  <a:pt x="576" y="2280"/>
                </a:lnTo>
                <a:lnTo>
                  <a:pt x="596" y="2231"/>
                </a:lnTo>
                <a:lnTo>
                  <a:pt x="618" y="2182"/>
                </a:lnTo>
                <a:lnTo>
                  <a:pt x="640" y="2135"/>
                </a:lnTo>
                <a:lnTo>
                  <a:pt x="664" y="2087"/>
                </a:lnTo>
                <a:lnTo>
                  <a:pt x="689" y="2041"/>
                </a:lnTo>
                <a:lnTo>
                  <a:pt x="714" y="1996"/>
                </a:lnTo>
                <a:lnTo>
                  <a:pt x="741" y="1950"/>
                </a:lnTo>
                <a:lnTo>
                  <a:pt x="768" y="1905"/>
                </a:lnTo>
                <a:lnTo>
                  <a:pt x="796" y="1861"/>
                </a:lnTo>
                <a:lnTo>
                  <a:pt x="825" y="1818"/>
                </a:lnTo>
                <a:lnTo>
                  <a:pt x="856" y="1774"/>
                </a:lnTo>
                <a:lnTo>
                  <a:pt x="885" y="1731"/>
                </a:lnTo>
                <a:lnTo>
                  <a:pt x="918" y="1690"/>
                </a:lnTo>
                <a:lnTo>
                  <a:pt x="951" y="1650"/>
                </a:lnTo>
                <a:lnTo>
                  <a:pt x="984" y="1609"/>
                </a:lnTo>
                <a:lnTo>
                  <a:pt x="1018" y="1570"/>
                </a:lnTo>
                <a:lnTo>
                  <a:pt x="1052" y="1531"/>
                </a:lnTo>
                <a:lnTo>
                  <a:pt x="1089" y="1493"/>
                </a:lnTo>
                <a:lnTo>
                  <a:pt x="1125" y="1455"/>
                </a:lnTo>
                <a:lnTo>
                  <a:pt x="1162" y="1419"/>
                </a:lnTo>
                <a:lnTo>
                  <a:pt x="1201" y="1383"/>
                </a:lnTo>
                <a:lnTo>
                  <a:pt x="1239" y="1348"/>
                </a:lnTo>
                <a:lnTo>
                  <a:pt x="1279" y="1313"/>
                </a:lnTo>
                <a:lnTo>
                  <a:pt x="1319" y="1280"/>
                </a:lnTo>
                <a:lnTo>
                  <a:pt x="1360" y="1248"/>
                </a:lnTo>
                <a:lnTo>
                  <a:pt x="1402" y="1216"/>
                </a:lnTo>
                <a:lnTo>
                  <a:pt x="1444" y="1185"/>
                </a:lnTo>
                <a:lnTo>
                  <a:pt x="1487" y="1155"/>
                </a:lnTo>
                <a:lnTo>
                  <a:pt x="1530" y="1127"/>
                </a:lnTo>
                <a:lnTo>
                  <a:pt x="1574" y="1098"/>
                </a:lnTo>
                <a:lnTo>
                  <a:pt x="1619" y="1071"/>
                </a:lnTo>
                <a:lnTo>
                  <a:pt x="1665" y="1045"/>
                </a:lnTo>
                <a:lnTo>
                  <a:pt x="1711" y="1019"/>
                </a:lnTo>
                <a:lnTo>
                  <a:pt x="1758" y="995"/>
                </a:lnTo>
                <a:lnTo>
                  <a:pt x="1805" y="971"/>
                </a:lnTo>
                <a:lnTo>
                  <a:pt x="1853" y="949"/>
                </a:lnTo>
                <a:lnTo>
                  <a:pt x="1900" y="927"/>
                </a:lnTo>
                <a:lnTo>
                  <a:pt x="1950" y="907"/>
                </a:lnTo>
                <a:lnTo>
                  <a:pt x="1999" y="887"/>
                </a:lnTo>
                <a:lnTo>
                  <a:pt x="2048" y="868"/>
                </a:lnTo>
                <a:lnTo>
                  <a:pt x="2099" y="850"/>
                </a:lnTo>
                <a:lnTo>
                  <a:pt x="2150" y="834"/>
                </a:lnTo>
                <a:lnTo>
                  <a:pt x="2201" y="818"/>
                </a:lnTo>
                <a:lnTo>
                  <a:pt x="2253" y="804"/>
                </a:lnTo>
                <a:lnTo>
                  <a:pt x="2305" y="791"/>
                </a:lnTo>
                <a:lnTo>
                  <a:pt x="2358" y="778"/>
                </a:lnTo>
                <a:lnTo>
                  <a:pt x="2411" y="767"/>
                </a:lnTo>
                <a:lnTo>
                  <a:pt x="2464" y="757"/>
                </a:lnTo>
                <a:lnTo>
                  <a:pt x="2518" y="749"/>
                </a:lnTo>
                <a:lnTo>
                  <a:pt x="2572" y="741"/>
                </a:lnTo>
                <a:lnTo>
                  <a:pt x="2572" y="0"/>
                </a:lnTo>
                <a:close/>
                <a:moveTo>
                  <a:pt x="0" y="3318"/>
                </a:moveTo>
                <a:lnTo>
                  <a:pt x="5875" y="3318"/>
                </a:lnTo>
                <a:lnTo>
                  <a:pt x="5875" y="3838"/>
                </a:lnTo>
                <a:lnTo>
                  <a:pt x="0" y="3838"/>
                </a:lnTo>
                <a:lnTo>
                  <a:pt x="0" y="3318"/>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KSO_Shape"/>
          <p:cNvSpPr>
            <a:spLocks/>
          </p:cNvSpPr>
          <p:nvPr/>
        </p:nvSpPr>
        <p:spPr bwMode="auto">
          <a:xfrm>
            <a:off x="4138117" y="3070751"/>
            <a:ext cx="843318" cy="709684"/>
          </a:xfrm>
          <a:custGeom>
            <a:avLst/>
            <a:gdLst>
              <a:gd name="T0" fmla="*/ 1507495 w 4409"/>
              <a:gd name="T1" fmla="*/ 451166 h 3674"/>
              <a:gd name="T2" fmla="*/ 1499286 w 4409"/>
              <a:gd name="T3" fmla="*/ 391586 h 3674"/>
              <a:gd name="T4" fmla="*/ 1483299 w 4409"/>
              <a:gd name="T5" fmla="*/ 334596 h 3674"/>
              <a:gd name="T6" fmla="*/ 1459103 w 4409"/>
              <a:gd name="T7" fmla="*/ 280198 h 3674"/>
              <a:gd name="T8" fmla="*/ 1427562 w 4409"/>
              <a:gd name="T9" fmla="*/ 229253 h 3674"/>
              <a:gd name="T10" fmla="*/ 1389540 w 4409"/>
              <a:gd name="T11" fmla="*/ 182193 h 3674"/>
              <a:gd name="T12" fmla="*/ 1345036 w 4409"/>
              <a:gd name="T13" fmla="*/ 139451 h 3674"/>
              <a:gd name="T14" fmla="*/ 1295780 w 4409"/>
              <a:gd name="T15" fmla="*/ 101458 h 3674"/>
              <a:gd name="T16" fmla="*/ 1240475 w 4409"/>
              <a:gd name="T17" fmla="*/ 69078 h 3674"/>
              <a:gd name="T18" fmla="*/ 1181281 w 4409"/>
              <a:gd name="T19" fmla="*/ 41879 h 3674"/>
              <a:gd name="T20" fmla="*/ 1117767 w 4409"/>
              <a:gd name="T21" fmla="*/ 21155 h 3674"/>
              <a:gd name="T22" fmla="*/ 1050796 w 4409"/>
              <a:gd name="T23" fmla="*/ 7340 h 3674"/>
              <a:gd name="T24" fmla="*/ 980801 w 4409"/>
              <a:gd name="T25" fmla="*/ 432 h 3674"/>
              <a:gd name="T26" fmla="*/ 924199 w 4409"/>
              <a:gd name="T27" fmla="*/ 432 h 3674"/>
              <a:gd name="T28" fmla="*/ 854204 w 4409"/>
              <a:gd name="T29" fmla="*/ 7340 h 3674"/>
              <a:gd name="T30" fmla="*/ 787665 w 4409"/>
              <a:gd name="T31" fmla="*/ 21155 h 3674"/>
              <a:gd name="T32" fmla="*/ 724151 w 4409"/>
              <a:gd name="T33" fmla="*/ 41879 h 3674"/>
              <a:gd name="T34" fmla="*/ 664957 w 4409"/>
              <a:gd name="T35" fmla="*/ 69078 h 3674"/>
              <a:gd name="T36" fmla="*/ 609652 w 4409"/>
              <a:gd name="T37" fmla="*/ 101458 h 3674"/>
              <a:gd name="T38" fmla="*/ 559964 w 4409"/>
              <a:gd name="T39" fmla="*/ 139451 h 3674"/>
              <a:gd name="T40" fmla="*/ 515460 w 4409"/>
              <a:gd name="T41" fmla="*/ 182193 h 3674"/>
              <a:gd name="T42" fmla="*/ 477870 w 4409"/>
              <a:gd name="T43" fmla="*/ 229253 h 3674"/>
              <a:gd name="T44" fmla="*/ 446329 w 4409"/>
              <a:gd name="T45" fmla="*/ 280198 h 3674"/>
              <a:gd name="T46" fmla="*/ 422133 w 4409"/>
              <a:gd name="T47" fmla="*/ 334596 h 3674"/>
              <a:gd name="T48" fmla="*/ 406147 w 4409"/>
              <a:gd name="T49" fmla="*/ 391586 h 3674"/>
              <a:gd name="T50" fmla="*/ 397505 w 4409"/>
              <a:gd name="T51" fmla="*/ 451166 h 3674"/>
              <a:gd name="T52" fmla="*/ 150793 w 4409"/>
              <a:gd name="T53" fmla="*/ 475775 h 3674"/>
              <a:gd name="T54" fmla="*/ 111906 w 4409"/>
              <a:gd name="T55" fmla="*/ 482682 h 3674"/>
              <a:gd name="T56" fmla="*/ 76909 w 4409"/>
              <a:gd name="T57" fmla="*/ 498657 h 3674"/>
              <a:gd name="T58" fmla="*/ 46664 w 4409"/>
              <a:gd name="T59" fmla="*/ 522402 h 3674"/>
              <a:gd name="T60" fmla="*/ 23332 w 4409"/>
              <a:gd name="T61" fmla="*/ 552192 h 3674"/>
              <a:gd name="T62" fmla="*/ 7777 w 4409"/>
              <a:gd name="T63" fmla="*/ 587163 h 3674"/>
              <a:gd name="T64" fmla="*/ 864 w 4409"/>
              <a:gd name="T65" fmla="*/ 626019 h 3674"/>
              <a:gd name="T66" fmla="*/ 1905000 w 4409"/>
              <a:gd name="T67" fmla="*/ 634222 h 3674"/>
              <a:gd name="T68" fmla="*/ 1899815 w 4409"/>
              <a:gd name="T69" fmla="*/ 594502 h 3674"/>
              <a:gd name="T70" fmla="*/ 1885989 w 4409"/>
              <a:gd name="T71" fmla="*/ 558668 h 3674"/>
              <a:gd name="T72" fmla="*/ 1863521 w 4409"/>
              <a:gd name="T73" fmla="*/ 527583 h 3674"/>
              <a:gd name="T74" fmla="*/ 1835005 w 4409"/>
              <a:gd name="T75" fmla="*/ 502542 h 3674"/>
              <a:gd name="T76" fmla="*/ 1800871 w 4409"/>
              <a:gd name="T77" fmla="*/ 485705 h 3674"/>
              <a:gd name="T78" fmla="*/ 1762417 w 4409"/>
              <a:gd name="T79" fmla="*/ 476206 h 3674"/>
              <a:gd name="T80" fmla="*/ 1111718 w 4409"/>
              <a:gd name="T81" fmla="*/ 1427324 h 3674"/>
              <a:gd name="T82" fmla="*/ 793714 w 4409"/>
              <a:gd name="T83" fmla="*/ 872109 h 3674"/>
              <a:gd name="T84" fmla="*/ 1349789 w 4409"/>
              <a:gd name="T85" fmla="*/ 1189436 h 3674"/>
              <a:gd name="T86" fmla="*/ 560396 w 4409"/>
              <a:gd name="T87" fmla="*/ 427420 h 3674"/>
              <a:gd name="T88" fmla="*/ 587184 w 4409"/>
              <a:gd name="T89" fmla="*/ 352298 h 3674"/>
              <a:gd name="T90" fmla="*/ 634712 w 4409"/>
              <a:gd name="T91" fmla="*/ 285810 h 3674"/>
              <a:gd name="T92" fmla="*/ 700387 w 4409"/>
              <a:gd name="T93" fmla="*/ 230979 h 3674"/>
              <a:gd name="T94" fmla="*/ 780752 w 4409"/>
              <a:gd name="T95" fmla="*/ 189964 h 3674"/>
              <a:gd name="T96" fmla="*/ 872783 w 4409"/>
              <a:gd name="T97" fmla="*/ 164924 h 3674"/>
              <a:gd name="T98" fmla="*/ 952716 w 4409"/>
              <a:gd name="T99" fmla="*/ 158448 h 3674"/>
              <a:gd name="T100" fmla="*/ 1051660 w 4409"/>
              <a:gd name="T101" fmla="*/ 168378 h 3674"/>
              <a:gd name="T102" fmla="*/ 1141963 w 4409"/>
              <a:gd name="T103" fmla="*/ 196872 h 3674"/>
              <a:gd name="T104" fmla="*/ 1219304 w 4409"/>
              <a:gd name="T105" fmla="*/ 241341 h 3674"/>
              <a:gd name="T106" fmla="*/ 1281522 w 4409"/>
              <a:gd name="T107" fmla="*/ 298331 h 3674"/>
              <a:gd name="T108" fmla="*/ 1325593 w 4409"/>
              <a:gd name="T109" fmla="*/ 366977 h 3674"/>
              <a:gd name="T110" fmla="*/ 1347197 w 4409"/>
              <a:gd name="T111" fmla="*/ 443394 h 367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09" h="3674">
                <a:moveTo>
                  <a:pt x="4041" y="1102"/>
                </a:moveTo>
                <a:lnTo>
                  <a:pt x="3491" y="1102"/>
                </a:lnTo>
                <a:lnTo>
                  <a:pt x="3491" y="1074"/>
                </a:lnTo>
                <a:lnTo>
                  <a:pt x="3489" y="1045"/>
                </a:lnTo>
                <a:lnTo>
                  <a:pt x="3487" y="1017"/>
                </a:lnTo>
                <a:lnTo>
                  <a:pt x="3484" y="990"/>
                </a:lnTo>
                <a:lnTo>
                  <a:pt x="3481" y="961"/>
                </a:lnTo>
                <a:lnTo>
                  <a:pt x="3475" y="934"/>
                </a:lnTo>
                <a:lnTo>
                  <a:pt x="3470" y="907"/>
                </a:lnTo>
                <a:lnTo>
                  <a:pt x="3464" y="880"/>
                </a:lnTo>
                <a:lnTo>
                  <a:pt x="3457" y="854"/>
                </a:lnTo>
                <a:lnTo>
                  <a:pt x="3450" y="826"/>
                </a:lnTo>
                <a:lnTo>
                  <a:pt x="3442" y="800"/>
                </a:lnTo>
                <a:lnTo>
                  <a:pt x="3433" y="775"/>
                </a:lnTo>
                <a:lnTo>
                  <a:pt x="3423" y="748"/>
                </a:lnTo>
                <a:lnTo>
                  <a:pt x="3413" y="723"/>
                </a:lnTo>
                <a:lnTo>
                  <a:pt x="3401" y="698"/>
                </a:lnTo>
                <a:lnTo>
                  <a:pt x="3389" y="673"/>
                </a:lnTo>
                <a:lnTo>
                  <a:pt x="3377" y="649"/>
                </a:lnTo>
                <a:lnTo>
                  <a:pt x="3364" y="624"/>
                </a:lnTo>
                <a:lnTo>
                  <a:pt x="3350" y="600"/>
                </a:lnTo>
                <a:lnTo>
                  <a:pt x="3336" y="577"/>
                </a:lnTo>
                <a:lnTo>
                  <a:pt x="3320" y="553"/>
                </a:lnTo>
                <a:lnTo>
                  <a:pt x="3304" y="531"/>
                </a:lnTo>
                <a:lnTo>
                  <a:pt x="3288" y="508"/>
                </a:lnTo>
                <a:lnTo>
                  <a:pt x="3271" y="485"/>
                </a:lnTo>
                <a:lnTo>
                  <a:pt x="3253" y="464"/>
                </a:lnTo>
                <a:lnTo>
                  <a:pt x="3235" y="443"/>
                </a:lnTo>
                <a:lnTo>
                  <a:pt x="3216" y="422"/>
                </a:lnTo>
                <a:lnTo>
                  <a:pt x="3197" y="401"/>
                </a:lnTo>
                <a:lnTo>
                  <a:pt x="3177" y="381"/>
                </a:lnTo>
                <a:lnTo>
                  <a:pt x="3156" y="361"/>
                </a:lnTo>
                <a:lnTo>
                  <a:pt x="3136" y="341"/>
                </a:lnTo>
                <a:lnTo>
                  <a:pt x="3113" y="323"/>
                </a:lnTo>
                <a:lnTo>
                  <a:pt x="3092" y="304"/>
                </a:lnTo>
                <a:lnTo>
                  <a:pt x="3069" y="287"/>
                </a:lnTo>
                <a:lnTo>
                  <a:pt x="3045" y="268"/>
                </a:lnTo>
                <a:lnTo>
                  <a:pt x="3022" y="251"/>
                </a:lnTo>
                <a:lnTo>
                  <a:pt x="2999" y="235"/>
                </a:lnTo>
                <a:lnTo>
                  <a:pt x="2973" y="219"/>
                </a:lnTo>
                <a:lnTo>
                  <a:pt x="2949" y="203"/>
                </a:lnTo>
                <a:lnTo>
                  <a:pt x="2924" y="188"/>
                </a:lnTo>
                <a:lnTo>
                  <a:pt x="2897" y="173"/>
                </a:lnTo>
                <a:lnTo>
                  <a:pt x="2871" y="160"/>
                </a:lnTo>
                <a:lnTo>
                  <a:pt x="2845" y="146"/>
                </a:lnTo>
                <a:lnTo>
                  <a:pt x="2817" y="132"/>
                </a:lnTo>
                <a:lnTo>
                  <a:pt x="2790" y="120"/>
                </a:lnTo>
                <a:lnTo>
                  <a:pt x="2761" y="108"/>
                </a:lnTo>
                <a:lnTo>
                  <a:pt x="2734" y="97"/>
                </a:lnTo>
                <a:lnTo>
                  <a:pt x="2705" y="87"/>
                </a:lnTo>
                <a:lnTo>
                  <a:pt x="2676" y="77"/>
                </a:lnTo>
                <a:lnTo>
                  <a:pt x="2647" y="67"/>
                </a:lnTo>
                <a:lnTo>
                  <a:pt x="2617" y="57"/>
                </a:lnTo>
                <a:lnTo>
                  <a:pt x="2587" y="49"/>
                </a:lnTo>
                <a:lnTo>
                  <a:pt x="2557" y="41"/>
                </a:lnTo>
                <a:lnTo>
                  <a:pt x="2526" y="34"/>
                </a:lnTo>
                <a:lnTo>
                  <a:pt x="2495" y="28"/>
                </a:lnTo>
                <a:lnTo>
                  <a:pt x="2464" y="22"/>
                </a:lnTo>
                <a:lnTo>
                  <a:pt x="2432" y="17"/>
                </a:lnTo>
                <a:lnTo>
                  <a:pt x="2400" y="13"/>
                </a:lnTo>
                <a:lnTo>
                  <a:pt x="2369" y="9"/>
                </a:lnTo>
                <a:lnTo>
                  <a:pt x="2336" y="6"/>
                </a:lnTo>
                <a:lnTo>
                  <a:pt x="2304" y="3"/>
                </a:lnTo>
                <a:lnTo>
                  <a:pt x="2270" y="1"/>
                </a:lnTo>
                <a:lnTo>
                  <a:pt x="2238" y="0"/>
                </a:lnTo>
                <a:lnTo>
                  <a:pt x="2205" y="0"/>
                </a:lnTo>
                <a:lnTo>
                  <a:pt x="2172" y="0"/>
                </a:lnTo>
                <a:lnTo>
                  <a:pt x="2139" y="1"/>
                </a:lnTo>
                <a:lnTo>
                  <a:pt x="2106" y="3"/>
                </a:lnTo>
                <a:lnTo>
                  <a:pt x="2074" y="6"/>
                </a:lnTo>
                <a:lnTo>
                  <a:pt x="2041" y="9"/>
                </a:lnTo>
                <a:lnTo>
                  <a:pt x="2010" y="13"/>
                </a:lnTo>
                <a:lnTo>
                  <a:pt x="1977" y="17"/>
                </a:lnTo>
                <a:lnTo>
                  <a:pt x="1946" y="22"/>
                </a:lnTo>
                <a:lnTo>
                  <a:pt x="1914" y="28"/>
                </a:lnTo>
                <a:lnTo>
                  <a:pt x="1884" y="34"/>
                </a:lnTo>
                <a:lnTo>
                  <a:pt x="1854" y="41"/>
                </a:lnTo>
                <a:lnTo>
                  <a:pt x="1823" y="49"/>
                </a:lnTo>
                <a:lnTo>
                  <a:pt x="1793" y="57"/>
                </a:lnTo>
                <a:lnTo>
                  <a:pt x="1763" y="67"/>
                </a:lnTo>
                <a:lnTo>
                  <a:pt x="1734" y="77"/>
                </a:lnTo>
                <a:lnTo>
                  <a:pt x="1705" y="87"/>
                </a:lnTo>
                <a:lnTo>
                  <a:pt x="1676" y="97"/>
                </a:lnTo>
                <a:lnTo>
                  <a:pt x="1648" y="108"/>
                </a:lnTo>
                <a:lnTo>
                  <a:pt x="1620" y="120"/>
                </a:lnTo>
                <a:lnTo>
                  <a:pt x="1593" y="132"/>
                </a:lnTo>
                <a:lnTo>
                  <a:pt x="1566" y="146"/>
                </a:lnTo>
                <a:lnTo>
                  <a:pt x="1539" y="160"/>
                </a:lnTo>
                <a:lnTo>
                  <a:pt x="1513" y="173"/>
                </a:lnTo>
                <a:lnTo>
                  <a:pt x="1486" y="188"/>
                </a:lnTo>
                <a:lnTo>
                  <a:pt x="1461" y="203"/>
                </a:lnTo>
                <a:lnTo>
                  <a:pt x="1436" y="219"/>
                </a:lnTo>
                <a:lnTo>
                  <a:pt x="1411" y="235"/>
                </a:lnTo>
                <a:lnTo>
                  <a:pt x="1388" y="251"/>
                </a:lnTo>
                <a:lnTo>
                  <a:pt x="1364" y="268"/>
                </a:lnTo>
                <a:lnTo>
                  <a:pt x="1341" y="287"/>
                </a:lnTo>
                <a:lnTo>
                  <a:pt x="1318" y="304"/>
                </a:lnTo>
                <a:lnTo>
                  <a:pt x="1296" y="323"/>
                </a:lnTo>
                <a:lnTo>
                  <a:pt x="1274" y="341"/>
                </a:lnTo>
                <a:lnTo>
                  <a:pt x="1253" y="361"/>
                </a:lnTo>
                <a:lnTo>
                  <a:pt x="1233" y="381"/>
                </a:lnTo>
                <a:lnTo>
                  <a:pt x="1214" y="401"/>
                </a:lnTo>
                <a:lnTo>
                  <a:pt x="1193" y="422"/>
                </a:lnTo>
                <a:lnTo>
                  <a:pt x="1175" y="443"/>
                </a:lnTo>
                <a:lnTo>
                  <a:pt x="1157" y="464"/>
                </a:lnTo>
                <a:lnTo>
                  <a:pt x="1140" y="485"/>
                </a:lnTo>
                <a:lnTo>
                  <a:pt x="1122" y="508"/>
                </a:lnTo>
                <a:lnTo>
                  <a:pt x="1106" y="531"/>
                </a:lnTo>
                <a:lnTo>
                  <a:pt x="1090" y="553"/>
                </a:lnTo>
                <a:lnTo>
                  <a:pt x="1075" y="577"/>
                </a:lnTo>
                <a:lnTo>
                  <a:pt x="1060" y="600"/>
                </a:lnTo>
                <a:lnTo>
                  <a:pt x="1046" y="624"/>
                </a:lnTo>
                <a:lnTo>
                  <a:pt x="1033" y="649"/>
                </a:lnTo>
                <a:lnTo>
                  <a:pt x="1020" y="673"/>
                </a:lnTo>
                <a:lnTo>
                  <a:pt x="1009" y="698"/>
                </a:lnTo>
                <a:lnTo>
                  <a:pt x="998" y="723"/>
                </a:lnTo>
                <a:lnTo>
                  <a:pt x="986" y="748"/>
                </a:lnTo>
                <a:lnTo>
                  <a:pt x="977" y="775"/>
                </a:lnTo>
                <a:lnTo>
                  <a:pt x="968" y="800"/>
                </a:lnTo>
                <a:lnTo>
                  <a:pt x="960" y="826"/>
                </a:lnTo>
                <a:lnTo>
                  <a:pt x="952" y="854"/>
                </a:lnTo>
                <a:lnTo>
                  <a:pt x="946" y="880"/>
                </a:lnTo>
                <a:lnTo>
                  <a:pt x="940" y="907"/>
                </a:lnTo>
                <a:lnTo>
                  <a:pt x="934" y="934"/>
                </a:lnTo>
                <a:lnTo>
                  <a:pt x="930" y="961"/>
                </a:lnTo>
                <a:lnTo>
                  <a:pt x="926" y="990"/>
                </a:lnTo>
                <a:lnTo>
                  <a:pt x="922" y="1017"/>
                </a:lnTo>
                <a:lnTo>
                  <a:pt x="920" y="1045"/>
                </a:lnTo>
                <a:lnTo>
                  <a:pt x="919" y="1074"/>
                </a:lnTo>
                <a:lnTo>
                  <a:pt x="919" y="1102"/>
                </a:lnTo>
                <a:lnTo>
                  <a:pt x="368" y="1102"/>
                </a:lnTo>
                <a:lnTo>
                  <a:pt x="349" y="1102"/>
                </a:lnTo>
                <a:lnTo>
                  <a:pt x="330" y="1103"/>
                </a:lnTo>
                <a:lnTo>
                  <a:pt x="312" y="1106"/>
                </a:lnTo>
                <a:lnTo>
                  <a:pt x="294" y="1109"/>
                </a:lnTo>
                <a:lnTo>
                  <a:pt x="276" y="1113"/>
                </a:lnTo>
                <a:lnTo>
                  <a:pt x="259" y="1118"/>
                </a:lnTo>
                <a:lnTo>
                  <a:pt x="242" y="1125"/>
                </a:lnTo>
                <a:lnTo>
                  <a:pt x="225" y="1131"/>
                </a:lnTo>
                <a:lnTo>
                  <a:pt x="208" y="1138"/>
                </a:lnTo>
                <a:lnTo>
                  <a:pt x="193" y="1146"/>
                </a:lnTo>
                <a:lnTo>
                  <a:pt x="178" y="1155"/>
                </a:lnTo>
                <a:lnTo>
                  <a:pt x="163" y="1164"/>
                </a:lnTo>
                <a:lnTo>
                  <a:pt x="149" y="1174"/>
                </a:lnTo>
                <a:lnTo>
                  <a:pt x="134" y="1185"/>
                </a:lnTo>
                <a:lnTo>
                  <a:pt x="121" y="1198"/>
                </a:lnTo>
                <a:lnTo>
                  <a:pt x="108" y="1210"/>
                </a:lnTo>
                <a:lnTo>
                  <a:pt x="96" y="1222"/>
                </a:lnTo>
                <a:lnTo>
                  <a:pt x="85" y="1235"/>
                </a:lnTo>
                <a:lnTo>
                  <a:pt x="74" y="1249"/>
                </a:lnTo>
                <a:lnTo>
                  <a:pt x="63" y="1263"/>
                </a:lnTo>
                <a:lnTo>
                  <a:pt x="54" y="1279"/>
                </a:lnTo>
                <a:lnTo>
                  <a:pt x="45" y="1294"/>
                </a:lnTo>
                <a:lnTo>
                  <a:pt x="37" y="1310"/>
                </a:lnTo>
                <a:lnTo>
                  <a:pt x="30" y="1326"/>
                </a:lnTo>
                <a:lnTo>
                  <a:pt x="23" y="1343"/>
                </a:lnTo>
                <a:lnTo>
                  <a:pt x="18" y="1360"/>
                </a:lnTo>
                <a:lnTo>
                  <a:pt x="13" y="1377"/>
                </a:lnTo>
                <a:lnTo>
                  <a:pt x="9" y="1395"/>
                </a:lnTo>
                <a:lnTo>
                  <a:pt x="5" y="1414"/>
                </a:lnTo>
                <a:lnTo>
                  <a:pt x="3" y="1432"/>
                </a:lnTo>
                <a:lnTo>
                  <a:pt x="2" y="1450"/>
                </a:lnTo>
                <a:lnTo>
                  <a:pt x="0" y="1469"/>
                </a:lnTo>
                <a:lnTo>
                  <a:pt x="0" y="3674"/>
                </a:lnTo>
                <a:lnTo>
                  <a:pt x="4409" y="3674"/>
                </a:lnTo>
                <a:lnTo>
                  <a:pt x="4409" y="1469"/>
                </a:lnTo>
                <a:lnTo>
                  <a:pt x="4409" y="1450"/>
                </a:lnTo>
                <a:lnTo>
                  <a:pt x="4408" y="1432"/>
                </a:lnTo>
                <a:lnTo>
                  <a:pt x="4405" y="1414"/>
                </a:lnTo>
                <a:lnTo>
                  <a:pt x="4402" y="1395"/>
                </a:lnTo>
                <a:lnTo>
                  <a:pt x="4397" y="1377"/>
                </a:lnTo>
                <a:lnTo>
                  <a:pt x="4392" y="1360"/>
                </a:lnTo>
                <a:lnTo>
                  <a:pt x="4386" y="1343"/>
                </a:lnTo>
                <a:lnTo>
                  <a:pt x="4380" y="1326"/>
                </a:lnTo>
                <a:lnTo>
                  <a:pt x="4373" y="1310"/>
                </a:lnTo>
                <a:lnTo>
                  <a:pt x="4365" y="1294"/>
                </a:lnTo>
                <a:lnTo>
                  <a:pt x="4356" y="1279"/>
                </a:lnTo>
                <a:lnTo>
                  <a:pt x="4347" y="1263"/>
                </a:lnTo>
                <a:lnTo>
                  <a:pt x="4336" y="1249"/>
                </a:lnTo>
                <a:lnTo>
                  <a:pt x="4325" y="1235"/>
                </a:lnTo>
                <a:lnTo>
                  <a:pt x="4313" y="1222"/>
                </a:lnTo>
                <a:lnTo>
                  <a:pt x="4301" y="1210"/>
                </a:lnTo>
                <a:lnTo>
                  <a:pt x="4289" y="1198"/>
                </a:lnTo>
                <a:lnTo>
                  <a:pt x="4276" y="1185"/>
                </a:lnTo>
                <a:lnTo>
                  <a:pt x="4262" y="1174"/>
                </a:lnTo>
                <a:lnTo>
                  <a:pt x="4247" y="1164"/>
                </a:lnTo>
                <a:lnTo>
                  <a:pt x="4232" y="1155"/>
                </a:lnTo>
                <a:lnTo>
                  <a:pt x="4217" y="1146"/>
                </a:lnTo>
                <a:lnTo>
                  <a:pt x="4201" y="1138"/>
                </a:lnTo>
                <a:lnTo>
                  <a:pt x="4184" y="1131"/>
                </a:lnTo>
                <a:lnTo>
                  <a:pt x="4168" y="1125"/>
                </a:lnTo>
                <a:lnTo>
                  <a:pt x="4151" y="1118"/>
                </a:lnTo>
                <a:lnTo>
                  <a:pt x="4134" y="1113"/>
                </a:lnTo>
                <a:lnTo>
                  <a:pt x="4115" y="1109"/>
                </a:lnTo>
                <a:lnTo>
                  <a:pt x="4097" y="1106"/>
                </a:lnTo>
                <a:lnTo>
                  <a:pt x="4079" y="1103"/>
                </a:lnTo>
                <a:lnTo>
                  <a:pt x="4061" y="1102"/>
                </a:lnTo>
                <a:lnTo>
                  <a:pt x="4041" y="1102"/>
                </a:lnTo>
                <a:close/>
                <a:moveTo>
                  <a:pt x="3124" y="2755"/>
                </a:moveTo>
                <a:lnTo>
                  <a:pt x="2573" y="2755"/>
                </a:lnTo>
                <a:lnTo>
                  <a:pt x="2573" y="3306"/>
                </a:lnTo>
                <a:lnTo>
                  <a:pt x="1837" y="3306"/>
                </a:lnTo>
                <a:lnTo>
                  <a:pt x="1837" y="2755"/>
                </a:lnTo>
                <a:lnTo>
                  <a:pt x="1287" y="2755"/>
                </a:lnTo>
                <a:lnTo>
                  <a:pt x="1287" y="2020"/>
                </a:lnTo>
                <a:lnTo>
                  <a:pt x="1837" y="2020"/>
                </a:lnTo>
                <a:lnTo>
                  <a:pt x="1837" y="1469"/>
                </a:lnTo>
                <a:lnTo>
                  <a:pt x="2573" y="1469"/>
                </a:lnTo>
                <a:lnTo>
                  <a:pt x="2573" y="2020"/>
                </a:lnTo>
                <a:lnTo>
                  <a:pt x="3124" y="2020"/>
                </a:lnTo>
                <a:lnTo>
                  <a:pt x="3124" y="2755"/>
                </a:lnTo>
                <a:close/>
                <a:moveTo>
                  <a:pt x="1287" y="1102"/>
                </a:moveTo>
                <a:lnTo>
                  <a:pt x="1287" y="1102"/>
                </a:lnTo>
                <a:lnTo>
                  <a:pt x="1288" y="1064"/>
                </a:lnTo>
                <a:lnTo>
                  <a:pt x="1292" y="1027"/>
                </a:lnTo>
                <a:lnTo>
                  <a:pt x="1297" y="990"/>
                </a:lnTo>
                <a:lnTo>
                  <a:pt x="1305" y="954"/>
                </a:lnTo>
                <a:lnTo>
                  <a:pt x="1315" y="919"/>
                </a:lnTo>
                <a:lnTo>
                  <a:pt x="1328" y="883"/>
                </a:lnTo>
                <a:lnTo>
                  <a:pt x="1342" y="850"/>
                </a:lnTo>
                <a:lnTo>
                  <a:pt x="1359" y="816"/>
                </a:lnTo>
                <a:lnTo>
                  <a:pt x="1377" y="784"/>
                </a:lnTo>
                <a:lnTo>
                  <a:pt x="1397" y="752"/>
                </a:lnTo>
                <a:lnTo>
                  <a:pt x="1419" y="721"/>
                </a:lnTo>
                <a:lnTo>
                  <a:pt x="1444" y="691"/>
                </a:lnTo>
                <a:lnTo>
                  <a:pt x="1469" y="662"/>
                </a:lnTo>
                <a:lnTo>
                  <a:pt x="1497" y="635"/>
                </a:lnTo>
                <a:lnTo>
                  <a:pt x="1525" y="608"/>
                </a:lnTo>
                <a:lnTo>
                  <a:pt x="1555" y="583"/>
                </a:lnTo>
                <a:lnTo>
                  <a:pt x="1588" y="559"/>
                </a:lnTo>
                <a:lnTo>
                  <a:pt x="1621" y="535"/>
                </a:lnTo>
                <a:lnTo>
                  <a:pt x="1656" y="513"/>
                </a:lnTo>
                <a:lnTo>
                  <a:pt x="1691" y="493"/>
                </a:lnTo>
                <a:lnTo>
                  <a:pt x="1729" y="473"/>
                </a:lnTo>
                <a:lnTo>
                  <a:pt x="1767" y="456"/>
                </a:lnTo>
                <a:lnTo>
                  <a:pt x="1807" y="440"/>
                </a:lnTo>
                <a:lnTo>
                  <a:pt x="1848" y="425"/>
                </a:lnTo>
                <a:lnTo>
                  <a:pt x="1889" y="411"/>
                </a:lnTo>
                <a:lnTo>
                  <a:pt x="1932" y="400"/>
                </a:lnTo>
                <a:lnTo>
                  <a:pt x="1975" y="390"/>
                </a:lnTo>
                <a:lnTo>
                  <a:pt x="2020" y="382"/>
                </a:lnTo>
                <a:lnTo>
                  <a:pt x="2066" y="376"/>
                </a:lnTo>
                <a:lnTo>
                  <a:pt x="2111" y="371"/>
                </a:lnTo>
                <a:lnTo>
                  <a:pt x="2158" y="368"/>
                </a:lnTo>
                <a:lnTo>
                  <a:pt x="2205" y="367"/>
                </a:lnTo>
                <a:lnTo>
                  <a:pt x="2252" y="368"/>
                </a:lnTo>
                <a:lnTo>
                  <a:pt x="2299" y="371"/>
                </a:lnTo>
                <a:lnTo>
                  <a:pt x="2345" y="376"/>
                </a:lnTo>
                <a:lnTo>
                  <a:pt x="2390" y="382"/>
                </a:lnTo>
                <a:lnTo>
                  <a:pt x="2434" y="390"/>
                </a:lnTo>
                <a:lnTo>
                  <a:pt x="2477" y="400"/>
                </a:lnTo>
                <a:lnTo>
                  <a:pt x="2520" y="411"/>
                </a:lnTo>
                <a:lnTo>
                  <a:pt x="2562" y="425"/>
                </a:lnTo>
                <a:lnTo>
                  <a:pt x="2603" y="440"/>
                </a:lnTo>
                <a:lnTo>
                  <a:pt x="2643" y="456"/>
                </a:lnTo>
                <a:lnTo>
                  <a:pt x="2680" y="473"/>
                </a:lnTo>
                <a:lnTo>
                  <a:pt x="2718" y="493"/>
                </a:lnTo>
                <a:lnTo>
                  <a:pt x="2754" y="513"/>
                </a:lnTo>
                <a:lnTo>
                  <a:pt x="2789" y="535"/>
                </a:lnTo>
                <a:lnTo>
                  <a:pt x="2822" y="559"/>
                </a:lnTo>
                <a:lnTo>
                  <a:pt x="2854" y="583"/>
                </a:lnTo>
                <a:lnTo>
                  <a:pt x="2884" y="608"/>
                </a:lnTo>
                <a:lnTo>
                  <a:pt x="2914" y="635"/>
                </a:lnTo>
                <a:lnTo>
                  <a:pt x="2941" y="662"/>
                </a:lnTo>
                <a:lnTo>
                  <a:pt x="2966" y="691"/>
                </a:lnTo>
                <a:lnTo>
                  <a:pt x="2991" y="721"/>
                </a:lnTo>
                <a:lnTo>
                  <a:pt x="3012" y="752"/>
                </a:lnTo>
                <a:lnTo>
                  <a:pt x="3032" y="784"/>
                </a:lnTo>
                <a:lnTo>
                  <a:pt x="3051" y="816"/>
                </a:lnTo>
                <a:lnTo>
                  <a:pt x="3068" y="850"/>
                </a:lnTo>
                <a:lnTo>
                  <a:pt x="3082" y="883"/>
                </a:lnTo>
                <a:lnTo>
                  <a:pt x="3094" y="919"/>
                </a:lnTo>
                <a:lnTo>
                  <a:pt x="3104" y="954"/>
                </a:lnTo>
                <a:lnTo>
                  <a:pt x="3112" y="990"/>
                </a:lnTo>
                <a:lnTo>
                  <a:pt x="3118" y="1027"/>
                </a:lnTo>
                <a:lnTo>
                  <a:pt x="3122" y="1064"/>
                </a:lnTo>
                <a:lnTo>
                  <a:pt x="3124" y="1102"/>
                </a:lnTo>
                <a:lnTo>
                  <a:pt x="1287" y="110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KSO_Shape"/>
          <p:cNvSpPr/>
          <p:nvPr/>
        </p:nvSpPr>
        <p:spPr>
          <a:xfrm>
            <a:off x="5693962" y="3125342"/>
            <a:ext cx="816022" cy="641444"/>
          </a:xfrm>
          <a:custGeom>
            <a:avLst/>
            <a:gdLst/>
            <a:ahLst/>
            <a:cxnLst/>
            <a:rect l="l" t="t" r="r" b="b"/>
            <a:pathLst>
              <a:path w="3710374" h="2848566">
                <a:moveTo>
                  <a:pt x="132902" y="1177607"/>
                </a:moveTo>
                <a:cubicBezTo>
                  <a:pt x="206302" y="1177607"/>
                  <a:pt x="265804" y="1237109"/>
                  <a:pt x="265804" y="1310509"/>
                </a:cubicBezTo>
                <a:lnTo>
                  <a:pt x="265804" y="1822976"/>
                </a:lnTo>
                <a:cubicBezTo>
                  <a:pt x="265804" y="1896376"/>
                  <a:pt x="206302" y="1955878"/>
                  <a:pt x="132902" y="1955878"/>
                </a:cubicBezTo>
                <a:cubicBezTo>
                  <a:pt x="59502" y="1955878"/>
                  <a:pt x="0" y="1896376"/>
                  <a:pt x="0" y="1822976"/>
                </a:cubicBezTo>
                <a:lnTo>
                  <a:pt x="0" y="1310509"/>
                </a:lnTo>
                <a:cubicBezTo>
                  <a:pt x="0" y="1237109"/>
                  <a:pt x="59502" y="1177607"/>
                  <a:pt x="132902" y="1177607"/>
                </a:cubicBezTo>
                <a:close/>
                <a:moveTo>
                  <a:pt x="3676647" y="1014899"/>
                </a:moveTo>
                <a:cubicBezTo>
                  <a:pt x="3699953" y="1011726"/>
                  <a:pt x="3709766" y="1038156"/>
                  <a:pt x="3709762" y="1126078"/>
                </a:cubicBezTo>
                <a:lnTo>
                  <a:pt x="3709762" y="2733814"/>
                </a:lnTo>
                <a:cubicBezTo>
                  <a:pt x="3714789" y="2810852"/>
                  <a:pt x="3689665" y="2852720"/>
                  <a:pt x="3604255" y="2784056"/>
                </a:cubicBezTo>
                <a:cubicBezTo>
                  <a:pt x="3539382" y="2731902"/>
                  <a:pt x="3308368" y="2542961"/>
                  <a:pt x="3100502" y="2373078"/>
                </a:cubicBezTo>
                <a:lnTo>
                  <a:pt x="2983265" y="2373078"/>
                </a:lnTo>
                <a:lnTo>
                  <a:pt x="2983265" y="2692091"/>
                </a:lnTo>
                <a:cubicBezTo>
                  <a:pt x="2983265" y="2778510"/>
                  <a:pt x="2913209" y="2848566"/>
                  <a:pt x="2826790" y="2848566"/>
                </a:cubicBezTo>
                <a:lnTo>
                  <a:pt x="542844" y="2848566"/>
                </a:lnTo>
                <a:cubicBezTo>
                  <a:pt x="456425" y="2848566"/>
                  <a:pt x="386369" y="2778510"/>
                  <a:pt x="386369" y="2692091"/>
                </a:cubicBezTo>
                <a:lnTo>
                  <a:pt x="386369" y="1261585"/>
                </a:lnTo>
                <a:cubicBezTo>
                  <a:pt x="386369" y="1175166"/>
                  <a:pt x="456425" y="1105110"/>
                  <a:pt x="542844" y="1105110"/>
                </a:cubicBezTo>
                <a:lnTo>
                  <a:pt x="2826790" y="1105110"/>
                </a:lnTo>
                <a:cubicBezTo>
                  <a:pt x="2913209" y="1105110"/>
                  <a:pt x="2983265" y="1175166"/>
                  <a:pt x="2983265" y="1261585"/>
                </a:cubicBezTo>
                <a:lnTo>
                  <a:pt x="2983265" y="1470870"/>
                </a:lnTo>
                <a:lnTo>
                  <a:pt x="3095401" y="1470870"/>
                </a:lnTo>
                <a:cubicBezTo>
                  <a:pt x="3315877" y="1289257"/>
                  <a:pt x="3568799" y="1079374"/>
                  <a:pt x="3619327" y="1045691"/>
                </a:cubicBezTo>
                <a:cubicBezTo>
                  <a:pt x="3643821" y="1029362"/>
                  <a:pt x="3662662" y="1016802"/>
                  <a:pt x="3676647" y="1014899"/>
                </a:cubicBezTo>
                <a:close/>
                <a:moveTo>
                  <a:pt x="2266043" y="0"/>
                </a:moveTo>
                <a:cubicBezTo>
                  <a:pt x="2555481" y="0"/>
                  <a:pt x="2790117" y="234636"/>
                  <a:pt x="2790117" y="524074"/>
                </a:cubicBezTo>
                <a:cubicBezTo>
                  <a:pt x="2790117" y="813512"/>
                  <a:pt x="2555481" y="1048148"/>
                  <a:pt x="2266043" y="1048148"/>
                </a:cubicBezTo>
                <a:cubicBezTo>
                  <a:pt x="1976605" y="1048148"/>
                  <a:pt x="1741969" y="813512"/>
                  <a:pt x="1741969" y="524074"/>
                </a:cubicBezTo>
                <a:cubicBezTo>
                  <a:pt x="1741969" y="234636"/>
                  <a:pt x="1976605" y="0"/>
                  <a:pt x="2266043" y="0"/>
                </a:cubicBezTo>
                <a:close/>
                <a:moveTo>
                  <a:pt x="1041907" y="0"/>
                </a:moveTo>
                <a:cubicBezTo>
                  <a:pt x="1331345" y="0"/>
                  <a:pt x="1565981" y="234636"/>
                  <a:pt x="1565981" y="524074"/>
                </a:cubicBezTo>
                <a:cubicBezTo>
                  <a:pt x="1565981" y="813512"/>
                  <a:pt x="1331345" y="1048148"/>
                  <a:pt x="1041907" y="1048148"/>
                </a:cubicBezTo>
                <a:cubicBezTo>
                  <a:pt x="752469" y="1048148"/>
                  <a:pt x="517833" y="813512"/>
                  <a:pt x="517833" y="524074"/>
                </a:cubicBezTo>
                <a:cubicBezTo>
                  <a:pt x="517833" y="234636"/>
                  <a:pt x="752469" y="0"/>
                  <a:pt x="1041907" y="0"/>
                </a:cubicBez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3482170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p:nvPr/>
        </p:nvCxnSpPr>
        <p:spPr>
          <a:xfrm>
            <a:off x="4896908" y="2139789"/>
            <a:ext cx="0" cy="428556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图片 17"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4" name="TextBox 23"/>
          <p:cNvSpPr txBox="1"/>
          <p:nvPr/>
        </p:nvSpPr>
        <p:spPr>
          <a:xfrm>
            <a:off x="1337492" y="4926841"/>
            <a:ext cx="386231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服务民生</a:t>
            </a:r>
            <a:endParaRPr lang="zh-CN" altLang="en-US" sz="2800" dirty="0">
              <a:solidFill>
                <a:schemeClr val="bg1"/>
              </a:solidFill>
              <a:latin typeface="微软雅黑" pitchFamily="34" charset="-122"/>
              <a:ea typeface="微软雅黑" pitchFamily="34" charset="-122"/>
            </a:endParaRPr>
          </a:p>
        </p:txBody>
      </p:sp>
      <p:sp>
        <p:nvSpPr>
          <p:cNvPr id="10" name="TextBox 9"/>
          <p:cNvSpPr txBox="1"/>
          <p:nvPr/>
        </p:nvSpPr>
        <p:spPr>
          <a:xfrm>
            <a:off x="2777051" y="680759"/>
            <a:ext cx="6647974" cy="523220"/>
          </a:xfrm>
          <a:prstGeom prst="rect">
            <a:avLst/>
          </a:prstGeom>
          <a:noFill/>
        </p:spPr>
        <p:txBody>
          <a:bodyPr wrap="none" rtlCol="0">
            <a:spAutoFit/>
          </a:bodyPr>
          <a:lstStyle/>
          <a:p>
            <a:pPr algn="ctr"/>
            <a:r>
              <a:rPr lang="zh-CN" altLang="en-US" sz="2800" dirty="0" smtClean="0">
                <a:solidFill>
                  <a:schemeClr val="bg1"/>
                </a:solidFill>
                <a:latin typeface="微软雅黑" pitchFamily="34" charset="-122"/>
                <a:ea typeface="微软雅黑" pitchFamily="34" charset="-122"/>
              </a:rPr>
              <a:t>城市一卡通为漳州开发区市民带来的好处</a:t>
            </a:r>
            <a:endParaRPr lang="en-US" sz="2800" dirty="0">
              <a:solidFill>
                <a:schemeClr val="bg1"/>
              </a:solidFill>
              <a:latin typeface="微软雅黑" pitchFamily="34" charset="-122"/>
              <a:ea typeface="微软雅黑" pitchFamily="34" charset="-122"/>
            </a:endParaRPr>
          </a:p>
        </p:txBody>
      </p:sp>
      <p:pic>
        <p:nvPicPr>
          <p:cNvPr id="178178" name="Picture 2" descr="http://img01.taopic.com/150307/318767-15030G3554317.jpg"/>
          <p:cNvPicPr>
            <a:picLocks noChangeAspect="1" noChangeArrowheads="1"/>
          </p:cNvPicPr>
          <p:nvPr/>
        </p:nvPicPr>
        <p:blipFill>
          <a:blip r:embed="rId4" cstate="print"/>
          <a:srcRect/>
          <a:stretch>
            <a:fillRect/>
          </a:stretch>
        </p:blipFill>
        <p:spPr bwMode="auto">
          <a:xfrm>
            <a:off x="1064524" y="2320119"/>
            <a:ext cx="2265529" cy="2265529"/>
          </a:xfrm>
          <a:prstGeom prst="rect">
            <a:avLst/>
          </a:prstGeom>
          <a:noFill/>
        </p:spPr>
      </p:pic>
      <p:sp>
        <p:nvSpPr>
          <p:cNvPr id="13" name="TextBox 34"/>
          <p:cNvSpPr txBox="1"/>
          <p:nvPr/>
        </p:nvSpPr>
        <p:spPr>
          <a:xfrm>
            <a:off x="5968879" y="4877984"/>
            <a:ext cx="4983052" cy="87440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zh-CN" altLang="en-US" dirty="0" smtClean="0">
                <a:solidFill>
                  <a:schemeClr val="bg1"/>
                </a:solidFill>
                <a:latin typeface="微软雅黑" pitchFamily="34" charset="-122"/>
                <a:ea typeface="微软雅黑" pitchFamily="34" charset="-122"/>
              </a:rPr>
              <a:t>与社保卡、公积金打通，方便挂号、消费等</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图书馆借记，网吧登记管理</a:t>
            </a:r>
            <a:endParaRPr lang="en-US" altLang="zh-CN" dirty="0" smtClean="0">
              <a:solidFill>
                <a:schemeClr val="bg1"/>
              </a:solidFill>
              <a:latin typeface="微软雅黑" pitchFamily="34" charset="-122"/>
              <a:ea typeface="微软雅黑" pitchFamily="34" charset="-122"/>
            </a:endParaRPr>
          </a:p>
        </p:txBody>
      </p:sp>
      <p:sp>
        <p:nvSpPr>
          <p:cNvPr id="8" name="KSO_Shape"/>
          <p:cNvSpPr>
            <a:spLocks/>
          </p:cNvSpPr>
          <p:nvPr/>
        </p:nvSpPr>
        <p:spPr bwMode="auto">
          <a:xfrm>
            <a:off x="5612074" y="2920621"/>
            <a:ext cx="1129920" cy="781879"/>
          </a:xfrm>
          <a:custGeom>
            <a:avLst/>
            <a:gdLst>
              <a:gd name="T0" fmla="*/ 1855787 w 2462213"/>
              <a:gd name="T1" fmla="*/ 1260475 h 1693863"/>
              <a:gd name="T2" fmla="*/ 1271587 w 2462213"/>
              <a:gd name="T3" fmla="*/ 1387475 h 1693863"/>
              <a:gd name="T4" fmla="*/ 1195387 w 2462213"/>
              <a:gd name="T5" fmla="*/ 1387475 h 1693863"/>
              <a:gd name="T6" fmla="*/ 612775 w 2462213"/>
              <a:gd name="T7" fmla="*/ 1260475 h 1693863"/>
              <a:gd name="T8" fmla="*/ 280987 w 2462213"/>
              <a:gd name="T9" fmla="*/ 1260475 h 1693863"/>
              <a:gd name="T10" fmla="*/ 1855787 w 2462213"/>
              <a:gd name="T11" fmla="*/ 1047750 h 1693863"/>
              <a:gd name="T12" fmla="*/ 1271587 w 2462213"/>
              <a:gd name="T13" fmla="*/ 1174750 h 1693863"/>
              <a:gd name="T14" fmla="*/ 1195387 w 2462213"/>
              <a:gd name="T15" fmla="*/ 1174750 h 1693863"/>
              <a:gd name="T16" fmla="*/ 612775 w 2462213"/>
              <a:gd name="T17" fmla="*/ 1047750 h 1693863"/>
              <a:gd name="T18" fmla="*/ 280987 w 2462213"/>
              <a:gd name="T19" fmla="*/ 1047750 h 1693863"/>
              <a:gd name="T20" fmla="*/ 1855787 w 2462213"/>
              <a:gd name="T21" fmla="*/ 817562 h 1693863"/>
              <a:gd name="T22" fmla="*/ 1271587 w 2462213"/>
              <a:gd name="T23" fmla="*/ 944562 h 1693863"/>
              <a:gd name="T24" fmla="*/ 1195387 w 2462213"/>
              <a:gd name="T25" fmla="*/ 944562 h 1693863"/>
              <a:gd name="T26" fmla="*/ 612775 w 2462213"/>
              <a:gd name="T27" fmla="*/ 817562 h 1693863"/>
              <a:gd name="T28" fmla="*/ 280987 w 2462213"/>
              <a:gd name="T29" fmla="*/ 817562 h 1693863"/>
              <a:gd name="T30" fmla="*/ 1855787 w 2462213"/>
              <a:gd name="T31" fmla="*/ 604837 h 1693863"/>
              <a:gd name="T32" fmla="*/ 1271587 w 2462213"/>
              <a:gd name="T33" fmla="*/ 731837 h 1693863"/>
              <a:gd name="T34" fmla="*/ 1195387 w 2462213"/>
              <a:gd name="T35" fmla="*/ 731837 h 1693863"/>
              <a:gd name="T36" fmla="*/ 612775 w 2462213"/>
              <a:gd name="T37" fmla="*/ 604837 h 1693863"/>
              <a:gd name="T38" fmla="*/ 280987 w 2462213"/>
              <a:gd name="T39" fmla="*/ 604837 h 1693863"/>
              <a:gd name="T40" fmla="*/ 1217659 w 2462213"/>
              <a:gd name="T41" fmla="*/ 88928 h 1693863"/>
              <a:gd name="T42" fmla="*/ 1211327 w 2462213"/>
              <a:gd name="T43" fmla="*/ 104873 h 1693863"/>
              <a:gd name="T44" fmla="*/ 1139150 w 2462213"/>
              <a:gd name="T45" fmla="*/ 170566 h 1693863"/>
              <a:gd name="T46" fmla="*/ 1126487 w 2462213"/>
              <a:gd name="T47" fmla="*/ 186829 h 1693863"/>
              <a:gd name="T48" fmla="*/ 1127437 w 2462213"/>
              <a:gd name="T49" fmla="*/ 199904 h 1693863"/>
              <a:gd name="T50" fmla="*/ 1143582 w 2462213"/>
              <a:gd name="T51" fmla="*/ 213298 h 1693863"/>
              <a:gd name="T52" fmla="*/ 1211644 w 2462213"/>
              <a:gd name="T53" fmla="*/ 281861 h 1693863"/>
              <a:gd name="T54" fmla="*/ 1224940 w 2462213"/>
              <a:gd name="T55" fmla="*/ 298125 h 1693863"/>
              <a:gd name="T56" fmla="*/ 1238236 w 2462213"/>
              <a:gd name="T57" fmla="*/ 299400 h 1693863"/>
              <a:gd name="T58" fmla="*/ 1254381 w 2462213"/>
              <a:gd name="T59" fmla="*/ 286325 h 1693863"/>
              <a:gd name="T60" fmla="*/ 1319277 w 2462213"/>
              <a:gd name="T61" fmla="*/ 213617 h 1693863"/>
              <a:gd name="T62" fmla="*/ 1335106 w 2462213"/>
              <a:gd name="T63" fmla="*/ 207239 h 1693863"/>
              <a:gd name="T64" fmla="*/ 1341437 w 2462213"/>
              <a:gd name="T65" fmla="*/ 191294 h 1693863"/>
              <a:gd name="T66" fmla="*/ 1335106 w 2462213"/>
              <a:gd name="T67" fmla="*/ 175349 h 1693863"/>
              <a:gd name="T68" fmla="*/ 1319277 w 2462213"/>
              <a:gd name="T69" fmla="*/ 168652 h 1693863"/>
              <a:gd name="T70" fmla="*/ 1254381 w 2462213"/>
              <a:gd name="T71" fmla="*/ 96263 h 1693863"/>
              <a:gd name="T72" fmla="*/ 1238236 w 2462213"/>
              <a:gd name="T73" fmla="*/ 82869 h 1693863"/>
              <a:gd name="T74" fmla="*/ 1630998 w 2462213"/>
              <a:gd name="T75" fmla="*/ 0 h 1693863"/>
              <a:gd name="T76" fmla="*/ 1669733 w 2462213"/>
              <a:gd name="T77" fmla="*/ 6352 h 1693863"/>
              <a:gd name="T78" fmla="*/ 1703388 w 2462213"/>
              <a:gd name="T79" fmla="*/ 23186 h 1693863"/>
              <a:gd name="T80" fmla="*/ 1731328 w 2462213"/>
              <a:gd name="T81" fmla="*/ 48913 h 1693863"/>
              <a:gd name="T82" fmla="*/ 1750696 w 2462213"/>
              <a:gd name="T83" fmla="*/ 82581 h 1693863"/>
              <a:gd name="T84" fmla="*/ 1759903 w 2462213"/>
              <a:gd name="T85" fmla="*/ 121331 h 1693863"/>
              <a:gd name="T86" fmla="*/ 2206626 w 2462213"/>
              <a:gd name="T87" fmla="*/ 382731 h 1693863"/>
              <a:gd name="T88" fmla="*/ 2243456 w 2462213"/>
              <a:gd name="T89" fmla="*/ 392895 h 1693863"/>
              <a:gd name="T90" fmla="*/ 2275841 w 2462213"/>
              <a:gd name="T91" fmla="*/ 413540 h 1693863"/>
              <a:gd name="T92" fmla="*/ 2300923 w 2462213"/>
              <a:gd name="T93" fmla="*/ 442444 h 1693863"/>
              <a:gd name="T94" fmla="*/ 2317433 w 2462213"/>
              <a:gd name="T95" fmla="*/ 478652 h 1693863"/>
              <a:gd name="T96" fmla="*/ 2323148 w 2462213"/>
              <a:gd name="T97" fmla="*/ 519307 h 1693863"/>
              <a:gd name="T98" fmla="*/ 0 w 2462213"/>
              <a:gd name="T99" fmla="*/ 1693863 h 1693863"/>
              <a:gd name="T100" fmla="*/ 133350 w 2462213"/>
              <a:gd name="T101" fmla="*/ 512320 h 1693863"/>
              <a:gd name="T102" fmla="*/ 141288 w 2462213"/>
              <a:gd name="T103" fmla="*/ 471982 h 1693863"/>
              <a:gd name="T104" fmla="*/ 159068 w 2462213"/>
              <a:gd name="T105" fmla="*/ 437362 h 1693863"/>
              <a:gd name="T106" fmla="*/ 185420 w 2462213"/>
              <a:gd name="T107" fmla="*/ 409094 h 1693863"/>
              <a:gd name="T108" fmla="*/ 218440 w 2462213"/>
              <a:gd name="T109" fmla="*/ 390354 h 1693863"/>
              <a:gd name="T110" fmla="*/ 256223 w 2462213"/>
              <a:gd name="T111" fmla="*/ 382096 h 1693863"/>
              <a:gd name="T112" fmla="*/ 708978 w 2462213"/>
              <a:gd name="T113" fmla="*/ 114661 h 1693863"/>
              <a:gd name="T114" fmla="*/ 720090 w 2462213"/>
              <a:gd name="T115" fmla="*/ 76864 h 1693863"/>
              <a:gd name="T116" fmla="*/ 741045 w 2462213"/>
              <a:gd name="T117" fmla="*/ 44467 h 1693863"/>
              <a:gd name="T118" fmla="*/ 769620 w 2462213"/>
              <a:gd name="T119" fmla="*/ 19692 h 1693863"/>
              <a:gd name="T120" fmla="*/ 804545 w 2462213"/>
              <a:gd name="T121" fmla="*/ 4447 h 1693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2213" h="1693863">
                <a:moveTo>
                  <a:pt x="2058987" y="1260475"/>
                </a:moveTo>
                <a:lnTo>
                  <a:pt x="2058987" y="1387475"/>
                </a:lnTo>
                <a:lnTo>
                  <a:pt x="2185987" y="1387475"/>
                </a:lnTo>
                <a:lnTo>
                  <a:pt x="2185987" y="1260475"/>
                </a:lnTo>
                <a:lnTo>
                  <a:pt x="2058987" y="1260475"/>
                </a:lnTo>
                <a:close/>
                <a:moveTo>
                  <a:pt x="1855787" y="1260475"/>
                </a:moveTo>
                <a:lnTo>
                  <a:pt x="1855787" y="1387475"/>
                </a:lnTo>
                <a:lnTo>
                  <a:pt x="1982787" y="1387475"/>
                </a:lnTo>
                <a:lnTo>
                  <a:pt x="1982787" y="1260475"/>
                </a:lnTo>
                <a:lnTo>
                  <a:pt x="1855787" y="1260475"/>
                </a:lnTo>
                <a:close/>
                <a:moveTo>
                  <a:pt x="1271587" y="1260475"/>
                </a:moveTo>
                <a:lnTo>
                  <a:pt x="1271587" y="1387475"/>
                </a:lnTo>
                <a:lnTo>
                  <a:pt x="1398587" y="1387475"/>
                </a:lnTo>
                <a:lnTo>
                  <a:pt x="1398587" y="1260475"/>
                </a:lnTo>
                <a:lnTo>
                  <a:pt x="1271587" y="1260475"/>
                </a:lnTo>
                <a:close/>
                <a:moveTo>
                  <a:pt x="1068387" y="1260475"/>
                </a:moveTo>
                <a:lnTo>
                  <a:pt x="1068387" y="1387475"/>
                </a:lnTo>
                <a:lnTo>
                  <a:pt x="1195387" y="1387475"/>
                </a:lnTo>
                <a:lnTo>
                  <a:pt x="1195387" y="1260475"/>
                </a:lnTo>
                <a:lnTo>
                  <a:pt x="1068387" y="1260475"/>
                </a:lnTo>
                <a:close/>
                <a:moveTo>
                  <a:pt x="484187" y="1260475"/>
                </a:moveTo>
                <a:lnTo>
                  <a:pt x="484187" y="1387475"/>
                </a:lnTo>
                <a:lnTo>
                  <a:pt x="612775" y="1387475"/>
                </a:lnTo>
                <a:lnTo>
                  <a:pt x="612775" y="1260475"/>
                </a:lnTo>
                <a:lnTo>
                  <a:pt x="484187" y="1260475"/>
                </a:lnTo>
                <a:close/>
                <a:moveTo>
                  <a:pt x="280987" y="1260475"/>
                </a:moveTo>
                <a:lnTo>
                  <a:pt x="280987" y="1387475"/>
                </a:lnTo>
                <a:lnTo>
                  <a:pt x="407987" y="1387475"/>
                </a:lnTo>
                <a:lnTo>
                  <a:pt x="407987" y="1260475"/>
                </a:lnTo>
                <a:lnTo>
                  <a:pt x="280987" y="1260475"/>
                </a:lnTo>
                <a:close/>
                <a:moveTo>
                  <a:pt x="2058987" y="1047750"/>
                </a:moveTo>
                <a:lnTo>
                  <a:pt x="2058987" y="1174750"/>
                </a:lnTo>
                <a:lnTo>
                  <a:pt x="2185987" y="1174750"/>
                </a:lnTo>
                <a:lnTo>
                  <a:pt x="2185987" y="1047750"/>
                </a:lnTo>
                <a:lnTo>
                  <a:pt x="2058987" y="1047750"/>
                </a:lnTo>
                <a:close/>
                <a:moveTo>
                  <a:pt x="1855787" y="1047750"/>
                </a:moveTo>
                <a:lnTo>
                  <a:pt x="1855787" y="1174750"/>
                </a:lnTo>
                <a:lnTo>
                  <a:pt x="1982787" y="1174750"/>
                </a:lnTo>
                <a:lnTo>
                  <a:pt x="1982787" y="1047750"/>
                </a:lnTo>
                <a:lnTo>
                  <a:pt x="1855787" y="1047750"/>
                </a:lnTo>
                <a:close/>
                <a:moveTo>
                  <a:pt x="1271587" y="1047750"/>
                </a:moveTo>
                <a:lnTo>
                  <a:pt x="1271587" y="1174750"/>
                </a:lnTo>
                <a:lnTo>
                  <a:pt x="1398587" y="1174750"/>
                </a:lnTo>
                <a:lnTo>
                  <a:pt x="1398587" y="1047750"/>
                </a:lnTo>
                <a:lnTo>
                  <a:pt x="1271587" y="1047750"/>
                </a:lnTo>
                <a:close/>
                <a:moveTo>
                  <a:pt x="1068387" y="1047750"/>
                </a:moveTo>
                <a:lnTo>
                  <a:pt x="1068387" y="1174750"/>
                </a:lnTo>
                <a:lnTo>
                  <a:pt x="1195387" y="1174750"/>
                </a:lnTo>
                <a:lnTo>
                  <a:pt x="1195387" y="1047750"/>
                </a:lnTo>
                <a:lnTo>
                  <a:pt x="1068387" y="1047750"/>
                </a:lnTo>
                <a:close/>
                <a:moveTo>
                  <a:pt x="484187" y="1047750"/>
                </a:moveTo>
                <a:lnTo>
                  <a:pt x="484187" y="1174750"/>
                </a:lnTo>
                <a:lnTo>
                  <a:pt x="612775" y="1174750"/>
                </a:lnTo>
                <a:lnTo>
                  <a:pt x="612775" y="1047750"/>
                </a:lnTo>
                <a:lnTo>
                  <a:pt x="484187" y="1047750"/>
                </a:lnTo>
                <a:close/>
                <a:moveTo>
                  <a:pt x="280987" y="1047750"/>
                </a:moveTo>
                <a:lnTo>
                  <a:pt x="280987" y="1174750"/>
                </a:lnTo>
                <a:lnTo>
                  <a:pt x="407987" y="1174750"/>
                </a:lnTo>
                <a:lnTo>
                  <a:pt x="407987" y="1047750"/>
                </a:lnTo>
                <a:lnTo>
                  <a:pt x="280987" y="1047750"/>
                </a:lnTo>
                <a:close/>
                <a:moveTo>
                  <a:pt x="2058987" y="817562"/>
                </a:moveTo>
                <a:lnTo>
                  <a:pt x="2058987" y="944562"/>
                </a:lnTo>
                <a:lnTo>
                  <a:pt x="2185987" y="944562"/>
                </a:lnTo>
                <a:lnTo>
                  <a:pt x="2185987" y="817562"/>
                </a:lnTo>
                <a:lnTo>
                  <a:pt x="2058987" y="817562"/>
                </a:lnTo>
                <a:close/>
                <a:moveTo>
                  <a:pt x="1855787" y="817562"/>
                </a:moveTo>
                <a:lnTo>
                  <a:pt x="1855787" y="944562"/>
                </a:lnTo>
                <a:lnTo>
                  <a:pt x="1982787" y="944562"/>
                </a:lnTo>
                <a:lnTo>
                  <a:pt x="1982787" y="817562"/>
                </a:lnTo>
                <a:lnTo>
                  <a:pt x="1855787" y="817562"/>
                </a:lnTo>
                <a:close/>
                <a:moveTo>
                  <a:pt x="1271587" y="817562"/>
                </a:moveTo>
                <a:lnTo>
                  <a:pt x="1271587" y="944562"/>
                </a:lnTo>
                <a:lnTo>
                  <a:pt x="1398587" y="944562"/>
                </a:lnTo>
                <a:lnTo>
                  <a:pt x="1398587" y="817562"/>
                </a:lnTo>
                <a:lnTo>
                  <a:pt x="1271587" y="817562"/>
                </a:lnTo>
                <a:close/>
                <a:moveTo>
                  <a:pt x="1068387" y="817562"/>
                </a:moveTo>
                <a:lnTo>
                  <a:pt x="1068387" y="944562"/>
                </a:lnTo>
                <a:lnTo>
                  <a:pt x="1195387" y="944562"/>
                </a:lnTo>
                <a:lnTo>
                  <a:pt x="1195387" y="817562"/>
                </a:lnTo>
                <a:lnTo>
                  <a:pt x="1068387" y="817562"/>
                </a:lnTo>
                <a:close/>
                <a:moveTo>
                  <a:pt x="484187" y="817562"/>
                </a:moveTo>
                <a:lnTo>
                  <a:pt x="484187" y="944562"/>
                </a:lnTo>
                <a:lnTo>
                  <a:pt x="612775" y="944562"/>
                </a:lnTo>
                <a:lnTo>
                  <a:pt x="612775" y="817562"/>
                </a:lnTo>
                <a:lnTo>
                  <a:pt x="484187" y="817562"/>
                </a:lnTo>
                <a:close/>
                <a:moveTo>
                  <a:pt x="280987" y="817562"/>
                </a:moveTo>
                <a:lnTo>
                  <a:pt x="280987" y="944562"/>
                </a:lnTo>
                <a:lnTo>
                  <a:pt x="407987" y="944562"/>
                </a:lnTo>
                <a:lnTo>
                  <a:pt x="407987" y="817562"/>
                </a:lnTo>
                <a:lnTo>
                  <a:pt x="280987" y="817562"/>
                </a:lnTo>
                <a:close/>
                <a:moveTo>
                  <a:pt x="2058987" y="604837"/>
                </a:moveTo>
                <a:lnTo>
                  <a:pt x="2058987" y="731837"/>
                </a:lnTo>
                <a:lnTo>
                  <a:pt x="2185987" y="731837"/>
                </a:lnTo>
                <a:lnTo>
                  <a:pt x="2185987" y="604837"/>
                </a:lnTo>
                <a:lnTo>
                  <a:pt x="2058987" y="604837"/>
                </a:lnTo>
                <a:close/>
                <a:moveTo>
                  <a:pt x="1855787" y="604837"/>
                </a:moveTo>
                <a:lnTo>
                  <a:pt x="1855787" y="731837"/>
                </a:lnTo>
                <a:lnTo>
                  <a:pt x="1982787" y="731837"/>
                </a:lnTo>
                <a:lnTo>
                  <a:pt x="1982787" y="604837"/>
                </a:lnTo>
                <a:lnTo>
                  <a:pt x="1855787" y="604837"/>
                </a:lnTo>
                <a:close/>
                <a:moveTo>
                  <a:pt x="1271587" y="604837"/>
                </a:moveTo>
                <a:lnTo>
                  <a:pt x="1271587" y="731837"/>
                </a:lnTo>
                <a:lnTo>
                  <a:pt x="1398587" y="731837"/>
                </a:lnTo>
                <a:lnTo>
                  <a:pt x="1398587" y="604837"/>
                </a:lnTo>
                <a:lnTo>
                  <a:pt x="1271587" y="604837"/>
                </a:lnTo>
                <a:close/>
                <a:moveTo>
                  <a:pt x="1068387" y="604837"/>
                </a:moveTo>
                <a:lnTo>
                  <a:pt x="1068387" y="731837"/>
                </a:lnTo>
                <a:lnTo>
                  <a:pt x="1195387" y="731837"/>
                </a:lnTo>
                <a:lnTo>
                  <a:pt x="1195387" y="604837"/>
                </a:lnTo>
                <a:lnTo>
                  <a:pt x="1068387" y="604837"/>
                </a:lnTo>
                <a:close/>
                <a:moveTo>
                  <a:pt x="484187" y="604837"/>
                </a:moveTo>
                <a:lnTo>
                  <a:pt x="484187" y="731837"/>
                </a:lnTo>
                <a:lnTo>
                  <a:pt x="612775" y="731837"/>
                </a:lnTo>
                <a:lnTo>
                  <a:pt x="612775" y="604837"/>
                </a:lnTo>
                <a:lnTo>
                  <a:pt x="484187" y="604837"/>
                </a:lnTo>
                <a:close/>
                <a:moveTo>
                  <a:pt x="280987" y="604837"/>
                </a:moveTo>
                <a:lnTo>
                  <a:pt x="280987" y="731837"/>
                </a:lnTo>
                <a:lnTo>
                  <a:pt x="407987" y="731837"/>
                </a:lnTo>
                <a:lnTo>
                  <a:pt x="407987" y="604837"/>
                </a:lnTo>
                <a:lnTo>
                  <a:pt x="280987" y="604837"/>
                </a:lnTo>
                <a:close/>
                <a:moveTo>
                  <a:pt x="1231588" y="82550"/>
                </a:moveTo>
                <a:lnTo>
                  <a:pt x="1229372" y="82869"/>
                </a:lnTo>
                <a:lnTo>
                  <a:pt x="1227156" y="83507"/>
                </a:lnTo>
                <a:lnTo>
                  <a:pt x="1224940" y="84145"/>
                </a:lnTo>
                <a:lnTo>
                  <a:pt x="1221458" y="86377"/>
                </a:lnTo>
                <a:lnTo>
                  <a:pt x="1217659" y="88928"/>
                </a:lnTo>
                <a:lnTo>
                  <a:pt x="1215443" y="92755"/>
                </a:lnTo>
                <a:lnTo>
                  <a:pt x="1213227" y="96263"/>
                </a:lnTo>
                <a:lnTo>
                  <a:pt x="1212594" y="98495"/>
                </a:lnTo>
                <a:lnTo>
                  <a:pt x="1211644" y="100408"/>
                </a:lnTo>
                <a:lnTo>
                  <a:pt x="1211327" y="102641"/>
                </a:lnTo>
                <a:lnTo>
                  <a:pt x="1211327" y="104873"/>
                </a:lnTo>
                <a:lnTo>
                  <a:pt x="1211327" y="168652"/>
                </a:lnTo>
                <a:lnTo>
                  <a:pt x="1148330" y="168652"/>
                </a:lnTo>
                <a:lnTo>
                  <a:pt x="1145798" y="168652"/>
                </a:lnTo>
                <a:lnTo>
                  <a:pt x="1143582" y="169290"/>
                </a:lnTo>
                <a:lnTo>
                  <a:pt x="1141366" y="169928"/>
                </a:lnTo>
                <a:lnTo>
                  <a:pt x="1139150" y="170566"/>
                </a:lnTo>
                <a:lnTo>
                  <a:pt x="1135667" y="172798"/>
                </a:lnTo>
                <a:lnTo>
                  <a:pt x="1132502" y="175349"/>
                </a:lnTo>
                <a:lnTo>
                  <a:pt x="1129653" y="178538"/>
                </a:lnTo>
                <a:lnTo>
                  <a:pt x="1127437" y="182684"/>
                </a:lnTo>
                <a:lnTo>
                  <a:pt x="1126804" y="184597"/>
                </a:lnTo>
                <a:lnTo>
                  <a:pt x="1126487" y="186829"/>
                </a:lnTo>
                <a:lnTo>
                  <a:pt x="1126170" y="189062"/>
                </a:lnTo>
                <a:lnTo>
                  <a:pt x="1125537" y="191294"/>
                </a:lnTo>
                <a:lnTo>
                  <a:pt x="1126170" y="193845"/>
                </a:lnTo>
                <a:lnTo>
                  <a:pt x="1126487" y="195759"/>
                </a:lnTo>
                <a:lnTo>
                  <a:pt x="1126804" y="197991"/>
                </a:lnTo>
                <a:lnTo>
                  <a:pt x="1127437" y="199904"/>
                </a:lnTo>
                <a:lnTo>
                  <a:pt x="1129653" y="203731"/>
                </a:lnTo>
                <a:lnTo>
                  <a:pt x="1132502" y="207239"/>
                </a:lnTo>
                <a:lnTo>
                  <a:pt x="1135667" y="210109"/>
                </a:lnTo>
                <a:lnTo>
                  <a:pt x="1139150" y="212022"/>
                </a:lnTo>
                <a:lnTo>
                  <a:pt x="1141366" y="212979"/>
                </a:lnTo>
                <a:lnTo>
                  <a:pt x="1143582" y="213298"/>
                </a:lnTo>
                <a:lnTo>
                  <a:pt x="1145798" y="213617"/>
                </a:lnTo>
                <a:lnTo>
                  <a:pt x="1148330" y="213617"/>
                </a:lnTo>
                <a:lnTo>
                  <a:pt x="1211327" y="213617"/>
                </a:lnTo>
                <a:lnTo>
                  <a:pt x="1211327" y="277396"/>
                </a:lnTo>
                <a:lnTo>
                  <a:pt x="1211327" y="279629"/>
                </a:lnTo>
                <a:lnTo>
                  <a:pt x="1211644" y="281861"/>
                </a:lnTo>
                <a:lnTo>
                  <a:pt x="1212594" y="284093"/>
                </a:lnTo>
                <a:lnTo>
                  <a:pt x="1213227" y="286325"/>
                </a:lnTo>
                <a:lnTo>
                  <a:pt x="1215443" y="290152"/>
                </a:lnTo>
                <a:lnTo>
                  <a:pt x="1217659" y="293341"/>
                </a:lnTo>
                <a:lnTo>
                  <a:pt x="1221458" y="296211"/>
                </a:lnTo>
                <a:lnTo>
                  <a:pt x="1224940" y="298125"/>
                </a:lnTo>
                <a:lnTo>
                  <a:pt x="1227156" y="298762"/>
                </a:lnTo>
                <a:lnTo>
                  <a:pt x="1229372" y="299400"/>
                </a:lnTo>
                <a:lnTo>
                  <a:pt x="1231588" y="300038"/>
                </a:lnTo>
                <a:lnTo>
                  <a:pt x="1233487" y="300038"/>
                </a:lnTo>
                <a:lnTo>
                  <a:pt x="1236020" y="300038"/>
                </a:lnTo>
                <a:lnTo>
                  <a:pt x="1238236" y="299400"/>
                </a:lnTo>
                <a:lnTo>
                  <a:pt x="1240452" y="298762"/>
                </a:lnTo>
                <a:lnTo>
                  <a:pt x="1242668" y="298125"/>
                </a:lnTo>
                <a:lnTo>
                  <a:pt x="1246150" y="296211"/>
                </a:lnTo>
                <a:lnTo>
                  <a:pt x="1249316" y="293341"/>
                </a:lnTo>
                <a:lnTo>
                  <a:pt x="1252165" y="290152"/>
                </a:lnTo>
                <a:lnTo>
                  <a:pt x="1254381" y="286325"/>
                </a:lnTo>
                <a:lnTo>
                  <a:pt x="1255014" y="284093"/>
                </a:lnTo>
                <a:lnTo>
                  <a:pt x="1255331" y="281861"/>
                </a:lnTo>
                <a:lnTo>
                  <a:pt x="1255964" y="279629"/>
                </a:lnTo>
                <a:lnTo>
                  <a:pt x="1256280" y="277396"/>
                </a:lnTo>
                <a:lnTo>
                  <a:pt x="1256280" y="213617"/>
                </a:lnTo>
                <a:lnTo>
                  <a:pt x="1319277" y="213617"/>
                </a:lnTo>
                <a:lnTo>
                  <a:pt x="1321493" y="213617"/>
                </a:lnTo>
                <a:lnTo>
                  <a:pt x="1324026" y="213298"/>
                </a:lnTo>
                <a:lnTo>
                  <a:pt x="1326242" y="212979"/>
                </a:lnTo>
                <a:lnTo>
                  <a:pt x="1327825" y="212022"/>
                </a:lnTo>
                <a:lnTo>
                  <a:pt x="1331940" y="210109"/>
                </a:lnTo>
                <a:lnTo>
                  <a:pt x="1335106" y="207239"/>
                </a:lnTo>
                <a:lnTo>
                  <a:pt x="1337955" y="203731"/>
                </a:lnTo>
                <a:lnTo>
                  <a:pt x="1339854" y="199904"/>
                </a:lnTo>
                <a:lnTo>
                  <a:pt x="1340804" y="197991"/>
                </a:lnTo>
                <a:lnTo>
                  <a:pt x="1341121" y="195759"/>
                </a:lnTo>
                <a:lnTo>
                  <a:pt x="1341437" y="193845"/>
                </a:lnTo>
                <a:lnTo>
                  <a:pt x="1341437" y="191294"/>
                </a:lnTo>
                <a:lnTo>
                  <a:pt x="1341437" y="189062"/>
                </a:lnTo>
                <a:lnTo>
                  <a:pt x="1341121" y="186829"/>
                </a:lnTo>
                <a:lnTo>
                  <a:pt x="1340804" y="184597"/>
                </a:lnTo>
                <a:lnTo>
                  <a:pt x="1339854" y="182684"/>
                </a:lnTo>
                <a:lnTo>
                  <a:pt x="1337955" y="178538"/>
                </a:lnTo>
                <a:lnTo>
                  <a:pt x="1335106" y="175349"/>
                </a:lnTo>
                <a:lnTo>
                  <a:pt x="1331940" y="172798"/>
                </a:lnTo>
                <a:lnTo>
                  <a:pt x="1327825" y="170566"/>
                </a:lnTo>
                <a:lnTo>
                  <a:pt x="1326242" y="169928"/>
                </a:lnTo>
                <a:lnTo>
                  <a:pt x="1324026" y="169290"/>
                </a:lnTo>
                <a:lnTo>
                  <a:pt x="1321493" y="168652"/>
                </a:lnTo>
                <a:lnTo>
                  <a:pt x="1319277" y="168652"/>
                </a:lnTo>
                <a:lnTo>
                  <a:pt x="1256280" y="168652"/>
                </a:lnTo>
                <a:lnTo>
                  <a:pt x="1256280" y="104873"/>
                </a:lnTo>
                <a:lnTo>
                  <a:pt x="1255964" y="102641"/>
                </a:lnTo>
                <a:lnTo>
                  <a:pt x="1255331" y="100408"/>
                </a:lnTo>
                <a:lnTo>
                  <a:pt x="1255014" y="98495"/>
                </a:lnTo>
                <a:lnTo>
                  <a:pt x="1254381" y="96263"/>
                </a:lnTo>
                <a:lnTo>
                  <a:pt x="1252165" y="92755"/>
                </a:lnTo>
                <a:lnTo>
                  <a:pt x="1249316" y="88928"/>
                </a:lnTo>
                <a:lnTo>
                  <a:pt x="1246150" y="86377"/>
                </a:lnTo>
                <a:lnTo>
                  <a:pt x="1242668" y="84145"/>
                </a:lnTo>
                <a:lnTo>
                  <a:pt x="1240452" y="83507"/>
                </a:lnTo>
                <a:lnTo>
                  <a:pt x="1238236" y="82869"/>
                </a:lnTo>
                <a:lnTo>
                  <a:pt x="1236020" y="82550"/>
                </a:lnTo>
                <a:lnTo>
                  <a:pt x="1233487" y="82550"/>
                </a:lnTo>
                <a:lnTo>
                  <a:pt x="1231588" y="82550"/>
                </a:lnTo>
                <a:close/>
                <a:moveTo>
                  <a:pt x="830580" y="0"/>
                </a:moveTo>
                <a:lnTo>
                  <a:pt x="837248" y="0"/>
                </a:lnTo>
                <a:lnTo>
                  <a:pt x="1630998" y="0"/>
                </a:lnTo>
                <a:lnTo>
                  <a:pt x="1637666" y="0"/>
                </a:lnTo>
                <a:lnTo>
                  <a:pt x="1644333" y="953"/>
                </a:lnTo>
                <a:lnTo>
                  <a:pt x="1650683" y="1588"/>
                </a:lnTo>
                <a:lnTo>
                  <a:pt x="1657033" y="3176"/>
                </a:lnTo>
                <a:lnTo>
                  <a:pt x="1663383" y="4447"/>
                </a:lnTo>
                <a:lnTo>
                  <a:pt x="1669733" y="6352"/>
                </a:lnTo>
                <a:lnTo>
                  <a:pt x="1675448" y="8576"/>
                </a:lnTo>
                <a:lnTo>
                  <a:pt x="1681481" y="10481"/>
                </a:lnTo>
                <a:lnTo>
                  <a:pt x="1687196" y="13340"/>
                </a:lnTo>
                <a:lnTo>
                  <a:pt x="1692593" y="16199"/>
                </a:lnTo>
                <a:lnTo>
                  <a:pt x="1697991" y="19692"/>
                </a:lnTo>
                <a:lnTo>
                  <a:pt x="1703388" y="23186"/>
                </a:lnTo>
                <a:lnTo>
                  <a:pt x="1708468" y="26680"/>
                </a:lnTo>
                <a:lnTo>
                  <a:pt x="1713548" y="31127"/>
                </a:lnTo>
                <a:lnTo>
                  <a:pt x="1718311" y="34938"/>
                </a:lnTo>
                <a:lnTo>
                  <a:pt x="1722438" y="39702"/>
                </a:lnTo>
                <a:lnTo>
                  <a:pt x="1726883" y="44467"/>
                </a:lnTo>
                <a:lnTo>
                  <a:pt x="1731328" y="48913"/>
                </a:lnTo>
                <a:lnTo>
                  <a:pt x="1735138" y="54313"/>
                </a:lnTo>
                <a:lnTo>
                  <a:pt x="1738631" y="59395"/>
                </a:lnTo>
                <a:lnTo>
                  <a:pt x="1742123" y="65112"/>
                </a:lnTo>
                <a:lnTo>
                  <a:pt x="1745298" y="70511"/>
                </a:lnTo>
                <a:lnTo>
                  <a:pt x="1748156" y="76864"/>
                </a:lnTo>
                <a:lnTo>
                  <a:pt x="1750696" y="82581"/>
                </a:lnTo>
                <a:lnTo>
                  <a:pt x="1752918" y="88616"/>
                </a:lnTo>
                <a:lnTo>
                  <a:pt x="1754823" y="94968"/>
                </a:lnTo>
                <a:lnTo>
                  <a:pt x="1756728" y="101321"/>
                </a:lnTo>
                <a:lnTo>
                  <a:pt x="1758316" y="107991"/>
                </a:lnTo>
                <a:lnTo>
                  <a:pt x="1759268" y="114661"/>
                </a:lnTo>
                <a:lnTo>
                  <a:pt x="1759903" y="121331"/>
                </a:lnTo>
                <a:lnTo>
                  <a:pt x="1760538" y="128318"/>
                </a:lnTo>
                <a:lnTo>
                  <a:pt x="1760538" y="134988"/>
                </a:lnTo>
                <a:lnTo>
                  <a:pt x="1760538" y="382096"/>
                </a:lnTo>
                <a:lnTo>
                  <a:pt x="2193291" y="382096"/>
                </a:lnTo>
                <a:lnTo>
                  <a:pt x="2199641" y="382096"/>
                </a:lnTo>
                <a:lnTo>
                  <a:pt x="2206626" y="382731"/>
                </a:lnTo>
                <a:lnTo>
                  <a:pt x="2212976" y="383684"/>
                </a:lnTo>
                <a:lnTo>
                  <a:pt x="2219643" y="384637"/>
                </a:lnTo>
                <a:lnTo>
                  <a:pt x="2225676" y="386543"/>
                </a:lnTo>
                <a:lnTo>
                  <a:pt x="2231708" y="388131"/>
                </a:lnTo>
                <a:lnTo>
                  <a:pt x="2237741" y="390354"/>
                </a:lnTo>
                <a:lnTo>
                  <a:pt x="2243456" y="392895"/>
                </a:lnTo>
                <a:lnTo>
                  <a:pt x="2249488" y="395436"/>
                </a:lnTo>
                <a:lnTo>
                  <a:pt x="2255203" y="398612"/>
                </a:lnTo>
                <a:lnTo>
                  <a:pt x="2260601" y="402106"/>
                </a:lnTo>
                <a:lnTo>
                  <a:pt x="2265998" y="405600"/>
                </a:lnTo>
                <a:lnTo>
                  <a:pt x="2271078" y="409094"/>
                </a:lnTo>
                <a:lnTo>
                  <a:pt x="2275841" y="413540"/>
                </a:lnTo>
                <a:lnTo>
                  <a:pt x="2280603" y="417669"/>
                </a:lnTo>
                <a:lnTo>
                  <a:pt x="2285048" y="422116"/>
                </a:lnTo>
                <a:lnTo>
                  <a:pt x="2289175" y="427198"/>
                </a:lnTo>
                <a:lnTo>
                  <a:pt x="2293621" y="431962"/>
                </a:lnTo>
                <a:lnTo>
                  <a:pt x="2297113" y="437362"/>
                </a:lnTo>
                <a:lnTo>
                  <a:pt x="2300923" y="442444"/>
                </a:lnTo>
                <a:lnTo>
                  <a:pt x="2304415" y="447843"/>
                </a:lnTo>
                <a:lnTo>
                  <a:pt x="2307273" y="453878"/>
                </a:lnTo>
                <a:lnTo>
                  <a:pt x="2310131" y="459913"/>
                </a:lnTo>
                <a:lnTo>
                  <a:pt x="2312988" y="465947"/>
                </a:lnTo>
                <a:lnTo>
                  <a:pt x="2315211" y="471982"/>
                </a:lnTo>
                <a:lnTo>
                  <a:pt x="2317433" y="478652"/>
                </a:lnTo>
                <a:lnTo>
                  <a:pt x="2319021" y="485005"/>
                </a:lnTo>
                <a:lnTo>
                  <a:pt x="2320608" y="491675"/>
                </a:lnTo>
                <a:lnTo>
                  <a:pt x="2321561" y="498345"/>
                </a:lnTo>
                <a:lnTo>
                  <a:pt x="2322195" y="505332"/>
                </a:lnTo>
                <a:lnTo>
                  <a:pt x="2322831" y="512320"/>
                </a:lnTo>
                <a:lnTo>
                  <a:pt x="2323148" y="519307"/>
                </a:lnTo>
                <a:lnTo>
                  <a:pt x="2323148" y="1505833"/>
                </a:lnTo>
                <a:lnTo>
                  <a:pt x="2322831" y="1509644"/>
                </a:lnTo>
                <a:lnTo>
                  <a:pt x="2322195" y="1512820"/>
                </a:lnTo>
                <a:lnTo>
                  <a:pt x="2462213" y="1512820"/>
                </a:lnTo>
                <a:lnTo>
                  <a:pt x="2462213" y="1693863"/>
                </a:lnTo>
                <a:lnTo>
                  <a:pt x="0" y="1693863"/>
                </a:lnTo>
                <a:lnTo>
                  <a:pt x="0" y="1512820"/>
                </a:lnTo>
                <a:lnTo>
                  <a:pt x="133985" y="1512820"/>
                </a:lnTo>
                <a:lnTo>
                  <a:pt x="133668" y="1509644"/>
                </a:lnTo>
                <a:lnTo>
                  <a:pt x="133350" y="1505833"/>
                </a:lnTo>
                <a:lnTo>
                  <a:pt x="133350" y="519307"/>
                </a:lnTo>
                <a:lnTo>
                  <a:pt x="133350" y="512320"/>
                </a:lnTo>
                <a:lnTo>
                  <a:pt x="133985" y="505332"/>
                </a:lnTo>
                <a:lnTo>
                  <a:pt x="134620" y="498345"/>
                </a:lnTo>
                <a:lnTo>
                  <a:pt x="135890" y="491675"/>
                </a:lnTo>
                <a:lnTo>
                  <a:pt x="137160" y="485005"/>
                </a:lnTo>
                <a:lnTo>
                  <a:pt x="139065" y="478652"/>
                </a:lnTo>
                <a:lnTo>
                  <a:pt x="141288" y="471982"/>
                </a:lnTo>
                <a:lnTo>
                  <a:pt x="143193" y="465947"/>
                </a:lnTo>
                <a:lnTo>
                  <a:pt x="145733" y="459913"/>
                </a:lnTo>
                <a:lnTo>
                  <a:pt x="148590" y="453878"/>
                </a:lnTo>
                <a:lnTo>
                  <a:pt x="152083" y="447843"/>
                </a:lnTo>
                <a:lnTo>
                  <a:pt x="155258" y="442444"/>
                </a:lnTo>
                <a:lnTo>
                  <a:pt x="159068" y="437362"/>
                </a:lnTo>
                <a:lnTo>
                  <a:pt x="162878" y="431962"/>
                </a:lnTo>
                <a:lnTo>
                  <a:pt x="167005" y="427198"/>
                </a:lnTo>
                <a:lnTo>
                  <a:pt x="171450" y="422116"/>
                </a:lnTo>
                <a:lnTo>
                  <a:pt x="175578" y="417669"/>
                </a:lnTo>
                <a:lnTo>
                  <a:pt x="180340" y="413540"/>
                </a:lnTo>
                <a:lnTo>
                  <a:pt x="185420" y="409094"/>
                </a:lnTo>
                <a:lnTo>
                  <a:pt x="190500" y="405600"/>
                </a:lnTo>
                <a:lnTo>
                  <a:pt x="195898" y="402106"/>
                </a:lnTo>
                <a:lnTo>
                  <a:pt x="201295" y="398612"/>
                </a:lnTo>
                <a:lnTo>
                  <a:pt x="206693" y="395436"/>
                </a:lnTo>
                <a:lnTo>
                  <a:pt x="212408" y="392895"/>
                </a:lnTo>
                <a:lnTo>
                  <a:pt x="218440" y="390354"/>
                </a:lnTo>
                <a:lnTo>
                  <a:pt x="224155" y="388131"/>
                </a:lnTo>
                <a:lnTo>
                  <a:pt x="230823" y="386543"/>
                </a:lnTo>
                <a:lnTo>
                  <a:pt x="236855" y="384637"/>
                </a:lnTo>
                <a:lnTo>
                  <a:pt x="243205" y="383684"/>
                </a:lnTo>
                <a:lnTo>
                  <a:pt x="249873" y="382731"/>
                </a:lnTo>
                <a:lnTo>
                  <a:pt x="256223" y="382096"/>
                </a:lnTo>
                <a:lnTo>
                  <a:pt x="263208" y="382096"/>
                </a:lnTo>
                <a:lnTo>
                  <a:pt x="707073" y="382096"/>
                </a:lnTo>
                <a:lnTo>
                  <a:pt x="707073" y="134988"/>
                </a:lnTo>
                <a:lnTo>
                  <a:pt x="707390" y="128318"/>
                </a:lnTo>
                <a:lnTo>
                  <a:pt x="707708" y="121331"/>
                </a:lnTo>
                <a:lnTo>
                  <a:pt x="708978" y="114661"/>
                </a:lnTo>
                <a:lnTo>
                  <a:pt x="709930" y="107991"/>
                </a:lnTo>
                <a:lnTo>
                  <a:pt x="711518" y="101321"/>
                </a:lnTo>
                <a:lnTo>
                  <a:pt x="713105" y="94968"/>
                </a:lnTo>
                <a:lnTo>
                  <a:pt x="715010" y="88616"/>
                </a:lnTo>
                <a:lnTo>
                  <a:pt x="717550" y="82581"/>
                </a:lnTo>
                <a:lnTo>
                  <a:pt x="720090" y="76864"/>
                </a:lnTo>
                <a:lnTo>
                  <a:pt x="722948" y="70511"/>
                </a:lnTo>
                <a:lnTo>
                  <a:pt x="726123" y="65112"/>
                </a:lnTo>
                <a:lnTo>
                  <a:pt x="729298" y="59395"/>
                </a:lnTo>
                <a:lnTo>
                  <a:pt x="733108" y="54313"/>
                </a:lnTo>
                <a:lnTo>
                  <a:pt x="736918" y="48913"/>
                </a:lnTo>
                <a:lnTo>
                  <a:pt x="741045" y="44467"/>
                </a:lnTo>
                <a:lnTo>
                  <a:pt x="745173" y="39702"/>
                </a:lnTo>
                <a:lnTo>
                  <a:pt x="749935" y="34938"/>
                </a:lnTo>
                <a:lnTo>
                  <a:pt x="754698" y="31127"/>
                </a:lnTo>
                <a:lnTo>
                  <a:pt x="759143" y="26680"/>
                </a:lnTo>
                <a:lnTo>
                  <a:pt x="764540" y="23186"/>
                </a:lnTo>
                <a:lnTo>
                  <a:pt x="769620" y="19692"/>
                </a:lnTo>
                <a:lnTo>
                  <a:pt x="775018" y="16199"/>
                </a:lnTo>
                <a:lnTo>
                  <a:pt x="780733" y="13340"/>
                </a:lnTo>
                <a:lnTo>
                  <a:pt x="786448" y="10481"/>
                </a:lnTo>
                <a:lnTo>
                  <a:pt x="792480" y="8576"/>
                </a:lnTo>
                <a:lnTo>
                  <a:pt x="798513" y="6352"/>
                </a:lnTo>
                <a:lnTo>
                  <a:pt x="804545" y="4447"/>
                </a:lnTo>
                <a:lnTo>
                  <a:pt x="810895" y="3176"/>
                </a:lnTo>
                <a:lnTo>
                  <a:pt x="817563" y="1588"/>
                </a:lnTo>
                <a:lnTo>
                  <a:pt x="823913" y="953"/>
                </a:lnTo>
                <a:lnTo>
                  <a:pt x="830580" y="0"/>
                </a:lnTo>
                <a:close/>
              </a:path>
            </a:pathLst>
          </a:custGeom>
          <a:solidFill>
            <a:srgbClr val="E0000D"/>
          </a:solidFill>
          <a:ln>
            <a:noFill/>
          </a:ln>
          <a:extLst>
            <a:ext uri="{91240B29-F687-4F45-9708-019B960494DF}">
              <a14:hiddenLine xmlns:a14="http://schemas.microsoft.com/office/drawing/2010/main" w="1588">
                <a:solidFill>
                  <a:srgbClr val="000000"/>
                </a:solidFill>
                <a:prstDash val="solid"/>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Freeform 85"/>
          <p:cNvSpPr>
            <a:spLocks noEditPoints="1"/>
          </p:cNvSpPr>
          <p:nvPr/>
        </p:nvSpPr>
        <p:spPr bwMode="auto">
          <a:xfrm>
            <a:off x="7770305" y="2868249"/>
            <a:ext cx="1264332" cy="930432"/>
          </a:xfrm>
          <a:custGeom>
            <a:avLst/>
            <a:gdLst>
              <a:gd name="T0" fmla="*/ 248 w 405"/>
              <a:gd name="T1" fmla="*/ 35 h 296"/>
              <a:gd name="T2" fmla="*/ 216 w 405"/>
              <a:gd name="T3" fmla="*/ 44 h 296"/>
              <a:gd name="T4" fmla="*/ 248 w 405"/>
              <a:gd name="T5" fmla="*/ 49 h 296"/>
              <a:gd name="T6" fmla="*/ 215 w 405"/>
              <a:gd name="T7" fmla="*/ 58 h 296"/>
              <a:gd name="T8" fmla="*/ 248 w 405"/>
              <a:gd name="T9" fmla="*/ 49 h 296"/>
              <a:gd name="T10" fmla="*/ 148 w 405"/>
              <a:gd name="T11" fmla="*/ 35 h 296"/>
              <a:gd name="T12" fmla="*/ 180 w 405"/>
              <a:gd name="T13" fmla="*/ 44 h 296"/>
              <a:gd name="T14" fmla="*/ 405 w 405"/>
              <a:gd name="T15" fmla="*/ 209 h 296"/>
              <a:gd name="T16" fmla="*/ 357 w 405"/>
              <a:gd name="T17" fmla="*/ 230 h 296"/>
              <a:gd name="T18" fmla="*/ 330 w 405"/>
              <a:gd name="T19" fmla="*/ 294 h 296"/>
              <a:gd name="T20" fmla="*/ 73 w 405"/>
              <a:gd name="T21" fmla="*/ 230 h 296"/>
              <a:gd name="T22" fmla="*/ 45 w 405"/>
              <a:gd name="T23" fmla="*/ 296 h 296"/>
              <a:gd name="T24" fmla="*/ 0 w 405"/>
              <a:gd name="T25" fmla="*/ 230 h 296"/>
              <a:gd name="T26" fmla="*/ 59 w 405"/>
              <a:gd name="T27" fmla="*/ 209 h 296"/>
              <a:gd name="T28" fmla="*/ 73 w 405"/>
              <a:gd name="T29" fmla="*/ 0 h 296"/>
              <a:gd name="T30" fmla="*/ 132 w 405"/>
              <a:gd name="T31" fmla="*/ 6 h 296"/>
              <a:gd name="T32" fmla="*/ 196 w 405"/>
              <a:gd name="T33" fmla="*/ 209 h 296"/>
              <a:gd name="T34" fmla="*/ 200 w 405"/>
              <a:gd name="T35" fmla="*/ 4 h 296"/>
              <a:gd name="T36" fmla="*/ 263 w 405"/>
              <a:gd name="T37" fmla="*/ 209 h 296"/>
              <a:gd name="T38" fmla="*/ 272 w 405"/>
              <a:gd name="T39" fmla="*/ 4 h 296"/>
              <a:gd name="T40" fmla="*/ 335 w 405"/>
              <a:gd name="T41" fmla="*/ 209 h 296"/>
              <a:gd name="T42" fmla="*/ 82 w 405"/>
              <a:gd name="T43" fmla="*/ 205 h 296"/>
              <a:gd name="T44" fmla="*/ 79 w 405"/>
              <a:gd name="T45" fmla="*/ 10 h 296"/>
              <a:gd name="T46" fmla="*/ 82 w 405"/>
              <a:gd name="T47" fmla="*/ 205 h 296"/>
              <a:gd name="T48" fmla="*/ 90 w 405"/>
              <a:gd name="T49" fmla="*/ 209 h 296"/>
              <a:gd name="T50" fmla="*/ 132 w 405"/>
              <a:gd name="T51" fmla="*/ 25 h 296"/>
              <a:gd name="T52" fmla="*/ 141 w 405"/>
              <a:gd name="T53" fmla="*/ 184 h 296"/>
              <a:gd name="T54" fmla="*/ 187 w 405"/>
              <a:gd name="T55" fmla="*/ 204 h 296"/>
              <a:gd name="T56" fmla="*/ 149 w 405"/>
              <a:gd name="T57" fmla="*/ 161 h 296"/>
              <a:gd name="T58" fmla="*/ 180 w 405"/>
              <a:gd name="T59" fmla="*/ 169 h 296"/>
              <a:gd name="T60" fmla="*/ 149 w 405"/>
              <a:gd name="T61" fmla="*/ 161 h 296"/>
              <a:gd name="T62" fmla="*/ 180 w 405"/>
              <a:gd name="T63" fmla="*/ 147 h 296"/>
              <a:gd name="T64" fmla="*/ 149 w 405"/>
              <a:gd name="T65" fmla="*/ 155 h 296"/>
              <a:gd name="T66" fmla="*/ 187 w 405"/>
              <a:gd name="T67" fmla="*/ 15 h 296"/>
              <a:gd name="T68" fmla="*/ 141 w 405"/>
              <a:gd name="T69" fmla="*/ 132 h 296"/>
              <a:gd name="T70" fmla="*/ 187 w 405"/>
              <a:gd name="T71" fmla="*/ 15 h 296"/>
              <a:gd name="T72" fmla="*/ 255 w 405"/>
              <a:gd name="T73" fmla="*/ 13 h 296"/>
              <a:gd name="T74" fmla="*/ 209 w 405"/>
              <a:gd name="T75" fmla="*/ 202 h 296"/>
              <a:gd name="T76" fmla="*/ 326 w 405"/>
              <a:gd name="T77" fmla="*/ 13 h 296"/>
              <a:gd name="T78" fmla="*/ 280 w 405"/>
              <a:gd name="T79" fmla="*/ 202 h 296"/>
              <a:gd name="T80" fmla="*/ 326 w 405"/>
              <a:gd name="T81" fmla="*/ 13 h 296"/>
              <a:gd name="T82" fmla="*/ 306 w 405"/>
              <a:gd name="T83" fmla="*/ 31 h 296"/>
              <a:gd name="T84" fmla="*/ 315 w 405"/>
              <a:gd name="T85" fmla="*/ 136 h 296"/>
              <a:gd name="T86" fmla="*/ 300 w 405"/>
              <a:gd name="T87" fmla="*/ 30 h 296"/>
              <a:gd name="T88" fmla="*/ 292 w 405"/>
              <a:gd name="T89" fmla="*/ 135 h 296"/>
              <a:gd name="T90" fmla="*/ 300 w 405"/>
              <a:gd name="T91" fmla="*/ 30 h 296"/>
              <a:gd name="T92" fmla="*/ 77 w 405"/>
              <a:gd name="T93" fmla="*/ 143 h 296"/>
              <a:gd name="T94" fmla="*/ 109 w 405"/>
              <a:gd name="T95" fmla="*/ 40 h 296"/>
              <a:gd name="T96" fmla="*/ 85 w 405"/>
              <a:gd name="T97" fmla="*/ 35 h 296"/>
              <a:gd name="T98" fmla="*/ 69 w 405"/>
              <a:gd name="T99" fmla="*/ 142 h 296"/>
              <a:gd name="T100" fmla="*/ 85 w 405"/>
              <a:gd name="T101" fmla="*/ 35 h 296"/>
              <a:gd name="T102" fmla="*/ 215 w 405"/>
              <a:gd name="T103" fmla="*/ 147 h 296"/>
              <a:gd name="T104" fmla="*/ 248 w 405"/>
              <a:gd name="T105" fmla="*/ 156 h 296"/>
              <a:gd name="T106" fmla="*/ 216 w 405"/>
              <a:gd name="T107" fmla="*/ 172 h 296"/>
              <a:gd name="T108" fmla="*/ 248 w 405"/>
              <a:gd name="T109" fmla="*/ 163 h 296"/>
              <a:gd name="T110" fmla="*/ 216 w 405"/>
              <a:gd name="T111" fmla="*/ 17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5" h="296">
                <a:moveTo>
                  <a:pt x="216" y="35"/>
                </a:moveTo>
                <a:cubicBezTo>
                  <a:pt x="248" y="35"/>
                  <a:pt x="248" y="35"/>
                  <a:pt x="248" y="35"/>
                </a:cubicBezTo>
                <a:cubicBezTo>
                  <a:pt x="248" y="44"/>
                  <a:pt x="248" y="44"/>
                  <a:pt x="248" y="44"/>
                </a:cubicBezTo>
                <a:cubicBezTo>
                  <a:pt x="216" y="44"/>
                  <a:pt x="216" y="44"/>
                  <a:pt x="216" y="44"/>
                </a:cubicBezTo>
                <a:lnTo>
                  <a:pt x="216" y="35"/>
                </a:lnTo>
                <a:close/>
                <a:moveTo>
                  <a:pt x="248" y="49"/>
                </a:moveTo>
                <a:cubicBezTo>
                  <a:pt x="215" y="49"/>
                  <a:pt x="215" y="49"/>
                  <a:pt x="215" y="49"/>
                </a:cubicBezTo>
                <a:cubicBezTo>
                  <a:pt x="215" y="58"/>
                  <a:pt x="215" y="58"/>
                  <a:pt x="215" y="58"/>
                </a:cubicBezTo>
                <a:cubicBezTo>
                  <a:pt x="248" y="58"/>
                  <a:pt x="248" y="58"/>
                  <a:pt x="248" y="58"/>
                </a:cubicBezTo>
                <a:lnTo>
                  <a:pt x="248" y="49"/>
                </a:lnTo>
                <a:close/>
                <a:moveTo>
                  <a:pt x="180" y="35"/>
                </a:moveTo>
                <a:cubicBezTo>
                  <a:pt x="148" y="35"/>
                  <a:pt x="148" y="35"/>
                  <a:pt x="148" y="35"/>
                </a:cubicBezTo>
                <a:cubicBezTo>
                  <a:pt x="148" y="44"/>
                  <a:pt x="148" y="44"/>
                  <a:pt x="148" y="44"/>
                </a:cubicBezTo>
                <a:cubicBezTo>
                  <a:pt x="180" y="44"/>
                  <a:pt x="180" y="44"/>
                  <a:pt x="180" y="44"/>
                </a:cubicBezTo>
                <a:lnTo>
                  <a:pt x="180" y="35"/>
                </a:lnTo>
                <a:close/>
                <a:moveTo>
                  <a:pt x="405" y="209"/>
                </a:moveTo>
                <a:cubicBezTo>
                  <a:pt x="405" y="230"/>
                  <a:pt x="405" y="230"/>
                  <a:pt x="405" y="230"/>
                </a:cubicBezTo>
                <a:cubicBezTo>
                  <a:pt x="357" y="230"/>
                  <a:pt x="357" y="230"/>
                  <a:pt x="357" y="230"/>
                </a:cubicBezTo>
                <a:cubicBezTo>
                  <a:pt x="357" y="294"/>
                  <a:pt x="357" y="294"/>
                  <a:pt x="357" y="294"/>
                </a:cubicBezTo>
                <a:cubicBezTo>
                  <a:pt x="330" y="294"/>
                  <a:pt x="330" y="294"/>
                  <a:pt x="330" y="294"/>
                </a:cubicBezTo>
                <a:cubicBezTo>
                  <a:pt x="330" y="230"/>
                  <a:pt x="330" y="230"/>
                  <a:pt x="330" y="230"/>
                </a:cubicBezTo>
                <a:cubicBezTo>
                  <a:pt x="73" y="230"/>
                  <a:pt x="73" y="230"/>
                  <a:pt x="73" y="230"/>
                </a:cubicBezTo>
                <a:cubicBezTo>
                  <a:pt x="73" y="296"/>
                  <a:pt x="73" y="296"/>
                  <a:pt x="73" y="296"/>
                </a:cubicBezTo>
                <a:cubicBezTo>
                  <a:pt x="45" y="296"/>
                  <a:pt x="45" y="296"/>
                  <a:pt x="45" y="296"/>
                </a:cubicBezTo>
                <a:cubicBezTo>
                  <a:pt x="45" y="230"/>
                  <a:pt x="45" y="230"/>
                  <a:pt x="45" y="230"/>
                </a:cubicBezTo>
                <a:cubicBezTo>
                  <a:pt x="0" y="230"/>
                  <a:pt x="0" y="230"/>
                  <a:pt x="0" y="230"/>
                </a:cubicBezTo>
                <a:cubicBezTo>
                  <a:pt x="0" y="209"/>
                  <a:pt x="0" y="209"/>
                  <a:pt x="0" y="209"/>
                </a:cubicBezTo>
                <a:cubicBezTo>
                  <a:pt x="59" y="209"/>
                  <a:pt x="59" y="209"/>
                  <a:pt x="59" y="209"/>
                </a:cubicBezTo>
                <a:cubicBezTo>
                  <a:pt x="27" y="201"/>
                  <a:pt x="27" y="201"/>
                  <a:pt x="27" y="201"/>
                </a:cubicBezTo>
                <a:cubicBezTo>
                  <a:pt x="73" y="0"/>
                  <a:pt x="73" y="0"/>
                  <a:pt x="73" y="0"/>
                </a:cubicBezTo>
                <a:cubicBezTo>
                  <a:pt x="132" y="13"/>
                  <a:pt x="132" y="13"/>
                  <a:pt x="132" y="13"/>
                </a:cubicBezTo>
                <a:cubicBezTo>
                  <a:pt x="132" y="6"/>
                  <a:pt x="132" y="6"/>
                  <a:pt x="132" y="6"/>
                </a:cubicBezTo>
                <a:cubicBezTo>
                  <a:pt x="196" y="6"/>
                  <a:pt x="196" y="6"/>
                  <a:pt x="196" y="6"/>
                </a:cubicBezTo>
                <a:cubicBezTo>
                  <a:pt x="196" y="209"/>
                  <a:pt x="196" y="209"/>
                  <a:pt x="196" y="209"/>
                </a:cubicBezTo>
                <a:cubicBezTo>
                  <a:pt x="200" y="209"/>
                  <a:pt x="200" y="209"/>
                  <a:pt x="200" y="209"/>
                </a:cubicBezTo>
                <a:cubicBezTo>
                  <a:pt x="200" y="4"/>
                  <a:pt x="200" y="4"/>
                  <a:pt x="200" y="4"/>
                </a:cubicBezTo>
                <a:cubicBezTo>
                  <a:pt x="263" y="4"/>
                  <a:pt x="263" y="4"/>
                  <a:pt x="263" y="4"/>
                </a:cubicBezTo>
                <a:cubicBezTo>
                  <a:pt x="263" y="209"/>
                  <a:pt x="263" y="209"/>
                  <a:pt x="263" y="209"/>
                </a:cubicBezTo>
                <a:cubicBezTo>
                  <a:pt x="272" y="209"/>
                  <a:pt x="272" y="209"/>
                  <a:pt x="272" y="209"/>
                </a:cubicBezTo>
                <a:cubicBezTo>
                  <a:pt x="272" y="4"/>
                  <a:pt x="272" y="4"/>
                  <a:pt x="272" y="4"/>
                </a:cubicBezTo>
                <a:cubicBezTo>
                  <a:pt x="335" y="4"/>
                  <a:pt x="335" y="4"/>
                  <a:pt x="335" y="4"/>
                </a:cubicBezTo>
                <a:cubicBezTo>
                  <a:pt x="335" y="209"/>
                  <a:pt x="335" y="209"/>
                  <a:pt x="335" y="209"/>
                </a:cubicBezTo>
                <a:cubicBezTo>
                  <a:pt x="335" y="209"/>
                  <a:pt x="405" y="209"/>
                  <a:pt x="405" y="209"/>
                </a:cubicBezTo>
                <a:close/>
                <a:moveTo>
                  <a:pt x="82" y="205"/>
                </a:moveTo>
                <a:cubicBezTo>
                  <a:pt x="124" y="21"/>
                  <a:pt x="124" y="21"/>
                  <a:pt x="124" y="21"/>
                </a:cubicBezTo>
                <a:cubicBezTo>
                  <a:pt x="79" y="10"/>
                  <a:pt x="79" y="10"/>
                  <a:pt x="79" y="10"/>
                </a:cubicBezTo>
                <a:cubicBezTo>
                  <a:pt x="37" y="195"/>
                  <a:pt x="37" y="195"/>
                  <a:pt x="37" y="195"/>
                </a:cubicBezTo>
                <a:lnTo>
                  <a:pt x="82" y="205"/>
                </a:lnTo>
                <a:close/>
                <a:moveTo>
                  <a:pt x="132" y="25"/>
                </a:moveTo>
                <a:cubicBezTo>
                  <a:pt x="90" y="209"/>
                  <a:pt x="90" y="209"/>
                  <a:pt x="90" y="209"/>
                </a:cubicBezTo>
                <a:cubicBezTo>
                  <a:pt x="132" y="209"/>
                  <a:pt x="132" y="209"/>
                  <a:pt x="132" y="209"/>
                </a:cubicBezTo>
                <a:lnTo>
                  <a:pt x="132" y="25"/>
                </a:lnTo>
                <a:close/>
                <a:moveTo>
                  <a:pt x="187" y="184"/>
                </a:moveTo>
                <a:cubicBezTo>
                  <a:pt x="141" y="184"/>
                  <a:pt x="141" y="184"/>
                  <a:pt x="141" y="184"/>
                </a:cubicBezTo>
                <a:cubicBezTo>
                  <a:pt x="141" y="204"/>
                  <a:pt x="141" y="204"/>
                  <a:pt x="141" y="204"/>
                </a:cubicBezTo>
                <a:cubicBezTo>
                  <a:pt x="187" y="204"/>
                  <a:pt x="187" y="204"/>
                  <a:pt x="187" y="204"/>
                </a:cubicBezTo>
                <a:lnTo>
                  <a:pt x="187" y="184"/>
                </a:lnTo>
                <a:close/>
                <a:moveTo>
                  <a:pt x="149" y="161"/>
                </a:moveTo>
                <a:cubicBezTo>
                  <a:pt x="149" y="169"/>
                  <a:pt x="149" y="169"/>
                  <a:pt x="149" y="169"/>
                </a:cubicBezTo>
                <a:cubicBezTo>
                  <a:pt x="180" y="169"/>
                  <a:pt x="180" y="169"/>
                  <a:pt x="180" y="169"/>
                </a:cubicBezTo>
                <a:cubicBezTo>
                  <a:pt x="180" y="161"/>
                  <a:pt x="180" y="161"/>
                  <a:pt x="180" y="161"/>
                </a:cubicBezTo>
                <a:lnTo>
                  <a:pt x="149" y="161"/>
                </a:lnTo>
                <a:close/>
                <a:moveTo>
                  <a:pt x="180" y="155"/>
                </a:moveTo>
                <a:cubicBezTo>
                  <a:pt x="180" y="147"/>
                  <a:pt x="180" y="147"/>
                  <a:pt x="180" y="147"/>
                </a:cubicBezTo>
                <a:cubicBezTo>
                  <a:pt x="149" y="147"/>
                  <a:pt x="149" y="147"/>
                  <a:pt x="149" y="147"/>
                </a:cubicBezTo>
                <a:cubicBezTo>
                  <a:pt x="149" y="155"/>
                  <a:pt x="149" y="155"/>
                  <a:pt x="149" y="155"/>
                </a:cubicBezTo>
                <a:lnTo>
                  <a:pt x="180" y="155"/>
                </a:lnTo>
                <a:close/>
                <a:moveTo>
                  <a:pt x="187" y="15"/>
                </a:moveTo>
                <a:cubicBezTo>
                  <a:pt x="141" y="15"/>
                  <a:pt x="141" y="15"/>
                  <a:pt x="141" y="15"/>
                </a:cubicBezTo>
                <a:cubicBezTo>
                  <a:pt x="141" y="132"/>
                  <a:pt x="141" y="132"/>
                  <a:pt x="141" y="132"/>
                </a:cubicBezTo>
                <a:cubicBezTo>
                  <a:pt x="187" y="132"/>
                  <a:pt x="187" y="132"/>
                  <a:pt x="187" y="132"/>
                </a:cubicBezTo>
                <a:lnTo>
                  <a:pt x="187" y="15"/>
                </a:lnTo>
                <a:close/>
                <a:moveTo>
                  <a:pt x="255" y="202"/>
                </a:moveTo>
                <a:cubicBezTo>
                  <a:pt x="255" y="13"/>
                  <a:pt x="255" y="13"/>
                  <a:pt x="255" y="13"/>
                </a:cubicBezTo>
                <a:cubicBezTo>
                  <a:pt x="209" y="13"/>
                  <a:pt x="209" y="13"/>
                  <a:pt x="209" y="13"/>
                </a:cubicBezTo>
                <a:cubicBezTo>
                  <a:pt x="209" y="202"/>
                  <a:pt x="209" y="202"/>
                  <a:pt x="209" y="202"/>
                </a:cubicBezTo>
                <a:lnTo>
                  <a:pt x="255" y="202"/>
                </a:lnTo>
                <a:close/>
                <a:moveTo>
                  <a:pt x="326" y="13"/>
                </a:moveTo>
                <a:cubicBezTo>
                  <a:pt x="280" y="13"/>
                  <a:pt x="280" y="13"/>
                  <a:pt x="280" y="13"/>
                </a:cubicBezTo>
                <a:cubicBezTo>
                  <a:pt x="280" y="202"/>
                  <a:pt x="280" y="202"/>
                  <a:pt x="280" y="202"/>
                </a:cubicBezTo>
                <a:cubicBezTo>
                  <a:pt x="326" y="202"/>
                  <a:pt x="326" y="202"/>
                  <a:pt x="326" y="202"/>
                </a:cubicBezTo>
                <a:lnTo>
                  <a:pt x="326" y="13"/>
                </a:lnTo>
                <a:close/>
                <a:moveTo>
                  <a:pt x="315" y="31"/>
                </a:moveTo>
                <a:cubicBezTo>
                  <a:pt x="306" y="31"/>
                  <a:pt x="306" y="31"/>
                  <a:pt x="306" y="31"/>
                </a:cubicBezTo>
                <a:cubicBezTo>
                  <a:pt x="306" y="136"/>
                  <a:pt x="306" y="136"/>
                  <a:pt x="306" y="136"/>
                </a:cubicBezTo>
                <a:cubicBezTo>
                  <a:pt x="315" y="136"/>
                  <a:pt x="315" y="136"/>
                  <a:pt x="315" y="136"/>
                </a:cubicBezTo>
                <a:lnTo>
                  <a:pt x="315" y="31"/>
                </a:lnTo>
                <a:close/>
                <a:moveTo>
                  <a:pt x="300" y="30"/>
                </a:moveTo>
                <a:cubicBezTo>
                  <a:pt x="292" y="30"/>
                  <a:pt x="292" y="30"/>
                  <a:pt x="292" y="30"/>
                </a:cubicBezTo>
                <a:cubicBezTo>
                  <a:pt x="292" y="135"/>
                  <a:pt x="292" y="135"/>
                  <a:pt x="292" y="135"/>
                </a:cubicBezTo>
                <a:cubicBezTo>
                  <a:pt x="300" y="135"/>
                  <a:pt x="300" y="135"/>
                  <a:pt x="300" y="135"/>
                </a:cubicBezTo>
                <a:lnTo>
                  <a:pt x="300" y="30"/>
                </a:lnTo>
                <a:close/>
                <a:moveTo>
                  <a:pt x="101" y="38"/>
                </a:moveTo>
                <a:cubicBezTo>
                  <a:pt x="77" y="143"/>
                  <a:pt x="77" y="143"/>
                  <a:pt x="77" y="143"/>
                </a:cubicBezTo>
                <a:cubicBezTo>
                  <a:pt x="85" y="145"/>
                  <a:pt x="85" y="145"/>
                  <a:pt x="85" y="145"/>
                </a:cubicBezTo>
                <a:cubicBezTo>
                  <a:pt x="109" y="40"/>
                  <a:pt x="109" y="40"/>
                  <a:pt x="109" y="40"/>
                </a:cubicBezTo>
                <a:lnTo>
                  <a:pt x="101" y="38"/>
                </a:lnTo>
                <a:close/>
                <a:moveTo>
                  <a:pt x="85" y="35"/>
                </a:moveTo>
                <a:cubicBezTo>
                  <a:pt x="61" y="140"/>
                  <a:pt x="61" y="140"/>
                  <a:pt x="61" y="140"/>
                </a:cubicBezTo>
                <a:cubicBezTo>
                  <a:pt x="69" y="142"/>
                  <a:pt x="69" y="142"/>
                  <a:pt x="69" y="142"/>
                </a:cubicBezTo>
                <a:cubicBezTo>
                  <a:pt x="93" y="37"/>
                  <a:pt x="93" y="37"/>
                  <a:pt x="93" y="37"/>
                </a:cubicBezTo>
                <a:lnTo>
                  <a:pt x="85" y="35"/>
                </a:lnTo>
                <a:close/>
                <a:moveTo>
                  <a:pt x="248" y="147"/>
                </a:moveTo>
                <a:cubicBezTo>
                  <a:pt x="215" y="147"/>
                  <a:pt x="215" y="147"/>
                  <a:pt x="215" y="147"/>
                </a:cubicBezTo>
                <a:cubicBezTo>
                  <a:pt x="215" y="156"/>
                  <a:pt x="215" y="156"/>
                  <a:pt x="215" y="156"/>
                </a:cubicBezTo>
                <a:cubicBezTo>
                  <a:pt x="248" y="156"/>
                  <a:pt x="248" y="156"/>
                  <a:pt x="248" y="156"/>
                </a:cubicBezTo>
                <a:lnTo>
                  <a:pt x="248" y="147"/>
                </a:lnTo>
                <a:close/>
                <a:moveTo>
                  <a:pt x="216" y="172"/>
                </a:moveTo>
                <a:cubicBezTo>
                  <a:pt x="248" y="172"/>
                  <a:pt x="248" y="172"/>
                  <a:pt x="248" y="172"/>
                </a:cubicBezTo>
                <a:cubicBezTo>
                  <a:pt x="248" y="163"/>
                  <a:pt x="248" y="163"/>
                  <a:pt x="248" y="163"/>
                </a:cubicBezTo>
                <a:cubicBezTo>
                  <a:pt x="216" y="163"/>
                  <a:pt x="216" y="163"/>
                  <a:pt x="216" y="163"/>
                </a:cubicBezTo>
                <a:lnTo>
                  <a:pt x="216" y="172"/>
                </a:lnTo>
                <a:close/>
              </a:path>
            </a:pathLst>
          </a:custGeom>
          <a:solidFill>
            <a:srgbClr val="E0000D"/>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11" name="组合 10"/>
          <p:cNvGrpSpPr/>
          <p:nvPr/>
        </p:nvGrpSpPr>
        <p:grpSpPr>
          <a:xfrm>
            <a:off x="10118618" y="2874880"/>
            <a:ext cx="1099842" cy="1001084"/>
            <a:chOff x="4135438" y="3567113"/>
            <a:chExt cx="798512" cy="671512"/>
          </a:xfrm>
          <a:solidFill>
            <a:srgbClr val="E0000D"/>
          </a:solidFill>
        </p:grpSpPr>
        <p:sp>
          <p:nvSpPr>
            <p:cNvPr id="12" name="Freeform 53"/>
            <p:cNvSpPr>
              <a:spLocks/>
            </p:cNvSpPr>
            <p:nvPr/>
          </p:nvSpPr>
          <p:spPr bwMode="auto">
            <a:xfrm>
              <a:off x="4424363" y="3567113"/>
              <a:ext cx="509587" cy="511175"/>
            </a:xfrm>
            <a:custGeom>
              <a:avLst/>
              <a:gdLst>
                <a:gd name="T0" fmla="*/ 123 w 134"/>
                <a:gd name="T1" fmla="*/ 0 h 134"/>
                <a:gd name="T2" fmla="*/ 11 w 134"/>
                <a:gd name="T3" fmla="*/ 0 h 134"/>
                <a:gd name="T4" fmla="*/ 0 w 134"/>
                <a:gd name="T5" fmla="*/ 11 h 134"/>
                <a:gd name="T6" fmla="*/ 0 w 134"/>
                <a:gd name="T7" fmla="*/ 35 h 134"/>
                <a:gd name="T8" fmla="*/ 49 w 134"/>
                <a:gd name="T9" fmla="*/ 35 h 134"/>
                <a:gd name="T10" fmla="*/ 65 w 134"/>
                <a:gd name="T11" fmla="*/ 51 h 134"/>
                <a:gd name="T12" fmla="*/ 65 w 134"/>
                <a:gd name="T13" fmla="*/ 134 h 134"/>
                <a:gd name="T14" fmla="*/ 90 w 134"/>
                <a:gd name="T15" fmla="*/ 134 h 134"/>
                <a:gd name="T16" fmla="*/ 93 w 134"/>
                <a:gd name="T17" fmla="*/ 129 h 134"/>
                <a:gd name="T18" fmla="*/ 85 w 134"/>
                <a:gd name="T19" fmla="*/ 109 h 134"/>
                <a:gd name="T20" fmla="*/ 126 w 134"/>
                <a:gd name="T21" fmla="*/ 109 h 134"/>
                <a:gd name="T22" fmla="*/ 134 w 134"/>
                <a:gd name="T23" fmla="*/ 100 h 134"/>
                <a:gd name="T24" fmla="*/ 134 w 134"/>
                <a:gd name="T25" fmla="*/ 11 h 134"/>
                <a:gd name="T26" fmla="*/ 123 w 134"/>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34">
                  <a:moveTo>
                    <a:pt x="123" y="0"/>
                  </a:moveTo>
                  <a:cubicBezTo>
                    <a:pt x="11" y="0"/>
                    <a:pt x="11" y="0"/>
                    <a:pt x="11" y="0"/>
                  </a:cubicBezTo>
                  <a:cubicBezTo>
                    <a:pt x="5" y="0"/>
                    <a:pt x="0" y="5"/>
                    <a:pt x="0" y="11"/>
                  </a:cubicBezTo>
                  <a:cubicBezTo>
                    <a:pt x="0" y="35"/>
                    <a:pt x="0" y="35"/>
                    <a:pt x="0" y="35"/>
                  </a:cubicBezTo>
                  <a:cubicBezTo>
                    <a:pt x="49" y="35"/>
                    <a:pt x="49" y="35"/>
                    <a:pt x="49" y="35"/>
                  </a:cubicBezTo>
                  <a:cubicBezTo>
                    <a:pt x="58" y="35"/>
                    <a:pt x="65" y="42"/>
                    <a:pt x="65" y="51"/>
                  </a:cubicBezTo>
                  <a:cubicBezTo>
                    <a:pt x="65" y="134"/>
                    <a:pt x="65" y="134"/>
                    <a:pt x="65" y="134"/>
                  </a:cubicBezTo>
                  <a:cubicBezTo>
                    <a:pt x="90" y="134"/>
                    <a:pt x="90" y="134"/>
                    <a:pt x="90" y="134"/>
                  </a:cubicBezTo>
                  <a:cubicBezTo>
                    <a:pt x="93" y="134"/>
                    <a:pt x="94" y="132"/>
                    <a:pt x="93" y="129"/>
                  </a:cubicBezTo>
                  <a:cubicBezTo>
                    <a:pt x="85" y="109"/>
                    <a:pt x="85" y="109"/>
                    <a:pt x="85" y="109"/>
                  </a:cubicBezTo>
                  <a:cubicBezTo>
                    <a:pt x="126" y="109"/>
                    <a:pt x="126" y="109"/>
                    <a:pt x="126" y="109"/>
                  </a:cubicBezTo>
                  <a:cubicBezTo>
                    <a:pt x="130" y="109"/>
                    <a:pt x="134" y="105"/>
                    <a:pt x="134" y="100"/>
                  </a:cubicBezTo>
                  <a:cubicBezTo>
                    <a:pt x="134" y="11"/>
                    <a:pt x="134" y="11"/>
                    <a:pt x="134" y="11"/>
                  </a:cubicBezTo>
                  <a:cubicBezTo>
                    <a:pt x="134" y="5"/>
                    <a:pt x="129" y="0"/>
                    <a:pt x="123" y="0"/>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54"/>
            <p:cNvSpPr>
              <a:spLocks noEditPoints="1"/>
            </p:cNvSpPr>
            <p:nvPr/>
          </p:nvSpPr>
          <p:spPr bwMode="auto">
            <a:xfrm>
              <a:off x="4135438" y="3727450"/>
              <a:ext cx="509587" cy="511175"/>
            </a:xfrm>
            <a:custGeom>
              <a:avLst/>
              <a:gdLst>
                <a:gd name="T0" fmla="*/ 123 w 134"/>
                <a:gd name="T1" fmla="*/ 0 h 134"/>
                <a:gd name="T2" fmla="*/ 11 w 134"/>
                <a:gd name="T3" fmla="*/ 0 h 134"/>
                <a:gd name="T4" fmla="*/ 0 w 134"/>
                <a:gd name="T5" fmla="*/ 11 h 134"/>
                <a:gd name="T6" fmla="*/ 0 w 134"/>
                <a:gd name="T7" fmla="*/ 101 h 134"/>
                <a:gd name="T8" fmla="*/ 8 w 134"/>
                <a:gd name="T9" fmla="*/ 109 h 134"/>
                <a:gd name="T10" fmla="*/ 49 w 134"/>
                <a:gd name="T11" fmla="*/ 109 h 134"/>
                <a:gd name="T12" fmla="*/ 41 w 134"/>
                <a:gd name="T13" fmla="*/ 129 h 134"/>
                <a:gd name="T14" fmla="*/ 44 w 134"/>
                <a:gd name="T15" fmla="*/ 134 h 134"/>
                <a:gd name="T16" fmla="*/ 89 w 134"/>
                <a:gd name="T17" fmla="*/ 134 h 134"/>
                <a:gd name="T18" fmla="*/ 93 w 134"/>
                <a:gd name="T19" fmla="*/ 129 h 134"/>
                <a:gd name="T20" fmla="*/ 85 w 134"/>
                <a:gd name="T21" fmla="*/ 109 h 134"/>
                <a:gd name="T22" fmla="*/ 125 w 134"/>
                <a:gd name="T23" fmla="*/ 109 h 134"/>
                <a:gd name="T24" fmla="*/ 134 w 134"/>
                <a:gd name="T25" fmla="*/ 101 h 134"/>
                <a:gd name="T26" fmla="*/ 134 w 134"/>
                <a:gd name="T27" fmla="*/ 11 h 134"/>
                <a:gd name="T28" fmla="*/ 123 w 134"/>
                <a:gd name="T29" fmla="*/ 0 h 134"/>
                <a:gd name="T30" fmla="*/ 67 w 134"/>
                <a:gd name="T31" fmla="*/ 102 h 134"/>
                <a:gd name="T32" fmla="*/ 61 w 134"/>
                <a:gd name="T33" fmla="*/ 96 h 134"/>
                <a:gd name="T34" fmla="*/ 67 w 134"/>
                <a:gd name="T35" fmla="*/ 90 h 134"/>
                <a:gd name="T36" fmla="*/ 73 w 134"/>
                <a:gd name="T37" fmla="*/ 96 h 134"/>
                <a:gd name="T38" fmla="*/ 67 w 134"/>
                <a:gd name="T39" fmla="*/ 102 h 134"/>
                <a:gd name="T40" fmla="*/ 118 w 134"/>
                <a:gd name="T41" fmla="*/ 81 h 134"/>
                <a:gd name="T42" fmla="*/ 16 w 134"/>
                <a:gd name="T43" fmla="*/ 81 h 134"/>
                <a:gd name="T44" fmla="*/ 16 w 134"/>
                <a:gd name="T45" fmla="*/ 16 h 134"/>
                <a:gd name="T46" fmla="*/ 118 w 134"/>
                <a:gd name="T47" fmla="*/ 16 h 134"/>
                <a:gd name="T48" fmla="*/ 118 w 134"/>
                <a:gd name="T49"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4">
                  <a:moveTo>
                    <a:pt x="123" y="0"/>
                  </a:moveTo>
                  <a:cubicBezTo>
                    <a:pt x="11" y="0"/>
                    <a:pt x="11" y="0"/>
                    <a:pt x="11" y="0"/>
                  </a:cubicBezTo>
                  <a:cubicBezTo>
                    <a:pt x="5" y="0"/>
                    <a:pt x="0" y="5"/>
                    <a:pt x="0" y="11"/>
                  </a:cubicBezTo>
                  <a:cubicBezTo>
                    <a:pt x="0" y="101"/>
                    <a:pt x="0" y="101"/>
                    <a:pt x="0" y="101"/>
                  </a:cubicBezTo>
                  <a:cubicBezTo>
                    <a:pt x="0" y="105"/>
                    <a:pt x="4" y="109"/>
                    <a:pt x="8" y="109"/>
                  </a:cubicBezTo>
                  <a:cubicBezTo>
                    <a:pt x="49" y="109"/>
                    <a:pt x="49" y="109"/>
                    <a:pt x="49" y="109"/>
                  </a:cubicBezTo>
                  <a:cubicBezTo>
                    <a:pt x="41" y="129"/>
                    <a:pt x="41" y="129"/>
                    <a:pt x="41" y="129"/>
                  </a:cubicBezTo>
                  <a:cubicBezTo>
                    <a:pt x="40" y="132"/>
                    <a:pt x="41" y="134"/>
                    <a:pt x="44" y="134"/>
                  </a:cubicBezTo>
                  <a:cubicBezTo>
                    <a:pt x="89" y="134"/>
                    <a:pt x="89" y="134"/>
                    <a:pt x="89" y="134"/>
                  </a:cubicBezTo>
                  <a:cubicBezTo>
                    <a:pt x="92" y="134"/>
                    <a:pt x="94" y="132"/>
                    <a:pt x="93" y="129"/>
                  </a:cubicBezTo>
                  <a:cubicBezTo>
                    <a:pt x="85" y="109"/>
                    <a:pt x="85" y="109"/>
                    <a:pt x="85" y="109"/>
                  </a:cubicBezTo>
                  <a:cubicBezTo>
                    <a:pt x="125" y="109"/>
                    <a:pt x="125" y="109"/>
                    <a:pt x="125" y="109"/>
                  </a:cubicBezTo>
                  <a:cubicBezTo>
                    <a:pt x="130" y="109"/>
                    <a:pt x="134" y="105"/>
                    <a:pt x="134" y="101"/>
                  </a:cubicBezTo>
                  <a:cubicBezTo>
                    <a:pt x="134" y="11"/>
                    <a:pt x="134" y="11"/>
                    <a:pt x="134" y="11"/>
                  </a:cubicBezTo>
                  <a:cubicBezTo>
                    <a:pt x="134" y="5"/>
                    <a:pt x="129" y="0"/>
                    <a:pt x="123" y="0"/>
                  </a:cubicBezTo>
                  <a:close/>
                  <a:moveTo>
                    <a:pt x="67" y="102"/>
                  </a:moveTo>
                  <a:cubicBezTo>
                    <a:pt x="63" y="102"/>
                    <a:pt x="61" y="99"/>
                    <a:pt x="61" y="96"/>
                  </a:cubicBezTo>
                  <a:cubicBezTo>
                    <a:pt x="61" y="93"/>
                    <a:pt x="63" y="90"/>
                    <a:pt x="67" y="90"/>
                  </a:cubicBezTo>
                  <a:cubicBezTo>
                    <a:pt x="70" y="90"/>
                    <a:pt x="73" y="93"/>
                    <a:pt x="73" y="96"/>
                  </a:cubicBezTo>
                  <a:cubicBezTo>
                    <a:pt x="73" y="99"/>
                    <a:pt x="70" y="102"/>
                    <a:pt x="67" y="102"/>
                  </a:cubicBezTo>
                  <a:close/>
                  <a:moveTo>
                    <a:pt x="118" y="81"/>
                  </a:moveTo>
                  <a:cubicBezTo>
                    <a:pt x="16" y="81"/>
                    <a:pt x="16" y="81"/>
                    <a:pt x="16" y="81"/>
                  </a:cubicBezTo>
                  <a:cubicBezTo>
                    <a:pt x="16" y="16"/>
                    <a:pt x="16" y="16"/>
                    <a:pt x="16" y="16"/>
                  </a:cubicBezTo>
                  <a:cubicBezTo>
                    <a:pt x="118" y="16"/>
                    <a:pt x="118" y="16"/>
                    <a:pt x="118" y="16"/>
                  </a:cubicBezTo>
                  <a:lnTo>
                    <a:pt x="118" y="81"/>
                  </a:ln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228745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7410386" y="2465936"/>
            <a:ext cx="0" cy="3589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图片 19"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21" name="TextBox 20"/>
          <p:cNvSpPr txBox="1"/>
          <p:nvPr/>
        </p:nvSpPr>
        <p:spPr>
          <a:xfrm>
            <a:off x="2777051" y="680759"/>
            <a:ext cx="6647974" cy="523220"/>
          </a:xfrm>
          <a:prstGeom prst="rect">
            <a:avLst/>
          </a:prstGeom>
          <a:noFill/>
        </p:spPr>
        <p:txBody>
          <a:bodyPr wrap="none" rtlCol="0">
            <a:spAutoFit/>
          </a:bodyPr>
          <a:lstStyle/>
          <a:p>
            <a:pPr algn="ctr"/>
            <a:r>
              <a:rPr lang="zh-CN" altLang="en-US" sz="2800" dirty="0" smtClean="0">
                <a:solidFill>
                  <a:schemeClr val="bg1"/>
                </a:solidFill>
                <a:latin typeface="微软雅黑" pitchFamily="34" charset="-122"/>
                <a:ea typeface="微软雅黑" pitchFamily="34" charset="-122"/>
              </a:rPr>
              <a:t>城市一卡通为漳州开发区市民带来的好处</a:t>
            </a:r>
            <a:endParaRPr lang="en-US" sz="2800" dirty="0">
              <a:solidFill>
                <a:schemeClr val="bg1"/>
              </a:solidFill>
              <a:latin typeface="微软雅黑" pitchFamily="34" charset="-122"/>
              <a:ea typeface="微软雅黑" pitchFamily="34" charset="-122"/>
            </a:endParaRPr>
          </a:p>
        </p:txBody>
      </p:sp>
      <p:sp>
        <p:nvSpPr>
          <p:cNvPr id="22" name="TextBox 21"/>
          <p:cNvSpPr txBox="1"/>
          <p:nvPr/>
        </p:nvSpPr>
        <p:spPr>
          <a:xfrm>
            <a:off x="8684525" y="4885898"/>
            <a:ext cx="386231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生活更便捷</a:t>
            </a:r>
            <a:endParaRPr lang="zh-CN" altLang="en-US" sz="2800" dirty="0">
              <a:solidFill>
                <a:schemeClr val="bg1"/>
              </a:solidFill>
              <a:latin typeface="微软雅黑" pitchFamily="34" charset="-122"/>
              <a:ea typeface="微软雅黑" pitchFamily="34" charset="-122"/>
            </a:endParaRPr>
          </a:p>
        </p:txBody>
      </p:sp>
      <p:sp>
        <p:nvSpPr>
          <p:cNvPr id="23" name="TextBox 34"/>
          <p:cNvSpPr txBox="1"/>
          <p:nvPr/>
        </p:nvSpPr>
        <p:spPr>
          <a:xfrm>
            <a:off x="482462" y="4768799"/>
            <a:ext cx="6518822" cy="133882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lnSpc>
                <a:spcPct val="150000"/>
              </a:lnSpc>
            </a:pPr>
            <a:r>
              <a:rPr lang="zh-CN" altLang="en-US" dirty="0" smtClean="0">
                <a:solidFill>
                  <a:schemeClr val="bg1"/>
                </a:solidFill>
                <a:latin typeface="微软雅黑" pitchFamily="34" charset="-122"/>
                <a:ea typeface="微软雅黑" pitchFamily="34" charset="-122"/>
              </a:rPr>
              <a:t>水电气缴费</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高速公路收费、停车场收费、油站加油</a:t>
            </a:r>
            <a:endParaRPr lang="en-US" altLang="zh-CN" dirty="0" smtClean="0">
              <a:solidFill>
                <a:schemeClr val="bg1"/>
              </a:solidFill>
              <a:latin typeface="微软雅黑" pitchFamily="34" charset="-122"/>
              <a:ea typeface="微软雅黑" pitchFamily="34" charset="-122"/>
            </a:endParaRPr>
          </a:p>
          <a:p>
            <a:pPr algn="ctr">
              <a:lnSpc>
                <a:spcPct val="150000"/>
              </a:lnSpc>
            </a:pPr>
            <a:r>
              <a:rPr lang="zh-CN" altLang="en-US" dirty="0" smtClean="0">
                <a:solidFill>
                  <a:schemeClr val="bg1"/>
                </a:solidFill>
                <a:latin typeface="微软雅黑" pitchFamily="34" charset="-122"/>
                <a:ea typeface="微软雅黑" pitchFamily="34" charset="-122"/>
              </a:rPr>
              <a:t>景点公园年票、体育健身场馆消费</a:t>
            </a:r>
            <a:endParaRPr lang="en-US" altLang="zh-CN" dirty="0" smtClean="0">
              <a:solidFill>
                <a:schemeClr val="bg1"/>
              </a:solidFill>
              <a:latin typeface="微软雅黑" pitchFamily="34" charset="-122"/>
              <a:ea typeface="微软雅黑" pitchFamily="34" charset="-122"/>
            </a:endParaRPr>
          </a:p>
        </p:txBody>
      </p:sp>
      <p:sp>
        <p:nvSpPr>
          <p:cNvPr id="12" name="KSO_Shape"/>
          <p:cNvSpPr>
            <a:spLocks/>
          </p:cNvSpPr>
          <p:nvPr/>
        </p:nvSpPr>
        <p:spPr bwMode="auto">
          <a:xfrm>
            <a:off x="710323" y="2947915"/>
            <a:ext cx="1063885" cy="719351"/>
          </a:xfrm>
          <a:custGeom>
            <a:avLst/>
            <a:gdLst>
              <a:gd name="T0" fmla="*/ 1476105 w 3431"/>
              <a:gd name="T1" fmla="*/ 1080647 h 2471"/>
              <a:gd name="T2" fmla="*/ 684266 w 3431"/>
              <a:gd name="T3" fmla="*/ 1296881 h 2471"/>
              <a:gd name="T4" fmla="*/ 359974 w 3431"/>
              <a:gd name="T5" fmla="*/ 1080647 h 2471"/>
              <a:gd name="T6" fmla="*/ 359974 w 3431"/>
              <a:gd name="T7" fmla="*/ 720606 h 2471"/>
              <a:gd name="T8" fmla="*/ 414023 w 3431"/>
              <a:gd name="T9" fmla="*/ 576800 h 2471"/>
              <a:gd name="T10" fmla="*/ 414023 w 3431"/>
              <a:gd name="T11" fmla="*/ 468683 h 2471"/>
              <a:gd name="T12" fmla="*/ 544684 w 3431"/>
              <a:gd name="T13" fmla="*/ 473931 h 2471"/>
              <a:gd name="T14" fmla="*/ 1476105 w 3431"/>
              <a:gd name="T15" fmla="*/ 288137 h 2471"/>
              <a:gd name="T16" fmla="*/ 1638251 w 3431"/>
              <a:gd name="T17" fmla="*/ 468683 h 2471"/>
              <a:gd name="T18" fmla="*/ 1800397 w 3431"/>
              <a:gd name="T19" fmla="*/ 522741 h 2471"/>
              <a:gd name="T20" fmla="*/ 1692300 w 3431"/>
              <a:gd name="T21" fmla="*/ 576800 h 2471"/>
              <a:gd name="T22" fmla="*/ 1800397 w 3431"/>
              <a:gd name="T23" fmla="*/ 900626 h 2471"/>
              <a:gd name="T24" fmla="*/ 1800397 w 3431"/>
              <a:gd name="T25" fmla="*/ 1296881 h 2471"/>
              <a:gd name="T26" fmla="*/ 504279 w 3431"/>
              <a:gd name="T27" fmla="*/ 720606 h 2471"/>
              <a:gd name="T28" fmla="*/ 684266 w 3431"/>
              <a:gd name="T29" fmla="*/ 792509 h 2471"/>
              <a:gd name="T30" fmla="*/ 684266 w 3431"/>
              <a:gd name="T31" fmla="*/ 648703 h 2471"/>
              <a:gd name="T32" fmla="*/ 504279 w 3431"/>
              <a:gd name="T33" fmla="*/ 720606 h 2471"/>
              <a:gd name="T34" fmla="*/ 728870 w 3431"/>
              <a:gd name="T35" fmla="*/ 360565 h 2471"/>
              <a:gd name="T36" fmla="*/ 1586826 w 3431"/>
              <a:gd name="T37" fmla="*/ 576800 h 2471"/>
              <a:gd name="T38" fmla="*/ 1584202 w 3431"/>
              <a:gd name="T39" fmla="*/ 648703 h 2471"/>
              <a:gd name="T40" fmla="*/ 1404215 w 3431"/>
              <a:gd name="T41" fmla="*/ 720606 h 2471"/>
              <a:gd name="T42" fmla="*/ 1584202 w 3431"/>
              <a:gd name="T43" fmla="*/ 792509 h 2471"/>
              <a:gd name="T44" fmla="*/ 1584202 w 3431"/>
              <a:gd name="T45" fmla="*/ 648703 h 2471"/>
              <a:gd name="T46" fmla="*/ 913055 w 3431"/>
              <a:gd name="T47" fmla="*/ 197865 h 2471"/>
              <a:gd name="T48" fmla="*/ 856907 w 3431"/>
              <a:gd name="T49" fmla="*/ 250874 h 2471"/>
              <a:gd name="T50" fmla="*/ 765077 w 3431"/>
              <a:gd name="T51" fmla="*/ 247200 h 2471"/>
              <a:gd name="T52" fmla="*/ 643336 w 3431"/>
              <a:gd name="T53" fmla="*/ 250874 h 2471"/>
              <a:gd name="T54" fmla="*/ 469121 w 3431"/>
              <a:gd name="T55" fmla="*/ 430894 h 2471"/>
              <a:gd name="T56" fmla="*/ 283887 w 3431"/>
              <a:gd name="T57" fmla="*/ 502272 h 2471"/>
              <a:gd name="T58" fmla="*/ 213046 w 3431"/>
              <a:gd name="T59" fmla="*/ 543210 h 2471"/>
              <a:gd name="T60" fmla="*/ 0 w 3431"/>
              <a:gd name="T61" fmla="*/ 682293 h 2471"/>
              <a:gd name="T62" fmla="*/ 0 w 3431"/>
              <a:gd name="T63" fmla="*/ 419872 h 2471"/>
              <a:gd name="T64" fmla="*/ 73989 w 3431"/>
              <a:gd name="T65" fmla="*/ 197865 h 2471"/>
              <a:gd name="T66" fmla="*/ 0 w 3431"/>
              <a:gd name="T67" fmla="*/ 160601 h 2471"/>
              <a:gd name="T68" fmla="*/ 110721 w 3431"/>
              <a:gd name="T69" fmla="*/ 123338 h 2471"/>
              <a:gd name="T70" fmla="*/ 221967 w 3431"/>
              <a:gd name="T71" fmla="*/ 0 h 2471"/>
              <a:gd name="T72" fmla="*/ 860056 w 3431"/>
              <a:gd name="T73" fmla="*/ 127536 h 2471"/>
              <a:gd name="T74" fmla="*/ 949787 w 3431"/>
              <a:gd name="T75" fmla="*/ 123338 h 2471"/>
              <a:gd name="T76" fmla="*/ 949787 w 3431"/>
              <a:gd name="T77" fmla="*/ 197865 h 2471"/>
              <a:gd name="T78" fmla="*/ 147978 w 3431"/>
              <a:gd name="T79" fmla="*/ 345870 h 2471"/>
              <a:gd name="T80" fmla="*/ 271293 w 3431"/>
              <a:gd name="T81" fmla="*/ 296535 h 2471"/>
              <a:gd name="T82" fmla="*/ 147978 w 3431"/>
              <a:gd name="T83" fmla="*/ 247200 h 2471"/>
              <a:gd name="T84" fmla="*/ 729394 w 3431"/>
              <a:gd name="T85" fmla="*/ 70329 h 2471"/>
              <a:gd name="T86" fmla="*/ 165819 w 3431"/>
              <a:gd name="T87" fmla="*/ 182645 h 2471"/>
              <a:gd name="T88" fmla="*/ 729394 w 3431"/>
              <a:gd name="T89" fmla="*/ 70329 h 24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31" h="2471">
                <a:moveTo>
                  <a:pt x="2813" y="2471"/>
                </a:moveTo>
                <a:cubicBezTo>
                  <a:pt x="2813" y="2059"/>
                  <a:pt x="2813" y="2059"/>
                  <a:pt x="2813" y="2059"/>
                </a:cubicBezTo>
                <a:cubicBezTo>
                  <a:pt x="1304" y="2059"/>
                  <a:pt x="1304" y="2059"/>
                  <a:pt x="1304" y="2059"/>
                </a:cubicBezTo>
                <a:cubicBezTo>
                  <a:pt x="1304" y="2471"/>
                  <a:pt x="1304" y="2471"/>
                  <a:pt x="1304" y="2471"/>
                </a:cubicBezTo>
                <a:cubicBezTo>
                  <a:pt x="686" y="2471"/>
                  <a:pt x="686" y="2471"/>
                  <a:pt x="686" y="2471"/>
                </a:cubicBezTo>
                <a:cubicBezTo>
                  <a:pt x="686" y="2059"/>
                  <a:pt x="686" y="2059"/>
                  <a:pt x="686" y="2059"/>
                </a:cubicBezTo>
                <a:cubicBezTo>
                  <a:pt x="686" y="1716"/>
                  <a:pt x="686" y="1716"/>
                  <a:pt x="686" y="1716"/>
                </a:cubicBezTo>
                <a:cubicBezTo>
                  <a:pt x="686" y="1373"/>
                  <a:pt x="686" y="1373"/>
                  <a:pt x="686" y="1373"/>
                </a:cubicBezTo>
                <a:cubicBezTo>
                  <a:pt x="892" y="1099"/>
                  <a:pt x="892" y="1099"/>
                  <a:pt x="892" y="1099"/>
                </a:cubicBezTo>
                <a:cubicBezTo>
                  <a:pt x="789" y="1099"/>
                  <a:pt x="789" y="1099"/>
                  <a:pt x="789" y="1099"/>
                </a:cubicBezTo>
                <a:cubicBezTo>
                  <a:pt x="732" y="1099"/>
                  <a:pt x="686" y="1052"/>
                  <a:pt x="686" y="996"/>
                </a:cubicBezTo>
                <a:cubicBezTo>
                  <a:pt x="686" y="939"/>
                  <a:pt x="732" y="893"/>
                  <a:pt x="789" y="893"/>
                </a:cubicBezTo>
                <a:cubicBezTo>
                  <a:pt x="995" y="893"/>
                  <a:pt x="995" y="893"/>
                  <a:pt x="995" y="893"/>
                </a:cubicBezTo>
                <a:cubicBezTo>
                  <a:pt x="1011" y="893"/>
                  <a:pt x="1025" y="897"/>
                  <a:pt x="1038" y="903"/>
                </a:cubicBezTo>
                <a:cubicBezTo>
                  <a:pt x="1304" y="549"/>
                  <a:pt x="1304" y="549"/>
                  <a:pt x="1304" y="549"/>
                </a:cubicBezTo>
                <a:cubicBezTo>
                  <a:pt x="2813" y="549"/>
                  <a:pt x="2813" y="549"/>
                  <a:pt x="2813" y="549"/>
                </a:cubicBezTo>
                <a:cubicBezTo>
                  <a:pt x="3079" y="903"/>
                  <a:pt x="3079" y="903"/>
                  <a:pt x="3079" y="903"/>
                </a:cubicBezTo>
                <a:cubicBezTo>
                  <a:pt x="3092" y="897"/>
                  <a:pt x="3106" y="893"/>
                  <a:pt x="3122" y="893"/>
                </a:cubicBezTo>
                <a:cubicBezTo>
                  <a:pt x="3328" y="893"/>
                  <a:pt x="3328" y="893"/>
                  <a:pt x="3328" y="893"/>
                </a:cubicBezTo>
                <a:cubicBezTo>
                  <a:pt x="3385" y="893"/>
                  <a:pt x="3431" y="939"/>
                  <a:pt x="3431" y="996"/>
                </a:cubicBezTo>
                <a:cubicBezTo>
                  <a:pt x="3431" y="1052"/>
                  <a:pt x="3385" y="1099"/>
                  <a:pt x="3328" y="1099"/>
                </a:cubicBezTo>
                <a:cubicBezTo>
                  <a:pt x="3225" y="1099"/>
                  <a:pt x="3225" y="1099"/>
                  <a:pt x="3225" y="1099"/>
                </a:cubicBezTo>
                <a:cubicBezTo>
                  <a:pt x="3431" y="1373"/>
                  <a:pt x="3431" y="1373"/>
                  <a:pt x="3431" y="1373"/>
                </a:cubicBezTo>
                <a:cubicBezTo>
                  <a:pt x="3431" y="1716"/>
                  <a:pt x="3431" y="1716"/>
                  <a:pt x="3431" y="1716"/>
                </a:cubicBezTo>
                <a:cubicBezTo>
                  <a:pt x="3431" y="2059"/>
                  <a:pt x="3431" y="2059"/>
                  <a:pt x="3431" y="2059"/>
                </a:cubicBezTo>
                <a:cubicBezTo>
                  <a:pt x="3431" y="2471"/>
                  <a:pt x="3431" y="2471"/>
                  <a:pt x="3431" y="2471"/>
                </a:cubicBezTo>
                <a:lnTo>
                  <a:pt x="2813" y="2471"/>
                </a:lnTo>
                <a:close/>
                <a:moveTo>
                  <a:pt x="961" y="1373"/>
                </a:moveTo>
                <a:cubicBezTo>
                  <a:pt x="961" y="1449"/>
                  <a:pt x="1022" y="1510"/>
                  <a:pt x="1098" y="1510"/>
                </a:cubicBezTo>
                <a:cubicBezTo>
                  <a:pt x="1304" y="1510"/>
                  <a:pt x="1304" y="1510"/>
                  <a:pt x="1304" y="1510"/>
                </a:cubicBezTo>
                <a:cubicBezTo>
                  <a:pt x="1379" y="1510"/>
                  <a:pt x="1441" y="1449"/>
                  <a:pt x="1441" y="1373"/>
                </a:cubicBezTo>
                <a:cubicBezTo>
                  <a:pt x="1441" y="1297"/>
                  <a:pt x="1379" y="1236"/>
                  <a:pt x="1304" y="1236"/>
                </a:cubicBezTo>
                <a:cubicBezTo>
                  <a:pt x="1098" y="1236"/>
                  <a:pt x="1098" y="1236"/>
                  <a:pt x="1098" y="1236"/>
                </a:cubicBezTo>
                <a:cubicBezTo>
                  <a:pt x="1022" y="1236"/>
                  <a:pt x="961" y="1297"/>
                  <a:pt x="961" y="1373"/>
                </a:cubicBezTo>
                <a:close/>
                <a:moveTo>
                  <a:pt x="2715" y="687"/>
                </a:moveTo>
                <a:cubicBezTo>
                  <a:pt x="1389" y="687"/>
                  <a:pt x="1389" y="687"/>
                  <a:pt x="1389" y="687"/>
                </a:cubicBezTo>
                <a:cubicBezTo>
                  <a:pt x="1081" y="1099"/>
                  <a:pt x="1081" y="1099"/>
                  <a:pt x="1081" y="1099"/>
                </a:cubicBezTo>
                <a:cubicBezTo>
                  <a:pt x="3024" y="1099"/>
                  <a:pt x="3024" y="1099"/>
                  <a:pt x="3024" y="1099"/>
                </a:cubicBezTo>
                <a:lnTo>
                  <a:pt x="2715" y="687"/>
                </a:lnTo>
                <a:close/>
                <a:moveTo>
                  <a:pt x="3019" y="1236"/>
                </a:moveTo>
                <a:cubicBezTo>
                  <a:pt x="2813" y="1236"/>
                  <a:pt x="2813" y="1236"/>
                  <a:pt x="2813" y="1236"/>
                </a:cubicBezTo>
                <a:cubicBezTo>
                  <a:pt x="2738" y="1236"/>
                  <a:pt x="2676" y="1297"/>
                  <a:pt x="2676" y="1373"/>
                </a:cubicBezTo>
                <a:cubicBezTo>
                  <a:pt x="2676" y="1449"/>
                  <a:pt x="2738" y="1510"/>
                  <a:pt x="2813" y="1510"/>
                </a:cubicBezTo>
                <a:cubicBezTo>
                  <a:pt x="3019" y="1510"/>
                  <a:pt x="3019" y="1510"/>
                  <a:pt x="3019" y="1510"/>
                </a:cubicBezTo>
                <a:cubicBezTo>
                  <a:pt x="3095" y="1510"/>
                  <a:pt x="3157" y="1449"/>
                  <a:pt x="3157" y="1373"/>
                </a:cubicBezTo>
                <a:cubicBezTo>
                  <a:pt x="3157" y="1297"/>
                  <a:pt x="3095" y="1236"/>
                  <a:pt x="3019" y="1236"/>
                </a:cubicBezTo>
                <a:close/>
                <a:moveTo>
                  <a:pt x="1810" y="377"/>
                </a:moveTo>
                <a:cubicBezTo>
                  <a:pt x="1740" y="377"/>
                  <a:pt x="1740" y="377"/>
                  <a:pt x="1740" y="377"/>
                </a:cubicBezTo>
                <a:cubicBezTo>
                  <a:pt x="1816" y="478"/>
                  <a:pt x="1816" y="478"/>
                  <a:pt x="1816" y="478"/>
                </a:cubicBezTo>
                <a:cubicBezTo>
                  <a:pt x="1633" y="478"/>
                  <a:pt x="1633" y="478"/>
                  <a:pt x="1633" y="478"/>
                </a:cubicBezTo>
                <a:cubicBezTo>
                  <a:pt x="1623" y="473"/>
                  <a:pt x="1611" y="471"/>
                  <a:pt x="1599" y="471"/>
                </a:cubicBezTo>
                <a:cubicBezTo>
                  <a:pt x="1458" y="471"/>
                  <a:pt x="1458" y="471"/>
                  <a:pt x="1458" y="471"/>
                </a:cubicBezTo>
                <a:cubicBezTo>
                  <a:pt x="1445" y="471"/>
                  <a:pt x="1434" y="473"/>
                  <a:pt x="1423" y="478"/>
                </a:cubicBezTo>
                <a:cubicBezTo>
                  <a:pt x="1226" y="478"/>
                  <a:pt x="1226" y="478"/>
                  <a:pt x="1226" y="478"/>
                </a:cubicBezTo>
                <a:cubicBezTo>
                  <a:pt x="941" y="832"/>
                  <a:pt x="941" y="832"/>
                  <a:pt x="941" y="832"/>
                </a:cubicBezTo>
                <a:cubicBezTo>
                  <a:pt x="927" y="825"/>
                  <a:pt x="911" y="821"/>
                  <a:pt x="894" y="821"/>
                </a:cubicBezTo>
                <a:cubicBezTo>
                  <a:pt x="673" y="821"/>
                  <a:pt x="673" y="821"/>
                  <a:pt x="673" y="821"/>
                </a:cubicBezTo>
                <a:cubicBezTo>
                  <a:pt x="612" y="821"/>
                  <a:pt x="541" y="896"/>
                  <a:pt x="541" y="957"/>
                </a:cubicBezTo>
                <a:cubicBezTo>
                  <a:pt x="541" y="982"/>
                  <a:pt x="551" y="1010"/>
                  <a:pt x="567" y="1035"/>
                </a:cubicBezTo>
                <a:cubicBezTo>
                  <a:pt x="406" y="1035"/>
                  <a:pt x="406" y="1035"/>
                  <a:pt x="406" y="1035"/>
                </a:cubicBezTo>
                <a:cubicBezTo>
                  <a:pt x="406" y="1300"/>
                  <a:pt x="406" y="1300"/>
                  <a:pt x="406" y="1300"/>
                </a:cubicBezTo>
                <a:cubicBezTo>
                  <a:pt x="0" y="1300"/>
                  <a:pt x="0" y="1300"/>
                  <a:pt x="0" y="1300"/>
                </a:cubicBezTo>
                <a:cubicBezTo>
                  <a:pt x="0" y="1035"/>
                  <a:pt x="0" y="1035"/>
                  <a:pt x="0" y="1035"/>
                </a:cubicBezTo>
                <a:cubicBezTo>
                  <a:pt x="0" y="800"/>
                  <a:pt x="0" y="800"/>
                  <a:pt x="0" y="800"/>
                </a:cubicBezTo>
                <a:cubicBezTo>
                  <a:pt x="0" y="565"/>
                  <a:pt x="0" y="565"/>
                  <a:pt x="0" y="565"/>
                </a:cubicBezTo>
                <a:cubicBezTo>
                  <a:pt x="141" y="377"/>
                  <a:pt x="141" y="377"/>
                  <a:pt x="141" y="377"/>
                </a:cubicBezTo>
                <a:cubicBezTo>
                  <a:pt x="70" y="377"/>
                  <a:pt x="70" y="377"/>
                  <a:pt x="70" y="377"/>
                </a:cubicBezTo>
                <a:cubicBezTo>
                  <a:pt x="31" y="377"/>
                  <a:pt x="0" y="345"/>
                  <a:pt x="0" y="306"/>
                </a:cubicBezTo>
                <a:cubicBezTo>
                  <a:pt x="0" y="267"/>
                  <a:pt x="31" y="235"/>
                  <a:pt x="70" y="235"/>
                </a:cubicBezTo>
                <a:cubicBezTo>
                  <a:pt x="211" y="235"/>
                  <a:pt x="211" y="235"/>
                  <a:pt x="211" y="235"/>
                </a:cubicBezTo>
                <a:cubicBezTo>
                  <a:pt x="222" y="235"/>
                  <a:pt x="232" y="238"/>
                  <a:pt x="241" y="243"/>
                </a:cubicBezTo>
                <a:cubicBezTo>
                  <a:pt x="423" y="0"/>
                  <a:pt x="423" y="0"/>
                  <a:pt x="423" y="0"/>
                </a:cubicBezTo>
                <a:cubicBezTo>
                  <a:pt x="1458" y="0"/>
                  <a:pt x="1458" y="0"/>
                  <a:pt x="1458" y="0"/>
                </a:cubicBezTo>
                <a:cubicBezTo>
                  <a:pt x="1639" y="243"/>
                  <a:pt x="1639" y="243"/>
                  <a:pt x="1639" y="243"/>
                </a:cubicBezTo>
                <a:cubicBezTo>
                  <a:pt x="1649" y="238"/>
                  <a:pt x="1658" y="235"/>
                  <a:pt x="1669" y="235"/>
                </a:cubicBezTo>
                <a:cubicBezTo>
                  <a:pt x="1810" y="235"/>
                  <a:pt x="1810" y="235"/>
                  <a:pt x="1810" y="235"/>
                </a:cubicBezTo>
                <a:cubicBezTo>
                  <a:pt x="1849" y="235"/>
                  <a:pt x="1881" y="267"/>
                  <a:pt x="1881" y="306"/>
                </a:cubicBezTo>
                <a:cubicBezTo>
                  <a:pt x="1881" y="345"/>
                  <a:pt x="1849" y="377"/>
                  <a:pt x="1810" y="377"/>
                </a:cubicBezTo>
                <a:close/>
                <a:moveTo>
                  <a:pt x="188" y="565"/>
                </a:moveTo>
                <a:cubicBezTo>
                  <a:pt x="188" y="617"/>
                  <a:pt x="230" y="659"/>
                  <a:pt x="282" y="659"/>
                </a:cubicBezTo>
                <a:cubicBezTo>
                  <a:pt x="423" y="659"/>
                  <a:pt x="423" y="659"/>
                  <a:pt x="423" y="659"/>
                </a:cubicBezTo>
                <a:cubicBezTo>
                  <a:pt x="475" y="659"/>
                  <a:pt x="517" y="617"/>
                  <a:pt x="517" y="565"/>
                </a:cubicBezTo>
                <a:cubicBezTo>
                  <a:pt x="517" y="513"/>
                  <a:pt x="475" y="471"/>
                  <a:pt x="423" y="471"/>
                </a:cubicBezTo>
                <a:cubicBezTo>
                  <a:pt x="282" y="471"/>
                  <a:pt x="282" y="471"/>
                  <a:pt x="282" y="471"/>
                </a:cubicBezTo>
                <a:cubicBezTo>
                  <a:pt x="230" y="471"/>
                  <a:pt x="188" y="513"/>
                  <a:pt x="188" y="565"/>
                </a:cubicBezTo>
                <a:close/>
                <a:moveTo>
                  <a:pt x="1390" y="134"/>
                </a:moveTo>
                <a:cubicBezTo>
                  <a:pt x="482" y="134"/>
                  <a:pt x="482" y="134"/>
                  <a:pt x="482" y="134"/>
                </a:cubicBezTo>
                <a:cubicBezTo>
                  <a:pt x="316" y="348"/>
                  <a:pt x="316" y="348"/>
                  <a:pt x="316" y="348"/>
                </a:cubicBezTo>
                <a:cubicBezTo>
                  <a:pt x="1567" y="348"/>
                  <a:pt x="1567" y="348"/>
                  <a:pt x="1567" y="348"/>
                </a:cubicBezTo>
                <a:lnTo>
                  <a:pt x="1390" y="134"/>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KSO_Shape"/>
          <p:cNvSpPr>
            <a:spLocks/>
          </p:cNvSpPr>
          <p:nvPr/>
        </p:nvSpPr>
        <p:spPr bwMode="auto">
          <a:xfrm>
            <a:off x="2636859" y="2784143"/>
            <a:ext cx="938852" cy="890162"/>
          </a:xfrm>
          <a:custGeom>
            <a:avLst/>
            <a:gdLst>
              <a:gd name="T0" fmla="*/ 1817186 w 4816"/>
              <a:gd name="T1" fmla="*/ 940731 h 4070"/>
              <a:gd name="T2" fmla="*/ 1839733 w 4816"/>
              <a:gd name="T3" fmla="*/ 747446 h 4070"/>
              <a:gd name="T4" fmla="*/ 1819955 w 4816"/>
              <a:gd name="T5" fmla="*/ 619380 h 4070"/>
              <a:gd name="T6" fmla="*/ 1713551 w 4816"/>
              <a:gd name="T7" fmla="*/ 508311 h 4070"/>
              <a:gd name="T8" fmla="*/ 1686257 w 4816"/>
              <a:gd name="T9" fmla="*/ 424515 h 4070"/>
              <a:gd name="T10" fmla="*/ 1429937 w 4816"/>
              <a:gd name="T11" fmla="*/ 269571 h 4070"/>
              <a:gd name="T12" fmla="*/ 1321950 w 4816"/>
              <a:gd name="T13" fmla="*/ 255341 h 4070"/>
              <a:gd name="T14" fmla="*/ 1240465 w 4816"/>
              <a:gd name="T15" fmla="*/ 279057 h 4070"/>
              <a:gd name="T16" fmla="*/ 1218314 w 4816"/>
              <a:gd name="T17" fmla="*/ 344276 h 4070"/>
              <a:gd name="T18" fmla="*/ 1248376 w 4816"/>
              <a:gd name="T19" fmla="*/ 387360 h 4070"/>
              <a:gd name="T20" fmla="*/ 1335399 w 4816"/>
              <a:gd name="T21" fmla="*/ 418981 h 4070"/>
              <a:gd name="T22" fmla="*/ 1463559 w 4816"/>
              <a:gd name="T23" fmla="*/ 518588 h 4070"/>
              <a:gd name="T24" fmla="*/ 1537132 w 4816"/>
              <a:gd name="T25" fmla="*/ 584202 h 4070"/>
              <a:gd name="T26" fmla="*/ 1607937 w 4816"/>
              <a:gd name="T27" fmla="*/ 607127 h 4070"/>
              <a:gd name="T28" fmla="*/ 1687839 w 4816"/>
              <a:gd name="T29" fmla="*/ 658907 h 4070"/>
              <a:gd name="T30" fmla="*/ 1706826 w 4816"/>
              <a:gd name="T31" fmla="*/ 732031 h 4070"/>
              <a:gd name="T32" fmla="*/ 1683488 w 4816"/>
              <a:gd name="T33" fmla="*/ 924525 h 4070"/>
              <a:gd name="T34" fmla="*/ 1700893 w 4816"/>
              <a:gd name="T35" fmla="*/ 1084212 h 4070"/>
              <a:gd name="T36" fmla="*/ 1761809 w 4816"/>
              <a:gd name="T37" fmla="*/ 1251014 h 4070"/>
              <a:gd name="T38" fmla="*/ 1768533 w 4816"/>
              <a:gd name="T39" fmla="*/ 1352597 h 4070"/>
              <a:gd name="T40" fmla="*/ 1730164 w 4816"/>
              <a:gd name="T41" fmla="*/ 1424140 h 4070"/>
              <a:gd name="T42" fmla="*/ 1657382 w 4816"/>
              <a:gd name="T43" fmla="*/ 1465643 h 4070"/>
              <a:gd name="T44" fmla="*/ 1573524 w 4816"/>
              <a:gd name="T45" fmla="*/ 1464062 h 4070"/>
              <a:gd name="T46" fmla="*/ 1472657 w 4816"/>
              <a:gd name="T47" fmla="*/ 1409120 h 4070"/>
              <a:gd name="T48" fmla="*/ 1429937 w 4816"/>
              <a:gd name="T49" fmla="*/ 1322557 h 4070"/>
              <a:gd name="T50" fmla="*/ 1423608 w 4816"/>
              <a:gd name="T51" fmla="*/ 1115043 h 4070"/>
              <a:gd name="T52" fmla="*/ 1414114 w 4816"/>
              <a:gd name="T53" fmla="*/ 880651 h 4070"/>
              <a:gd name="T54" fmla="*/ 1342123 w 4816"/>
              <a:gd name="T55" fmla="*/ 747051 h 4070"/>
              <a:gd name="T56" fmla="*/ 1231367 w 4816"/>
              <a:gd name="T57" fmla="*/ 683018 h 4070"/>
              <a:gd name="T58" fmla="*/ 1073145 w 4816"/>
              <a:gd name="T59" fmla="*/ 60080 h 4070"/>
              <a:gd name="T60" fmla="*/ 1032402 w 4816"/>
              <a:gd name="T61" fmla="*/ 5534 h 4070"/>
              <a:gd name="T62" fmla="*/ 169694 w 4816"/>
              <a:gd name="T63" fmla="*/ 8301 h 4070"/>
              <a:gd name="T64" fmla="*/ 134489 w 4816"/>
              <a:gd name="T65" fmla="*/ 67195 h 4070"/>
              <a:gd name="T66" fmla="*/ 21360 w 4816"/>
              <a:gd name="T67" fmla="*/ 1490940 h 4070"/>
              <a:gd name="T68" fmla="*/ 396 w 4816"/>
              <a:gd name="T69" fmla="*/ 1535605 h 4070"/>
              <a:gd name="T70" fmla="*/ 1207634 w 4816"/>
              <a:gd name="T71" fmla="*/ 1541534 h 4070"/>
              <a:gd name="T72" fmla="*/ 1182714 w 4816"/>
              <a:gd name="T73" fmla="*/ 1487778 h 4070"/>
              <a:gd name="T74" fmla="*/ 1073540 w 4816"/>
              <a:gd name="T75" fmla="*/ 804365 h 4070"/>
              <a:gd name="T76" fmla="*/ 1223852 w 4816"/>
              <a:gd name="T77" fmla="*/ 824523 h 4070"/>
              <a:gd name="T78" fmla="*/ 1272110 w 4816"/>
              <a:gd name="T79" fmla="*/ 877884 h 4070"/>
              <a:gd name="T80" fmla="*/ 1292283 w 4816"/>
              <a:gd name="T81" fmla="*/ 990930 h 4070"/>
              <a:gd name="T82" fmla="*/ 1287141 w 4816"/>
              <a:gd name="T83" fmla="*/ 1258524 h 4070"/>
              <a:gd name="T84" fmla="*/ 1319181 w 4816"/>
              <a:gd name="T85" fmla="*/ 1416235 h 4070"/>
              <a:gd name="T86" fmla="*/ 1425586 w 4816"/>
              <a:gd name="T87" fmla="*/ 1543510 h 4070"/>
              <a:gd name="T88" fmla="*/ 1545044 w 4816"/>
              <a:gd name="T89" fmla="*/ 1595290 h 4070"/>
              <a:gd name="T90" fmla="*/ 1673995 w 4816"/>
              <a:gd name="T91" fmla="*/ 1598452 h 4070"/>
              <a:gd name="T92" fmla="*/ 1813231 w 4816"/>
              <a:gd name="T93" fmla="*/ 1530071 h 4070"/>
              <a:gd name="T94" fmla="*/ 1873751 w 4816"/>
              <a:gd name="T95" fmla="*/ 1454180 h 4070"/>
              <a:gd name="T96" fmla="*/ 1905000 w 4816"/>
              <a:gd name="T97" fmla="*/ 1319000 h 4070"/>
              <a:gd name="T98" fmla="*/ 1873751 w 4816"/>
              <a:gd name="T99" fmla="*/ 1155360 h 4070"/>
              <a:gd name="T100" fmla="*/ 1517750 w 4816"/>
              <a:gd name="T101" fmla="*/ 511473 h 4070"/>
              <a:gd name="T102" fmla="*/ 1500741 w 4816"/>
              <a:gd name="T103" fmla="*/ 481828 h 4070"/>
              <a:gd name="T104" fmla="*/ 1515377 w 4816"/>
              <a:gd name="T105" fmla="*/ 454160 h 4070"/>
              <a:gd name="T106" fmla="*/ 1547021 w 4816"/>
              <a:gd name="T107" fmla="*/ 450997 h 4070"/>
              <a:gd name="T108" fmla="*/ 1567195 w 4816"/>
              <a:gd name="T109" fmla="*/ 478666 h 4070"/>
              <a:gd name="T110" fmla="*/ 1555328 w 4816"/>
              <a:gd name="T111" fmla="*/ 507916 h 4070"/>
              <a:gd name="T112" fmla="*/ 270165 w 4816"/>
              <a:gd name="T113" fmla="*/ 187751 h 4070"/>
              <a:gd name="T114" fmla="*/ 315654 w 4816"/>
              <a:gd name="T115" fmla="*/ 137157 h 4070"/>
              <a:gd name="T116" fmla="*/ 909780 w 4816"/>
              <a:gd name="T117" fmla="*/ 145853 h 4070"/>
              <a:gd name="T118" fmla="*/ 939447 w 4816"/>
              <a:gd name="T119" fmla="*/ 603175 h 4070"/>
              <a:gd name="T120" fmla="*/ 909780 w 4816"/>
              <a:gd name="T121" fmla="*/ 658907 h 4070"/>
              <a:gd name="T122" fmla="*/ 315654 w 4816"/>
              <a:gd name="T123" fmla="*/ 667603 h 4070"/>
              <a:gd name="T124" fmla="*/ 270165 w 4816"/>
              <a:gd name="T125" fmla="*/ 616614 h 40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16" h="4070">
                <a:moveTo>
                  <a:pt x="4650" y="2711"/>
                </a:moveTo>
                <a:lnTo>
                  <a:pt x="4650" y="2711"/>
                </a:lnTo>
                <a:lnTo>
                  <a:pt x="4634" y="2673"/>
                </a:lnTo>
                <a:lnTo>
                  <a:pt x="4622" y="2637"/>
                </a:lnTo>
                <a:lnTo>
                  <a:pt x="4612" y="2601"/>
                </a:lnTo>
                <a:lnTo>
                  <a:pt x="4605" y="2565"/>
                </a:lnTo>
                <a:lnTo>
                  <a:pt x="4599" y="2527"/>
                </a:lnTo>
                <a:lnTo>
                  <a:pt x="4596" y="2491"/>
                </a:lnTo>
                <a:lnTo>
                  <a:pt x="4594" y="2454"/>
                </a:lnTo>
                <a:lnTo>
                  <a:pt x="4593" y="2417"/>
                </a:lnTo>
                <a:lnTo>
                  <a:pt x="4594" y="2380"/>
                </a:lnTo>
                <a:lnTo>
                  <a:pt x="4596" y="2343"/>
                </a:lnTo>
                <a:lnTo>
                  <a:pt x="4599" y="2306"/>
                </a:lnTo>
                <a:lnTo>
                  <a:pt x="4602" y="2270"/>
                </a:lnTo>
                <a:lnTo>
                  <a:pt x="4612" y="2196"/>
                </a:lnTo>
                <a:lnTo>
                  <a:pt x="4623" y="2124"/>
                </a:lnTo>
                <a:lnTo>
                  <a:pt x="4632" y="2067"/>
                </a:lnTo>
                <a:lnTo>
                  <a:pt x="4640" y="2010"/>
                </a:lnTo>
                <a:lnTo>
                  <a:pt x="4646" y="1950"/>
                </a:lnTo>
                <a:lnTo>
                  <a:pt x="4649" y="1921"/>
                </a:lnTo>
                <a:lnTo>
                  <a:pt x="4651" y="1891"/>
                </a:lnTo>
                <a:lnTo>
                  <a:pt x="4652" y="1861"/>
                </a:lnTo>
                <a:lnTo>
                  <a:pt x="4653" y="1830"/>
                </a:lnTo>
                <a:lnTo>
                  <a:pt x="4652" y="1801"/>
                </a:lnTo>
                <a:lnTo>
                  <a:pt x="4651" y="1771"/>
                </a:lnTo>
                <a:lnTo>
                  <a:pt x="4648" y="1741"/>
                </a:lnTo>
                <a:lnTo>
                  <a:pt x="4643" y="1712"/>
                </a:lnTo>
                <a:lnTo>
                  <a:pt x="4639" y="1682"/>
                </a:lnTo>
                <a:lnTo>
                  <a:pt x="4632" y="1652"/>
                </a:lnTo>
                <a:lnTo>
                  <a:pt x="4623" y="1624"/>
                </a:lnTo>
                <a:lnTo>
                  <a:pt x="4613" y="1595"/>
                </a:lnTo>
                <a:lnTo>
                  <a:pt x="4601" y="1567"/>
                </a:lnTo>
                <a:lnTo>
                  <a:pt x="4588" y="1538"/>
                </a:lnTo>
                <a:lnTo>
                  <a:pt x="4573" y="1511"/>
                </a:lnTo>
                <a:lnTo>
                  <a:pt x="4555" y="1483"/>
                </a:lnTo>
                <a:lnTo>
                  <a:pt x="4537" y="1457"/>
                </a:lnTo>
                <a:lnTo>
                  <a:pt x="4515" y="1430"/>
                </a:lnTo>
                <a:lnTo>
                  <a:pt x="4490" y="1405"/>
                </a:lnTo>
                <a:lnTo>
                  <a:pt x="4464" y="1380"/>
                </a:lnTo>
                <a:lnTo>
                  <a:pt x="4435" y="1356"/>
                </a:lnTo>
                <a:lnTo>
                  <a:pt x="4404" y="1333"/>
                </a:lnTo>
                <a:lnTo>
                  <a:pt x="4369" y="1309"/>
                </a:lnTo>
                <a:lnTo>
                  <a:pt x="4332" y="1286"/>
                </a:lnTo>
                <a:lnTo>
                  <a:pt x="4291" y="1265"/>
                </a:lnTo>
                <a:lnTo>
                  <a:pt x="4249" y="1245"/>
                </a:lnTo>
                <a:lnTo>
                  <a:pt x="4254" y="1224"/>
                </a:lnTo>
                <a:lnTo>
                  <a:pt x="4258" y="1202"/>
                </a:lnTo>
                <a:lnTo>
                  <a:pt x="4263" y="1180"/>
                </a:lnTo>
                <a:lnTo>
                  <a:pt x="4265" y="1158"/>
                </a:lnTo>
                <a:lnTo>
                  <a:pt x="4266" y="1137"/>
                </a:lnTo>
                <a:lnTo>
                  <a:pt x="4267" y="1115"/>
                </a:lnTo>
                <a:lnTo>
                  <a:pt x="4266" y="1094"/>
                </a:lnTo>
                <a:lnTo>
                  <a:pt x="4263" y="1074"/>
                </a:lnTo>
                <a:lnTo>
                  <a:pt x="4260" y="1054"/>
                </a:lnTo>
                <a:lnTo>
                  <a:pt x="4254" y="1037"/>
                </a:lnTo>
                <a:lnTo>
                  <a:pt x="4246" y="1019"/>
                </a:lnTo>
                <a:lnTo>
                  <a:pt x="4238" y="1003"/>
                </a:lnTo>
                <a:lnTo>
                  <a:pt x="4227" y="989"/>
                </a:lnTo>
                <a:lnTo>
                  <a:pt x="4213" y="975"/>
                </a:lnTo>
                <a:lnTo>
                  <a:pt x="4207" y="969"/>
                </a:lnTo>
                <a:lnTo>
                  <a:pt x="4199" y="963"/>
                </a:lnTo>
                <a:lnTo>
                  <a:pt x="4190" y="959"/>
                </a:lnTo>
                <a:lnTo>
                  <a:pt x="4182" y="954"/>
                </a:lnTo>
                <a:lnTo>
                  <a:pt x="3615" y="682"/>
                </a:lnTo>
                <a:lnTo>
                  <a:pt x="3603" y="676"/>
                </a:lnTo>
                <a:lnTo>
                  <a:pt x="3590" y="671"/>
                </a:lnTo>
                <a:lnTo>
                  <a:pt x="3576" y="666"/>
                </a:lnTo>
                <a:lnTo>
                  <a:pt x="3562" y="662"/>
                </a:lnTo>
                <a:lnTo>
                  <a:pt x="3529" y="655"/>
                </a:lnTo>
                <a:lnTo>
                  <a:pt x="3493" y="650"/>
                </a:lnTo>
                <a:lnTo>
                  <a:pt x="3456" y="647"/>
                </a:lnTo>
                <a:lnTo>
                  <a:pt x="3419" y="645"/>
                </a:lnTo>
                <a:lnTo>
                  <a:pt x="3380" y="645"/>
                </a:lnTo>
                <a:lnTo>
                  <a:pt x="3342" y="646"/>
                </a:lnTo>
                <a:lnTo>
                  <a:pt x="3304" y="649"/>
                </a:lnTo>
                <a:lnTo>
                  <a:pt x="3269" y="653"/>
                </a:lnTo>
                <a:lnTo>
                  <a:pt x="3236" y="659"/>
                </a:lnTo>
                <a:lnTo>
                  <a:pt x="3207" y="666"/>
                </a:lnTo>
                <a:lnTo>
                  <a:pt x="3192" y="671"/>
                </a:lnTo>
                <a:lnTo>
                  <a:pt x="3180" y="676"/>
                </a:lnTo>
                <a:lnTo>
                  <a:pt x="3168" y="681"/>
                </a:lnTo>
                <a:lnTo>
                  <a:pt x="3158" y="686"/>
                </a:lnTo>
                <a:lnTo>
                  <a:pt x="3149" y="693"/>
                </a:lnTo>
                <a:lnTo>
                  <a:pt x="3142" y="699"/>
                </a:lnTo>
                <a:lnTo>
                  <a:pt x="3136" y="706"/>
                </a:lnTo>
                <a:lnTo>
                  <a:pt x="3132" y="713"/>
                </a:lnTo>
                <a:lnTo>
                  <a:pt x="3115" y="746"/>
                </a:lnTo>
                <a:lnTo>
                  <a:pt x="3107" y="764"/>
                </a:lnTo>
                <a:lnTo>
                  <a:pt x="3098" y="785"/>
                </a:lnTo>
                <a:lnTo>
                  <a:pt x="3090" y="806"/>
                </a:lnTo>
                <a:lnTo>
                  <a:pt x="3085" y="827"/>
                </a:lnTo>
                <a:lnTo>
                  <a:pt x="3082" y="838"/>
                </a:lnTo>
                <a:lnTo>
                  <a:pt x="3081" y="849"/>
                </a:lnTo>
                <a:lnTo>
                  <a:pt x="3080" y="860"/>
                </a:lnTo>
                <a:lnTo>
                  <a:pt x="3080" y="871"/>
                </a:lnTo>
                <a:lnTo>
                  <a:pt x="3081" y="882"/>
                </a:lnTo>
                <a:lnTo>
                  <a:pt x="3082" y="893"/>
                </a:lnTo>
                <a:lnTo>
                  <a:pt x="3086" y="903"/>
                </a:lnTo>
                <a:lnTo>
                  <a:pt x="3090" y="914"/>
                </a:lnTo>
                <a:lnTo>
                  <a:pt x="3094" y="924"/>
                </a:lnTo>
                <a:lnTo>
                  <a:pt x="3101" y="934"/>
                </a:lnTo>
                <a:lnTo>
                  <a:pt x="3109" y="943"/>
                </a:lnTo>
                <a:lnTo>
                  <a:pt x="3119" y="953"/>
                </a:lnTo>
                <a:lnTo>
                  <a:pt x="3130" y="962"/>
                </a:lnTo>
                <a:lnTo>
                  <a:pt x="3142" y="972"/>
                </a:lnTo>
                <a:lnTo>
                  <a:pt x="3156" y="980"/>
                </a:lnTo>
                <a:lnTo>
                  <a:pt x="3171" y="989"/>
                </a:lnTo>
                <a:lnTo>
                  <a:pt x="3189" y="995"/>
                </a:lnTo>
                <a:lnTo>
                  <a:pt x="3209" y="1003"/>
                </a:lnTo>
                <a:lnTo>
                  <a:pt x="3231" y="1009"/>
                </a:lnTo>
                <a:lnTo>
                  <a:pt x="3254" y="1015"/>
                </a:lnTo>
                <a:lnTo>
                  <a:pt x="3279" y="1021"/>
                </a:lnTo>
                <a:lnTo>
                  <a:pt x="3303" y="1029"/>
                </a:lnTo>
                <a:lnTo>
                  <a:pt x="3327" y="1039"/>
                </a:lnTo>
                <a:lnTo>
                  <a:pt x="3352" y="1049"/>
                </a:lnTo>
                <a:lnTo>
                  <a:pt x="3376" y="1060"/>
                </a:lnTo>
                <a:lnTo>
                  <a:pt x="3400" y="1072"/>
                </a:lnTo>
                <a:lnTo>
                  <a:pt x="3423" y="1085"/>
                </a:lnTo>
                <a:lnTo>
                  <a:pt x="3445" y="1098"/>
                </a:lnTo>
                <a:lnTo>
                  <a:pt x="3468" y="1114"/>
                </a:lnTo>
                <a:lnTo>
                  <a:pt x="3490" y="1128"/>
                </a:lnTo>
                <a:lnTo>
                  <a:pt x="3532" y="1159"/>
                </a:lnTo>
                <a:lnTo>
                  <a:pt x="3571" y="1192"/>
                </a:lnTo>
                <a:lnTo>
                  <a:pt x="3609" y="1224"/>
                </a:lnTo>
                <a:lnTo>
                  <a:pt x="3643" y="1254"/>
                </a:lnTo>
                <a:lnTo>
                  <a:pt x="3673" y="1284"/>
                </a:lnTo>
                <a:lnTo>
                  <a:pt x="3700" y="1312"/>
                </a:lnTo>
                <a:lnTo>
                  <a:pt x="3722" y="1337"/>
                </a:lnTo>
                <a:lnTo>
                  <a:pt x="3754" y="1372"/>
                </a:lnTo>
                <a:lnTo>
                  <a:pt x="3765" y="1385"/>
                </a:lnTo>
                <a:lnTo>
                  <a:pt x="3781" y="1402"/>
                </a:lnTo>
                <a:lnTo>
                  <a:pt x="3799" y="1416"/>
                </a:lnTo>
                <a:lnTo>
                  <a:pt x="3817" y="1430"/>
                </a:lnTo>
                <a:lnTo>
                  <a:pt x="3833" y="1444"/>
                </a:lnTo>
                <a:lnTo>
                  <a:pt x="3851" y="1456"/>
                </a:lnTo>
                <a:lnTo>
                  <a:pt x="3868" y="1468"/>
                </a:lnTo>
                <a:lnTo>
                  <a:pt x="3886" y="1478"/>
                </a:lnTo>
                <a:lnTo>
                  <a:pt x="3903" y="1487"/>
                </a:lnTo>
                <a:lnTo>
                  <a:pt x="3921" y="1496"/>
                </a:lnTo>
                <a:lnTo>
                  <a:pt x="3939" y="1503"/>
                </a:lnTo>
                <a:lnTo>
                  <a:pt x="3955" y="1509"/>
                </a:lnTo>
                <a:lnTo>
                  <a:pt x="3973" y="1515"/>
                </a:lnTo>
                <a:lnTo>
                  <a:pt x="3989" y="1519"/>
                </a:lnTo>
                <a:lnTo>
                  <a:pt x="4005" y="1523"/>
                </a:lnTo>
                <a:lnTo>
                  <a:pt x="4020" y="1525"/>
                </a:lnTo>
                <a:lnTo>
                  <a:pt x="4035" y="1525"/>
                </a:lnTo>
                <a:lnTo>
                  <a:pt x="4065" y="1536"/>
                </a:lnTo>
                <a:lnTo>
                  <a:pt x="4091" y="1547"/>
                </a:lnTo>
                <a:lnTo>
                  <a:pt x="4117" y="1557"/>
                </a:lnTo>
                <a:lnTo>
                  <a:pt x="4140" y="1568"/>
                </a:lnTo>
                <a:lnTo>
                  <a:pt x="4161" y="1580"/>
                </a:lnTo>
                <a:lnTo>
                  <a:pt x="4180" y="1591"/>
                </a:lnTo>
                <a:lnTo>
                  <a:pt x="4199" y="1603"/>
                </a:lnTo>
                <a:lnTo>
                  <a:pt x="4216" y="1615"/>
                </a:lnTo>
                <a:lnTo>
                  <a:pt x="4231" y="1627"/>
                </a:lnTo>
                <a:lnTo>
                  <a:pt x="4244" y="1640"/>
                </a:lnTo>
                <a:lnTo>
                  <a:pt x="4256" y="1653"/>
                </a:lnTo>
                <a:lnTo>
                  <a:pt x="4267" y="1667"/>
                </a:lnTo>
                <a:lnTo>
                  <a:pt x="4277" y="1681"/>
                </a:lnTo>
                <a:lnTo>
                  <a:pt x="4285" y="1695"/>
                </a:lnTo>
                <a:lnTo>
                  <a:pt x="4293" y="1711"/>
                </a:lnTo>
                <a:lnTo>
                  <a:pt x="4298" y="1726"/>
                </a:lnTo>
                <a:lnTo>
                  <a:pt x="4304" y="1742"/>
                </a:lnTo>
                <a:lnTo>
                  <a:pt x="4308" y="1759"/>
                </a:lnTo>
                <a:lnTo>
                  <a:pt x="4310" y="1777"/>
                </a:lnTo>
                <a:lnTo>
                  <a:pt x="4312" y="1794"/>
                </a:lnTo>
                <a:lnTo>
                  <a:pt x="4313" y="1813"/>
                </a:lnTo>
                <a:lnTo>
                  <a:pt x="4315" y="1833"/>
                </a:lnTo>
                <a:lnTo>
                  <a:pt x="4315" y="1852"/>
                </a:lnTo>
                <a:lnTo>
                  <a:pt x="4313" y="1873"/>
                </a:lnTo>
                <a:lnTo>
                  <a:pt x="4309" y="1918"/>
                </a:lnTo>
                <a:lnTo>
                  <a:pt x="4304" y="1966"/>
                </a:lnTo>
                <a:lnTo>
                  <a:pt x="4297" y="2017"/>
                </a:lnTo>
                <a:lnTo>
                  <a:pt x="4288" y="2072"/>
                </a:lnTo>
                <a:lnTo>
                  <a:pt x="4275" y="2157"/>
                </a:lnTo>
                <a:lnTo>
                  <a:pt x="4269" y="2201"/>
                </a:lnTo>
                <a:lnTo>
                  <a:pt x="4264" y="2246"/>
                </a:lnTo>
                <a:lnTo>
                  <a:pt x="4260" y="2292"/>
                </a:lnTo>
                <a:lnTo>
                  <a:pt x="4256" y="2339"/>
                </a:lnTo>
                <a:lnTo>
                  <a:pt x="4254" y="2387"/>
                </a:lnTo>
                <a:lnTo>
                  <a:pt x="4254" y="2436"/>
                </a:lnTo>
                <a:lnTo>
                  <a:pt x="4255" y="2485"/>
                </a:lnTo>
                <a:lnTo>
                  <a:pt x="4258" y="2536"/>
                </a:lnTo>
                <a:lnTo>
                  <a:pt x="4265" y="2587"/>
                </a:lnTo>
                <a:lnTo>
                  <a:pt x="4268" y="2612"/>
                </a:lnTo>
                <a:lnTo>
                  <a:pt x="4274" y="2638"/>
                </a:lnTo>
                <a:lnTo>
                  <a:pt x="4279" y="2664"/>
                </a:lnTo>
                <a:lnTo>
                  <a:pt x="4285" y="2690"/>
                </a:lnTo>
                <a:lnTo>
                  <a:pt x="4293" y="2716"/>
                </a:lnTo>
                <a:lnTo>
                  <a:pt x="4300" y="2743"/>
                </a:lnTo>
                <a:lnTo>
                  <a:pt x="4309" y="2769"/>
                </a:lnTo>
                <a:lnTo>
                  <a:pt x="4318" y="2795"/>
                </a:lnTo>
                <a:lnTo>
                  <a:pt x="4329" y="2822"/>
                </a:lnTo>
                <a:lnTo>
                  <a:pt x="4340" y="2849"/>
                </a:lnTo>
                <a:lnTo>
                  <a:pt x="4371" y="2918"/>
                </a:lnTo>
                <a:lnTo>
                  <a:pt x="4397" y="2986"/>
                </a:lnTo>
                <a:lnTo>
                  <a:pt x="4420" y="3048"/>
                </a:lnTo>
                <a:lnTo>
                  <a:pt x="4439" y="3109"/>
                </a:lnTo>
                <a:lnTo>
                  <a:pt x="4446" y="3137"/>
                </a:lnTo>
                <a:lnTo>
                  <a:pt x="4454" y="3165"/>
                </a:lnTo>
                <a:lnTo>
                  <a:pt x="4460" y="3192"/>
                </a:lnTo>
                <a:lnTo>
                  <a:pt x="4465" y="3217"/>
                </a:lnTo>
                <a:lnTo>
                  <a:pt x="4469" y="3244"/>
                </a:lnTo>
                <a:lnTo>
                  <a:pt x="4473" y="3268"/>
                </a:lnTo>
                <a:lnTo>
                  <a:pt x="4475" y="3292"/>
                </a:lnTo>
                <a:lnTo>
                  <a:pt x="4477" y="3315"/>
                </a:lnTo>
                <a:lnTo>
                  <a:pt x="4477" y="3338"/>
                </a:lnTo>
                <a:lnTo>
                  <a:pt x="4477" y="3360"/>
                </a:lnTo>
                <a:lnTo>
                  <a:pt x="4476" y="3381"/>
                </a:lnTo>
                <a:lnTo>
                  <a:pt x="4474" y="3402"/>
                </a:lnTo>
                <a:lnTo>
                  <a:pt x="4471" y="3422"/>
                </a:lnTo>
                <a:lnTo>
                  <a:pt x="4466" y="3442"/>
                </a:lnTo>
                <a:lnTo>
                  <a:pt x="4462" y="3460"/>
                </a:lnTo>
                <a:lnTo>
                  <a:pt x="4455" y="3478"/>
                </a:lnTo>
                <a:lnTo>
                  <a:pt x="4449" y="3496"/>
                </a:lnTo>
                <a:lnTo>
                  <a:pt x="4441" y="3513"/>
                </a:lnTo>
                <a:lnTo>
                  <a:pt x="4432" y="3530"/>
                </a:lnTo>
                <a:lnTo>
                  <a:pt x="4422" y="3545"/>
                </a:lnTo>
                <a:lnTo>
                  <a:pt x="4411" y="3560"/>
                </a:lnTo>
                <a:lnTo>
                  <a:pt x="4400" y="3575"/>
                </a:lnTo>
                <a:lnTo>
                  <a:pt x="4387" y="3589"/>
                </a:lnTo>
                <a:lnTo>
                  <a:pt x="4374" y="3603"/>
                </a:lnTo>
                <a:lnTo>
                  <a:pt x="4357" y="3620"/>
                </a:lnTo>
                <a:lnTo>
                  <a:pt x="4340" y="3634"/>
                </a:lnTo>
                <a:lnTo>
                  <a:pt x="4321" y="3647"/>
                </a:lnTo>
                <a:lnTo>
                  <a:pt x="4304" y="3659"/>
                </a:lnTo>
                <a:lnTo>
                  <a:pt x="4285" y="3670"/>
                </a:lnTo>
                <a:lnTo>
                  <a:pt x="4266" y="3680"/>
                </a:lnTo>
                <a:lnTo>
                  <a:pt x="4247" y="3689"/>
                </a:lnTo>
                <a:lnTo>
                  <a:pt x="4229" y="3696"/>
                </a:lnTo>
                <a:lnTo>
                  <a:pt x="4209" y="3702"/>
                </a:lnTo>
                <a:lnTo>
                  <a:pt x="4190" y="3708"/>
                </a:lnTo>
                <a:lnTo>
                  <a:pt x="4171" y="3712"/>
                </a:lnTo>
                <a:lnTo>
                  <a:pt x="4151" y="3715"/>
                </a:lnTo>
                <a:lnTo>
                  <a:pt x="4131" y="3718"/>
                </a:lnTo>
                <a:lnTo>
                  <a:pt x="4112" y="3719"/>
                </a:lnTo>
                <a:lnTo>
                  <a:pt x="4092" y="3719"/>
                </a:lnTo>
                <a:lnTo>
                  <a:pt x="4073" y="3719"/>
                </a:lnTo>
                <a:lnTo>
                  <a:pt x="4054" y="3718"/>
                </a:lnTo>
                <a:lnTo>
                  <a:pt x="4034" y="3715"/>
                </a:lnTo>
                <a:lnTo>
                  <a:pt x="4016" y="3712"/>
                </a:lnTo>
                <a:lnTo>
                  <a:pt x="3997" y="3709"/>
                </a:lnTo>
                <a:lnTo>
                  <a:pt x="3978" y="3704"/>
                </a:lnTo>
                <a:lnTo>
                  <a:pt x="3959" y="3699"/>
                </a:lnTo>
                <a:lnTo>
                  <a:pt x="3923" y="3688"/>
                </a:lnTo>
                <a:lnTo>
                  <a:pt x="3888" y="3674"/>
                </a:lnTo>
                <a:lnTo>
                  <a:pt x="3854" y="3658"/>
                </a:lnTo>
                <a:lnTo>
                  <a:pt x="3822" y="3641"/>
                </a:lnTo>
                <a:lnTo>
                  <a:pt x="3792" y="3622"/>
                </a:lnTo>
                <a:lnTo>
                  <a:pt x="3774" y="3609"/>
                </a:lnTo>
                <a:lnTo>
                  <a:pt x="3755" y="3594"/>
                </a:lnTo>
                <a:lnTo>
                  <a:pt x="3739" y="3580"/>
                </a:lnTo>
                <a:lnTo>
                  <a:pt x="3723" y="3565"/>
                </a:lnTo>
                <a:lnTo>
                  <a:pt x="3709" y="3548"/>
                </a:lnTo>
                <a:lnTo>
                  <a:pt x="3696" y="3532"/>
                </a:lnTo>
                <a:lnTo>
                  <a:pt x="3683" y="3514"/>
                </a:lnTo>
                <a:lnTo>
                  <a:pt x="3672" y="3496"/>
                </a:lnTo>
                <a:lnTo>
                  <a:pt x="3661" y="3477"/>
                </a:lnTo>
                <a:lnTo>
                  <a:pt x="3651" y="3457"/>
                </a:lnTo>
                <a:lnTo>
                  <a:pt x="3642" y="3436"/>
                </a:lnTo>
                <a:lnTo>
                  <a:pt x="3634" y="3415"/>
                </a:lnTo>
                <a:lnTo>
                  <a:pt x="3628" y="3393"/>
                </a:lnTo>
                <a:lnTo>
                  <a:pt x="3621" y="3370"/>
                </a:lnTo>
                <a:lnTo>
                  <a:pt x="3615" y="3346"/>
                </a:lnTo>
                <a:lnTo>
                  <a:pt x="3610" y="3322"/>
                </a:lnTo>
                <a:lnTo>
                  <a:pt x="3606" y="3297"/>
                </a:lnTo>
                <a:lnTo>
                  <a:pt x="3602" y="3271"/>
                </a:lnTo>
                <a:lnTo>
                  <a:pt x="3597" y="3216"/>
                </a:lnTo>
                <a:lnTo>
                  <a:pt x="3593" y="3159"/>
                </a:lnTo>
                <a:lnTo>
                  <a:pt x="3591" y="3098"/>
                </a:lnTo>
                <a:lnTo>
                  <a:pt x="3591" y="3034"/>
                </a:lnTo>
                <a:lnTo>
                  <a:pt x="3593" y="2967"/>
                </a:lnTo>
                <a:lnTo>
                  <a:pt x="3596" y="2895"/>
                </a:lnTo>
                <a:lnTo>
                  <a:pt x="3599" y="2821"/>
                </a:lnTo>
                <a:lnTo>
                  <a:pt x="3602" y="2735"/>
                </a:lnTo>
                <a:lnTo>
                  <a:pt x="3606" y="2648"/>
                </a:lnTo>
                <a:lnTo>
                  <a:pt x="3607" y="2561"/>
                </a:lnTo>
                <a:lnTo>
                  <a:pt x="3607" y="2518"/>
                </a:lnTo>
                <a:lnTo>
                  <a:pt x="3606" y="2476"/>
                </a:lnTo>
                <a:lnTo>
                  <a:pt x="3603" y="2434"/>
                </a:lnTo>
                <a:lnTo>
                  <a:pt x="3600" y="2391"/>
                </a:lnTo>
                <a:lnTo>
                  <a:pt x="3596" y="2350"/>
                </a:lnTo>
                <a:lnTo>
                  <a:pt x="3590" y="2309"/>
                </a:lnTo>
                <a:lnTo>
                  <a:pt x="3584" y="2268"/>
                </a:lnTo>
                <a:lnTo>
                  <a:pt x="3575" y="2228"/>
                </a:lnTo>
                <a:lnTo>
                  <a:pt x="3565" y="2190"/>
                </a:lnTo>
                <a:lnTo>
                  <a:pt x="3553" y="2151"/>
                </a:lnTo>
                <a:lnTo>
                  <a:pt x="3537" y="2110"/>
                </a:lnTo>
                <a:lnTo>
                  <a:pt x="3521" y="2072"/>
                </a:lnTo>
                <a:lnTo>
                  <a:pt x="3503" y="2036"/>
                </a:lnTo>
                <a:lnTo>
                  <a:pt x="3484" y="2002"/>
                </a:lnTo>
                <a:lnTo>
                  <a:pt x="3463" y="1971"/>
                </a:lnTo>
                <a:lnTo>
                  <a:pt x="3441" y="1943"/>
                </a:lnTo>
                <a:lnTo>
                  <a:pt x="3418" y="1915"/>
                </a:lnTo>
                <a:lnTo>
                  <a:pt x="3393" y="1890"/>
                </a:lnTo>
                <a:lnTo>
                  <a:pt x="3368" y="1868"/>
                </a:lnTo>
                <a:lnTo>
                  <a:pt x="3343" y="1846"/>
                </a:lnTo>
                <a:lnTo>
                  <a:pt x="3318" y="1827"/>
                </a:lnTo>
                <a:lnTo>
                  <a:pt x="3291" y="1810"/>
                </a:lnTo>
                <a:lnTo>
                  <a:pt x="3266" y="1793"/>
                </a:lnTo>
                <a:lnTo>
                  <a:pt x="3240" y="1779"/>
                </a:lnTo>
                <a:lnTo>
                  <a:pt x="3213" y="1767"/>
                </a:lnTo>
                <a:lnTo>
                  <a:pt x="3188" y="1755"/>
                </a:lnTo>
                <a:lnTo>
                  <a:pt x="3162" y="1745"/>
                </a:lnTo>
                <a:lnTo>
                  <a:pt x="3137" y="1736"/>
                </a:lnTo>
                <a:lnTo>
                  <a:pt x="3113" y="1728"/>
                </a:lnTo>
                <a:lnTo>
                  <a:pt x="3089" y="1722"/>
                </a:lnTo>
                <a:lnTo>
                  <a:pt x="3067" y="1716"/>
                </a:lnTo>
                <a:lnTo>
                  <a:pt x="3045" y="1711"/>
                </a:lnTo>
                <a:lnTo>
                  <a:pt x="3005" y="1704"/>
                </a:lnTo>
                <a:lnTo>
                  <a:pt x="2972" y="1700"/>
                </a:lnTo>
                <a:lnTo>
                  <a:pt x="2946" y="1697"/>
                </a:lnTo>
                <a:lnTo>
                  <a:pt x="2920" y="1696"/>
                </a:lnTo>
                <a:lnTo>
                  <a:pt x="2714" y="1695"/>
                </a:lnTo>
                <a:lnTo>
                  <a:pt x="2714" y="170"/>
                </a:lnTo>
                <a:lnTo>
                  <a:pt x="2713" y="152"/>
                </a:lnTo>
                <a:lnTo>
                  <a:pt x="2710" y="136"/>
                </a:lnTo>
                <a:lnTo>
                  <a:pt x="2706" y="119"/>
                </a:lnTo>
                <a:lnTo>
                  <a:pt x="2700" y="104"/>
                </a:lnTo>
                <a:lnTo>
                  <a:pt x="2693" y="89"/>
                </a:lnTo>
                <a:lnTo>
                  <a:pt x="2684" y="75"/>
                </a:lnTo>
                <a:lnTo>
                  <a:pt x="2675" y="62"/>
                </a:lnTo>
                <a:lnTo>
                  <a:pt x="2664" y="50"/>
                </a:lnTo>
                <a:lnTo>
                  <a:pt x="2652" y="39"/>
                </a:lnTo>
                <a:lnTo>
                  <a:pt x="2638" y="29"/>
                </a:lnTo>
                <a:lnTo>
                  <a:pt x="2625" y="21"/>
                </a:lnTo>
                <a:lnTo>
                  <a:pt x="2610" y="14"/>
                </a:lnTo>
                <a:lnTo>
                  <a:pt x="2594" y="8"/>
                </a:lnTo>
                <a:lnTo>
                  <a:pt x="2578" y="4"/>
                </a:lnTo>
                <a:lnTo>
                  <a:pt x="2561" y="2"/>
                </a:lnTo>
                <a:lnTo>
                  <a:pt x="2544" y="0"/>
                </a:lnTo>
                <a:lnTo>
                  <a:pt x="509" y="0"/>
                </a:lnTo>
                <a:lnTo>
                  <a:pt x="492" y="2"/>
                </a:lnTo>
                <a:lnTo>
                  <a:pt x="475" y="4"/>
                </a:lnTo>
                <a:lnTo>
                  <a:pt x="459" y="8"/>
                </a:lnTo>
                <a:lnTo>
                  <a:pt x="443" y="14"/>
                </a:lnTo>
                <a:lnTo>
                  <a:pt x="429" y="21"/>
                </a:lnTo>
                <a:lnTo>
                  <a:pt x="415" y="29"/>
                </a:lnTo>
                <a:lnTo>
                  <a:pt x="402" y="39"/>
                </a:lnTo>
                <a:lnTo>
                  <a:pt x="389" y="50"/>
                </a:lnTo>
                <a:lnTo>
                  <a:pt x="378" y="62"/>
                </a:lnTo>
                <a:lnTo>
                  <a:pt x="369" y="75"/>
                </a:lnTo>
                <a:lnTo>
                  <a:pt x="360" y="89"/>
                </a:lnTo>
                <a:lnTo>
                  <a:pt x="353" y="104"/>
                </a:lnTo>
                <a:lnTo>
                  <a:pt x="348" y="119"/>
                </a:lnTo>
                <a:lnTo>
                  <a:pt x="343" y="136"/>
                </a:lnTo>
                <a:lnTo>
                  <a:pt x="341" y="152"/>
                </a:lnTo>
                <a:lnTo>
                  <a:pt x="340" y="170"/>
                </a:lnTo>
                <a:lnTo>
                  <a:pt x="340" y="3731"/>
                </a:lnTo>
                <a:lnTo>
                  <a:pt x="171" y="3731"/>
                </a:lnTo>
                <a:lnTo>
                  <a:pt x="163" y="3731"/>
                </a:lnTo>
                <a:lnTo>
                  <a:pt x="143" y="3733"/>
                </a:lnTo>
                <a:lnTo>
                  <a:pt x="131" y="3736"/>
                </a:lnTo>
                <a:lnTo>
                  <a:pt x="117" y="3740"/>
                </a:lnTo>
                <a:lnTo>
                  <a:pt x="102" y="3745"/>
                </a:lnTo>
                <a:lnTo>
                  <a:pt x="85" y="3752"/>
                </a:lnTo>
                <a:lnTo>
                  <a:pt x="70" y="3760"/>
                </a:lnTo>
                <a:lnTo>
                  <a:pt x="54" y="3772"/>
                </a:lnTo>
                <a:lnTo>
                  <a:pt x="47" y="3779"/>
                </a:lnTo>
                <a:lnTo>
                  <a:pt x="40" y="3786"/>
                </a:lnTo>
                <a:lnTo>
                  <a:pt x="33" y="3793"/>
                </a:lnTo>
                <a:lnTo>
                  <a:pt x="27" y="3802"/>
                </a:lnTo>
                <a:lnTo>
                  <a:pt x="21" y="3812"/>
                </a:lnTo>
                <a:lnTo>
                  <a:pt x="17" y="3822"/>
                </a:lnTo>
                <a:lnTo>
                  <a:pt x="11" y="3833"/>
                </a:lnTo>
                <a:lnTo>
                  <a:pt x="8" y="3844"/>
                </a:lnTo>
                <a:lnTo>
                  <a:pt x="5" y="3857"/>
                </a:lnTo>
                <a:lnTo>
                  <a:pt x="3" y="3870"/>
                </a:lnTo>
                <a:lnTo>
                  <a:pt x="1" y="3885"/>
                </a:lnTo>
                <a:lnTo>
                  <a:pt x="0" y="3900"/>
                </a:lnTo>
                <a:lnTo>
                  <a:pt x="0" y="4070"/>
                </a:lnTo>
                <a:lnTo>
                  <a:pt x="171" y="4070"/>
                </a:lnTo>
                <a:lnTo>
                  <a:pt x="340" y="4070"/>
                </a:lnTo>
                <a:lnTo>
                  <a:pt x="509" y="4070"/>
                </a:lnTo>
                <a:lnTo>
                  <a:pt x="2544" y="4070"/>
                </a:lnTo>
                <a:lnTo>
                  <a:pt x="2714" y="4070"/>
                </a:lnTo>
                <a:lnTo>
                  <a:pt x="2883" y="4070"/>
                </a:lnTo>
                <a:lnTo>
                  <a:pt x="3053" y="4070"/>
                </a:lnTo>
                <a:lnTo>
                  <a:pt x="3053" y="3900"/>
                </a:lnTo>
                <a:lnTo>
                  <a:pt x="3053" y="3893"/>
                </a:lnTo>
                <a:lnTo>
                  <a:pt x="3050" y="3874"/>
                </a:lnTo>
                <a:lnTo>
                  <a:pt x="3048" y="3860"/>
                </a:lnTo>
                <a:lnTo>
                  <a:pt x="3044" y="3846"/>
                </a:lnTo>
                <a:lnTo>
                  <a:pt x="3038" y="3832"/>
                </a:lnTo>
                <a:lnTo>
                  <a:pt x="3032" y="3815"/>
                </a:lnTo>
                <a:lnTo>
                  <a:pt x="3023" y="3800"/>
                </a:lnTo>
                <a:lnTo>
                  <a:pt x="3012" y="3785"/>
                </a:lnTo>
                <a:lnTo>
                  <a:pt x="3005" y="3777"/>
                </a:lnTo>
                <a:lnTo>
                  <a:pt x="2998" y="3770"/>
                </a:lnTo>
                <a:lnTo>
                  <a:pt x="2990" y="3764"/>
                </a:lnTo>
                <a:lnTo>
                  <a:pt x="2981" y="3757"/>
                </a:lnTo>
                <a:lnTo>
                  <a:pt x="2972" y="3752"/>
                </a:lnTo>
                <a:lnTo>
                  <a:pt x="2961" y="3746"/>
                </a:lnTo>
                <a:lnTo>
                  <a:pt x="2952" y="3742"/>
                </a:lnTo>
                <a:lnTo>
                  <a:pt x="2939" y="3738"/>
                </a:lnTo>
                <a:lnTo>
                  <a:pt x="2926" y="3735"/>
                </a:lnTo>
                <a:lnTo>
                  <a:pt x="2913" y="3733"/>
                </a:lnTo>
                <a:lnTo>
                  <a:pt x="2899" y="3731"/>
                </a:lnTo>
                <a:lnTo>
                  <a:pt x="2883" y="3731"/>
                </a:lnTo>
                <a:lnTo>
                  <a:pt x="2714" y="3731"/>
                </a:lnTo>
                <a:lnTo>
                  <a:pt x="2714" y="2035"/>
                </a:lnTo>
                <a:lnTo>
                  <a:pt x="2918" y="2035"/>
                </a:lnTo>
                <a:lnTo>
                  <a:pt x="2935" y="2036"/>
                </a:lnTo>
                <a:lnTo>
                  <a:pt x="2949" y="2038"/>
                </a:lnTo>
                <a:lnTo>
                  <a:pt x="2967" y="2040"/>
                </a:lnTo>
                <a:lnTo>
                  <a:pt x="2987" y="2045"/>
                </a:lnTo>
                <a:lnTo>
                  <a:pt x="3009" y="2050"/>
                </a:lnTo>
                <a:lnTo>
                  <a:pt x="3032" y="2058"/>
                </a:lnTo>
                <a:lnTo>
                  <a:pt x="3057" y="2067"/>
                </a:lnTo>
                <a:lnTo>
                  <a:pt x="3082" y="2080"/>
                </a:lnTo>
                <a:lnTo>
                  <a:pt x="3094" y="2086"/>
                </a:lnTo>
                <a:lnTo>
                  <a:pt x="3108" y="2094"/>
                </a:lnTo>
                <a:lnTo>
                  <a:pt x="3120" y="2103"/>
                </a:lnTo>
                <a:lnTo>
                  <a:pt x="3132" y="2113"/>
                </a:lnTo>
                <a:lnTo>
                  <a:pt x="3144" y="2123"/>
                </a:lnTo>
                <a:lnTo>
                  <a:pt x="3156" y="2134"/>
                </a:lnTo>
                <a:lnTo>
                  <a:pt x="3167" y="2146"/>
                </a:lnTo>
                <a:lnTo>
                  <a:pt x="3178" y="2159"/>
                </a:lnTo>
                <a:lnTo>
                  <a:pt x="3189" y="2173"/>
                </a:lnTo>
                <a:lnTo>
                  <a:pt x="3199" y="2188"/>
                </a:lnTo>
                <a:lnTo>
                  <a:pt x="3208" y="2204"/>
                </a:lnTo>
                <a:lnTo>
                  <a:pt x="3216" y="2221"/>
                </a:lnTo>
                <a:lnTo>
                  <a:pt x="3224" y="2239"/>
                </a:lnTo>
                <a:lnTo>
                  <a:pt x="3232" y="2259"/>
                </a:lnTo>
                <a:lnTo>
                  <a:pt x="3240" y="2287"/>
                </a:lnTo>
                <a:lnTo>
                  <a:pt x="3247" y="2315"/>
                </a:lnTo>
                <a:lnTo>
                  <a:pt x="3253" y="2345"/>
                </a:lnTo>
                <a:lnTo>
                  <a:pt x="3257" y="2376"/>
                </a:lnTo>
                <a:lnTo>
                  <a:pt x="3262" y="2406"/>
                </a:lnTo>
                <a:lnTo>
                  <a:pt x="3264" y="2439"/>
                </a:lnTo>
                <a:lnTo>
                  <a:pt x="3266" y="2473"/>
                </a:lnTo>
                <a:lnTo>
                  <a:pt x="3267" y="2507"/>
                </a:lnTo>
                <a:lnTo>
                  <a:pt x="3268" y="2579"/>
                </a:lnTo>
                <a:lnTo>
                  <a:pt x="3266" y="2653"/>
                </a:lnTo>
                <a:lnTo>
                  <a:pt x="3264" y="2728"/>
                </a:lnTo>
                <a:lnTo>
                  <a:pt x="3260" y="2805"/>
                </a:lnTo>
                <a:lnTo>
                  <a:pt x="3257" y="2880"/>
                </a:lnTo>
                <a:lnTo>
                  <a:pt x="3254" y="2956"/>
                </a:lnTo>
                <a:lnTo>
                  <a:pt x="3252" y="3032"/>
                </a:lnTo>
                <a:lnTo>
                  <a:pt x="3252" y="3109"/>
                </a:lnTo>
                <a:lnTo>
                  <a:pt x="3253" y="3146"/>
                </a:lnTo>
                <a:lnTo>
                  <a:pt x="3254" y="3184"/>
                </a:lnTo>
                <a:lnTo>
                  <a:pt x="3256" y="3222"/>
                </a:lnTo>
                <a:lnTo>
                  <a:pt x="3259" y="3260"/>
                </a:lnTo>
                <a:lnTo>
                  <a:pt x="3264" y="3298"/>
                </a:lnTo>
                <a:lnTo>
                  <a:pt x="3268" y="3335"/>
                </a:lnTo>
                <a:lnTo>
                  <a:pt x="3274" y="3371"/>
                </a:lnTo>
                <a:lnTo>
                  <a:pt x="3281" y="3408"/>
                </a:lnTo>
                <a:lnTo>
                  <a:pt x="3289" y="3444"/>
                </a:lnTo>
                <a:lnTo>
                  <a:pt x="3299" y="3480"/>
                </a:lnTo>
                <a:lnTo>
                  <a:pt x="3310" y="3515"/>
                </a:lnTo>
                <a:lnTo>
                  <a:pt x="3322" y="3549"/>
                </a:lnTo>
                <a:lnTo>
                  <a:pt x="3335" y="3583"/>
                </a:lnTo>
                <a:lnTo>
                  <a:pt x="3351" y="3616"/>
                </a:lnTo>
                <a:lnTo>
                  <a:pt x="3367" y="3649"/>
                </a:lnTo>
                <a:lnTo>
                  <a:pt x="3386" y="3681"/>
                </a:lnTo>
                <a:lnTo>
                  <a:pt x="3407" y="3712"/>
                </a:lnTo>
                <a:lnTo>
                  <a:pt x="3429" y="3743"/>
                </a:lnTo>
                <a:lnTo>
                  <a:pt x="3453" y="3772"/>
                </a:lnTo>
                <a:lnTo>
                  <a:pt x="3479" y="3801"/>
                </a:lnTo>
                <a:lnTo>
                  <a:pt x="3507" y="3829"/>
                </a:lnTo>
                <a:lnTo>
                  <a:pt x="3537" y="3855"/>
                </a:lnTo>
                <a:lnTo>
                  <a:pt x="3569" y="3880"/>
                </a:lnTo>
                <a:lnTo>
                  <a:pt x="3604" y="3905"/>
                </a:lnTo>
                <a:lnTo>
                  <a:pt x="3634" y="3923"/>
                </a:lnTo>
                <a:lnTo>
                  <a:pt x="3663" y="3941"/>
                </a:lnTo>
                <a:lnTo>
                  <a:pt x="3692" y="3957"/>
                </a:lnTo>
                <a:lnTo>
                  <a:pt x="3722" y="3973"/>
                </a:lnTo>
                <a:lnTo>
                  <a:pt x="3753" y="3986"/>
                </a:lnTo>
                <a:lnTo>
                  <a:pt x="3783" y="3998"/>
                </a:lnTo>
                <a:lnTo>
                  <a:pt x="3813" y="4010"/>
                </a:lnTo>
                <a:lnTo>
                  <a:pt x="3844" y="4020"/>
                </a:lnTo>
                <a:lnTo>
                  <a:pt x="3875" y="4029"/>
                </a:lnTo>
                <a:lnTo>
                  <a:pt x="3906" y="4036"/>
                </a:lnTo>
                <a:lnTo>
                  <a:pt x="3936" y="4043"/>
                </a:lnTo>
                <a:lnTo>
                  <a:pt x="3967" y="4048"/>
                </a:lnTo>
                <a:lnTo>
                  <a:pt x="3998" y="4053"/>
                </a:lnTo>
                <a:lnTo>
                  <a:pt x="4029" y="4055"/>
                </a:lnTo>
                <a:lnTo>
                  <a:pt x="4060" y="4057"/>
                </a:lnTo>
                <a:lnTo>
                  <a:pt x="4089" y="4058"/>
                </a:lnTo>
                <a:lnTo>
                  <a:pt x="4125" y="4057"/>
                </a:lnTo>
                <a:lnTo>
                  <a:pt x="4162" y="4055"/>
                </a:lnTo>
                <a:lnTo>
                  <a:pt x="4197" y="4051"/>
                </a:lnTo>
                <a:lnTo>
                  <a:pt x="4232" y="4044"/>
                </a:lnTo>
                <a:lnTo>
                  <a:pt x="4267" y="4037"/>
                </a:lnTo>
                <a:lnTo>
                  <a:pt x="4301" y="4027"/>
                </a:lnTo>
                <a:lnTo>
                  <a:pt x="4335" y="4016"/>
                </a:lnTo>
                <a:lnTo>
                  <a:pt x="4369" y="4004"/>
                </a:lnTo>
                <a:lnTo>
                  <a:pt x="4402" y="3990"/>
                </a:lnTo>
                <a:lnTo>
                  <a:pt x="4434" y="3975"/>
                </a:lnTo>
                <a:lnTo>
                  <a:pt x="4466" y="3957"/>
                </a:lnTo>
                <a:lnTo>
                  <a:pt x="4497" y="3938"/>
                </a:lnTo>
                <a:lnTo>
                  <a:pt x="4527" y="3918"/>
                </a:lnTo>
                <a:lnTo>
                  <a:pt x="4556" y="3894"/>
                </a:lnTo>
                <a:lnTo>
                  <a:pt x="4584" y="3871"/>
                </a:lnTo>
                <a:lnTo>
                  <a:pt x="4611" y="3845"/>
                </a:lnTo>
                <a:lnTo>
                  <a:pt x="4629" y="3827"/>
                </a:lnTo>
                <a:lnTo>
                  <a:pt x="4645" y="3810"/>
                </a:lnTo>
                <a:lnTo>
                  <a:pt x="4661" y="3792"/>
                </a:lnTo>
                <a:lnTo>
                  <a:pt x="4676" y="3774"/>
                </a:lnTo>
                <a:lnTo>
                  <a:pt x="4689" y="3755"/>
                </a:lnTo>
                <a:lnTo>
                  <a:pt x="4703" y="3736"/>
                </a:lnTo>
                <a:lnTo>
                  <a:pt x="4715" y="3718"/>
                </a:lnTo>
                <a:lnTo>
                  <a:pt x="4726" y="3698"/>
                </a:lnTo>
                <a:lnTo>
                  <a:pt x="4737" y="3679"/>
                </a:lnTo>
                <a:lnTo>
                  <a:pt x="4746" y="3659"/>
                </a:lnTo>
                <a:lnTo>
                  <a:pt x="4755" y="3639"/>
                </a:lnTo>
                <a:lnTo>
                  <a:pt x="4764" y="3621"/>
                </a:lnTo>
                <a:lnTo>
                  <a:pt x="4772" y="3600"/>
                </a:lnTo>
                <a:lnTo>
                  <a:pt x="4778" y="3580"/>
                </a:lnTo>
                <a:lnTo>
                  <a:pt x="4790" y="3541"/>
                </a:lnTo>
                <a:lnTo>
                  <a:pt x="4800" y="3500"/>
                </a:lnTo>
                <a:lnTo>
                  <a:pt x="4808" y="3459"/>
                </a:lnTo>
                <a:lnTo>
                  <a:pt x="4812" y="3419"/>
                </a:lnTo>
                <a:lnTo>
                  <a:pt x="4816" y="3378"/>
                </a:lnTo>
                <a:lnTo>
                  <a:pt x="4816" y="3337"/>
                </a:lnTo>
                <a:lnTo>
                  <a:pt x="4815" y="3297"/>
                </a:lnTo>
                <a:lnTo>
                  <a:pt x="4812" y="3256"/>
                </a:lnTo>
                <a:lnTo>
                  <a:pt x="4808" y="3216"/>
                </a:lnTo>
                <a:lnTo>
                  <a:pt x="4803" y="3177"/>
                </a:lnTo>
                <a:lnTo>
                  <a:pt x="4796" y="3138"/>
                </a:lnTo>
                <a:lnTo>
                  <a:pt x="4788" y="3100"/>
                </a:lnTo>
                <a:lnTo>
                  <a:pt x="4778" y="3062"/>
                </a:lnTo>
                <a:lnTo>
                  <a:pt x="4770" y="3026"/>
                </a:lnTo>
                <a:lnTo>
                  <a:pt x="4759" y="2991"/>
                </a:lnTo>
                <a:lnTo>
                  <a:pt x="4748" y="2957"/>
                </a:lnTo>
                <a:lnTo>
                  <a:pt x="4737" y="2923"/>
                </a:lnTo>
                <a:lnTo>
                  <a:pt x="4713" y="2860"/>
                </a:lnTo>
                <a:lnTo>
                  <a:pt x="4690" y="2804"/>
                </a:lnTo>
                <a:lnTo>
                  <a:pt x="4668" y="2754"/>
                </a:lnTo>
                <a:lnTo>
                  <a:pt x="4650" y="2711"/>
                </a:lnTo>
                <a:close/>
                <a:moveTo>
                  <a:pt x="3878" y="1304"/>
                </a:moveTo>
                <a:lnTo>
                  <a:pt x="3878" y="1304"/>
                </a:lnTo>
                <a:lnTo>
                  <a:pt x="3869" y="1304"/>
                </a:lnTo>
                <a:lnTo>
                  <a:pt x="3861" y="1303"/>
                </a:lnTo>
                <a:lnTo>
                  <a:pt x="3853" y="1301"/>
                </a:lnTo>
                <a:lnTo>
                  <a:pt x="3845" y="1297"/>
                </a:lnTo>
                <a:lnTo>
                  <a:pt x="3837" y="1294"/>
                </a:lnTo>
                <a:lnTo>
                  <a:pt x="3831" y="1290"/>
                </a:lnTo>
                <a:lnTo>
                  <a:pt x="3824" y="1285"/>
                </a:lnTo>
                <a:lnTo>
                  <a:pt x="3818" y="1280"/>
                </a:lnTo>
                <a:lnTo>
                  <a:pt x="3812" y="1273"/>
                </a:lnTo>
                <a:lnTo>
                  <a:pt x="3808" y="1267"/>
                </a:lnTo>
                <a:lnTo>
                  <a:pt x="3803" y="1260"/>
                </a:lnTo>
                <a:lnTo>
                  <a:pt x="3800" y="1252"/>
                </a:lnTo>
                <a:lnTo>
                  <a:pt x="3797" y="1245"/>
                </a:lnTo>
                <a:lnTo>
                  <a:pt x="3795" y="1237"/>
                </a:lnTo>
                <a:lnTo>
                  <a:pt x="3794" y="1228"/>
                </a:lnTo>
                <a:lnTo>
                  <a:pt x="3794" y="1219"/>
                </a:lnTo>
                <a:lnTo>
                  <a:pt x="3794" y="1211"/>
                </a:lnTo>
                <a:lnTo>
                  <a:pt x="3795" y="1202"/>
                </a:lnTo>
                <a:lnTo>
                  <a:pt x="3797" y="1194"/>
                </a:lnTo>
                <a:lnTo>
                  <a:pt x="3800" y="1186"/>
                </a:lnTo>
                <a:lnTo>
                  <a:pt x="3803" y="1179"/>
                </a:lnTo>
                <a:lnTo>
                  <a:pt x="3808" y="1172"/>
                </a:lnTo>
                <a:lnTo>
                  <a:pt x="3812" y="1165"/>
                </a:lnTo>
                <a:lnTo>
                  <a:pt x="3818" y="1159"/>
                </a:lnTo>
                <a:lnTo>
                  <a:pt x="3824" y="1153"/>
                </a:lnTo>
                <a:lnTo>
                  <a:pt x="3831" y="1149"/>
                </a:lnTo>
                <a:lnTo>
                  <a:pt x="3837" y="1145"/>
                </a:lnTo>
                <a:lnTo>
                  <a:pt x="3845" y="1141"/>
                </a:lnTo>
                <a:lnTo>
                  <a:pt x="3853" y="1138"/>
                </a:lnTo>
                <a:lnTo>
                  <a:pt x="3861" y="1136"/>
                </a:lnTo>
                <a:lnTo>
                  <a:pt x="3869" y="1135"/>
                </a:lnTo>
                <a:lnTo>
                  <a:pt x="3878" y="1135"/>
                </a:lnTo>
                <a:lnTo>
                  <a:pt x="3887" y="1135"/>
                </a:lnTo>
                <a:lnTo>
                  <a:pt x="3895" y="1136"/>
                </a:lnTo>
                <a:lnTo>
                  <a:pt x="3903" y="1138"/>
                </a:lnTo>
                <a:lnTo>
                  <a:pt x="3911" y="1141"/>
                </a:lnTo>
                <a:lnTo>
                  <a:pt x="3919" y="1145"/>
                </a:lnTo>
                <a:lnTo>
                  <a:pt x="3925" y="1149"/>
                </a:lnTo>
                <a:lnTo>
                  <a:pt x="3932" y="1153"/>
                </a:lnTo>
                <a:lnTo>
                  <a:pt x="3938" y="1159"/>
                </a:lnTo>
                <a:lnTo>
                  <a:pt x="3943" y="1165"/>
                </a:lnTo>
                <a:lnTo>
                  <a:pt x="3948" y="1172"/>
                </a:lnTo>
                <a:lnTo>
                  <a:pt x="3953" y="1179"/>
                </a:lnTo>
                <a:lnTo>
                  <a:pt x="3956" y="1186"/>
                </a:lnTo>
                <a:lnTo>
                  <a:pt x="3958" y="1194"/>
                </a:lnTo>
                <a:lnTo>
                  <a:pt x="3961" y="1202"/>
                </a:lnTo>
                <a:lnTo>
                  <a:pt x="3962" y="1211"/>
                </a:lnTo>
                <a:lnTo>
                  <a:pt x="3963" y="1219"/>
                </a:lnTo>
                <a:lnTo>
                  <a:pt x="3962" y="1228"/>
                </a:lnTo>
                <a:lnTo>
                  <a:pt x="3961" y="1237"/>
                </a:lnTo>
                <a:lnTo>
                  <a:pt x="3958" y="1245"/>
                </a:lnTo>
                <a:lnTo>
                  <a:pt x="3956" y="1252"/>
                </a:lnTo>
                <a:lnTo>
                  <a:pt x="3953" y="1260"/>
                </a:lnTo>
                <a:lnTo>
                  <a:pt x="3948" y="1267"/>
                </a:lnTo>
                <a:lnTo>
                  <a:pt x="3943" y="1273"/>
                </a:lnTo>
                <a:lnTo>
                  <a:pt x="3938" y="1280"/>
                </a:lnTo>
                <a:lnTo>
                  <a:pt x="3932" y="1285"/>
                </a:lnTo>
                <a:lnTo>
                  <a:pt x="3925" y="1290"/>
                </a:lnTo>
                <a:lnTo>
                  <a:pt x="3919" y="1294"/>
                </a:lnTo>
                <a:lnTo>
                  <a:pt x="3911" y="1297"/>
                </a:lnTo>
                <a:lnTo>
                  <a:pt x="3903" y="1301"/>
                </a:lnTo>
                <a:lnTo>
                  <a:pt x="3895" y="1303"/>
                </a:lnTo>
                <a:lnTo>
                  <a:pt x="3887" y="1304"/>
                </a:lnTo>
                <a:lnTo>
                  <a:pt x="3878" y="1304"/>
                </a:lnTo>
                <a:close/>
                <a:moveTo>
                  <a:pt x="679" y="509"/>
                </a:moveTo>
                <a:lnTo>
                  <a:pt x="679" y="509"/>
                </a:lnTo>
                <a:lnTo>
                  <a:pt x="680" y="492"/>
                </a:lnTo>
                <a:lnTo>
                  <a:pt x="683" y="475"/>
                </a:lnTo>
                <a:lnTo>
                  <a:pt x="686" y="459"/>
                </a:lnTo>
                <a:lnTo>
                  <a:pt x="693" y="443"/>
                </a:lnTo>
                <a:lnTo>
                  <a:pt x="699" y="428"/>
                </a:lnTo>
                <a:lnTo>
                  <a:pt x="708" y="415"/>
                </a:lnTo>
                <a:lnTo>
                  <a:pt x="718" y="402"/>
                </a:lnTo>
                <a:lnTo>
                  <a:pt x="729" y="390"/>
                </a:lnTo>
                <a:lnTo>
                  <a:pt x="741" y="379"/>
                </a:lnTo>
                <a:lnTo>
                  <a:pt x="753" y="369"/>
                </a:lnTo>
                <a:lnTo>
                  <a:pt x="768" y="360"/>
                </a:lnTo>
                <a:lnTo>
                  <a:pt x="783" y="353"/>
                </a:lnTo>
                <a:lnTo>
                  <a:pt x="798" y="347"/>
                </a:lnTo>
                <a:lnTo>
                  <a:pt x="815" y="343"/>
                </a:lnTo>
                <a:lnTo>
                  <a:pt x="831" y="340"/>
                </a:lnTo>
                <a:lnTo>
                  <a:pt x="849" y="339"/>
                </a:lnTo>
                <a:lnTo>
                  <a:pt x="2205" y="339"/>
                </a:lnTo>
                <a:lnTo>
                  <a:pt x="2223" y="340"/>
                </a:lnTo>
                <a:lnTo>
                  <a:pt x="2239" y="343"/>
                </a:lnTo>
                <a:lnTo>
                  <a:pt x="2256" y="347"/>
                </a:lnTo>
                <a:lnTo>
                  <a:pt x="2271" y="353"/>
                </a:lnTo>
                <a:lnTo>
                  <a:pt x="2285" y="360"/>
                </a:lnTo>
                <a:lnTo>
                  <a:pt x="2300" y="369"/>
                </a:lnTo>
                <a:lnTo>
                  <a:pt x="2313" y="379"/>
                </a:lnTo>
                <a:lnTo>
                  <a:pt x="2325" y="390"/>
                </a:lnTo>
                <a:lnTo>
                  <a:pt x="2336" y="402"/>
                </a:lnTo>
                <a:lnTo>
                  <a:pt x="2346" y="415"/>
                </a:lnTo>
                <a:lnTo>
                  <a:pt x="2354" y="428"/>
                </a:lnTo>
                <a:lnTo>
                  <a:pt x="2361" y="443"/>
                </a:lnTo>
                <a:lnTo>
                  <a:pt x="2367" y="459"/>
                </a:lnTo>
                <a:lnTo>
                  <a:pt x="2371" y="475"/>
                </a:lnTo>
                <a:lnTo>
                  <a:pt x="2373" y="492"/>
                </a:lnTo>
                <a:lnTo>
                  <a:pt x="2375" y="509"/>
                </a:lnTo>
                <a:lnTo>
                  <a:pt x="2375" y="1526"/>
                </a:lnTo>
                <a:lnTo>
                  <a:pt x="2373" y="1544"/>
                </a:lnTo>
                <a:lnTo>
                  <a:pt x="2371" y="1560"/>
                </a:lnTo>
                <a:lnTo>
                  <a:pt x="2367" y="1577"/>
                </a:lnTo>
                <a:lnTo>
                  <a:pt x="2361" y="1592"/>
                </a:lnTo>
                <a:lnTo>
                  <a:pt x="2354" y="1607"/>
                </a:lnTo>
                <a:lnTo>
                  <a:pt x="2346" y="1620"/>
                </a:lnTo>
                <a:lnTo>
                  <a:pt x="2336" y="1634"/>
                </a:lnTo>
                <a:lnTo>
                  <a:pt x="2325" y="1646"/>
                </a:lnTo>
                <a:lnTo>
                  <a:pt x="2313" y="1657"/>
                </a:lnTo>
                <a:lnTo>
                  <a:pt x="2300" y="1667"/>
                </a:lnTo>
                <a:lnTo>
                  <a:pt x="2285" y="1675"/>
                </a:lnTo>
                <a:lnTo>
                  <a:pt x="2271" y="1682"/>
                </a:lnTo>
                <a:lnTo>
                  <a:pt x="2256" y="1689"/>
                </a:lnTo>
                <a:lnTo>
                  <a:pt x="2239" y="1693"/>
                </a:lnTo>
                <a:lnTo>
                  <a:pt x="2223" y="1695"/>
                </a:lnTo>
                <a:lnTo>
                  <a:pt x="2205" y="1696"/>
                </a:lnTo>
                <a:lnTo>
                  <a:pt x="849" y="1696"/>
                </a:lnTo>
                <a:lnTo>
                  <a:pt x="831" y="1695"/>
                </a:lnTo>
                <a:lnTo>
                  <a:pt x="815" y="1693"/>
                </a:lnTo>
                <a:lnTo>
                  <a:pt x="798" y="1689"/>
                </a:lnTo>
                <a:lnTo>
                  <a:pt x="783" y="1682"/>
                </a:lnTo>
                <a:lnTo>
                  <a:pt x="768" y="1675"/>
                </a:lnTo>
                <a:lnTo>
                  <a:pt x="753" y="1667"/>
                </a:lnTo>
                <a:lnTo>
                  <a:pt x="741" y="1657"/>
                </a:lnTo>
                <a:lnTo>
                  <a:pt x="729" y="1646"/>
                </a:lnTo>
                <a:lnTo>
                  <a:pt x="718" y="1634"/>
                </a:lnTo>
                <a:lnTo>
                  <a:pt x="708" y="1620"/>
                </a:lnTo>
                <a:lnTo>
                  <a:pt x="699" y="1607"/>
                </a:lnTo>
                <a:lnTo>
                  <a:pt x="693" y="1592"/>
                </a:lnTo>
                <a:lnTo>
                  <a:pt x="686" y="1577"/>
                </a:lnTo>
                <a:lnTo>
                  <a:pt x="683" y="1560"/>
                </a:lnTo>
                <a:lnTo>
                  <a:pt x="680" y="1544"/>
                </a:lnTo>
                <a:lnTo>
                  <a:pt x="679" y="1526"/>
                </a:lnTo>
                <a:lnTo>
                  <a:pt x="679" y="509"/>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KSO_Shape"/>
          <p:cNvSpPr>
            <a:spLocks/>
          </p:cNvSpPr>
          <p:nvPr/>
        </p:nvSpPr>
        <p:spPr bwMode="auto">
          <a:xfrm>
            <a:off x="6035154" y="2838732"/>
            <a:ext cx="870613" cy="859811"/>
          </a:xfrm>
          <a:custGeom>
            <a:avLst/>
            <a:gdLst>
              <a:gd name="T0" fmla="*/ 61580152 w 6030"/>
              <a:gd name="T1" fmla="*/ 116692035 h 6002"/>
              <a:gd name="T2" fmla="*/ 199662 w 6030"/>
              <a:gd name="T3" fmla="*/ 309482875 h 6002"/>
              <a:gd name="T4" fmla="*/ 65672269 w 6030"/>
              <a:gd name="T5" fmla="*/ 487413091 h 6002"/>
              <a:gd name="T6" fmla="*/ 254404694 w 6030"/>
              <a:gd name="T7" fmla="*/ 595428006 h 6002"/>
              <a:gd name="T8" fmla="*/ 487650619 w 6030"/>
              <a:gd name="T9" fmla="*/ 535286624 h 6002"/>
              <a:gd name="T10" fmla="*/ 600930197 w 6030"/>
              <a:gd name="T11" fmla="*/ 323944636 h 6002"/>
              <a:gd name="T12" fmla="*/ 481862010 w 6030"/>
              <a:gd name="T13" fmla="*/ 59143747 h 6002"/>
              <a:gd name="T14" fmla="*/ 323769756 w 6030"/>
              <a:gd name="T15" fmla="*/ 11370008 h 6002"/>
              <a:gd name="T16" fmla="*/ 556316866 w 6030"/>
              <a:gd name="T17" fmla="*/ 162770205 h 6002"/>
              <a:gd name="T18" fmla="*/ 562704460 w 6030"/>
              <a:gd name="T19" fmla="*/ 422285113 h 6002"/>
              <a:gd name="T20" fmla="*/ 383153945 w 6030"/>
              <a:gd name="T21" fmla="*/ 575879539 h 6002"/>
              <a:gd name="T22" fmla="*/ 154998129 w 6030"/>
              <a:gd name="T23" fmla="*/ 548850861 h 6002"/>
              <a:gd name="T24" fmla="*/ 31638480 w 6030"/>
              <a:gd name="T25" fmla="*/ 406027988 h 6002"/>
              <a:gd name="T26" fmla="*/ 65672269 w 6030"/>
              <a:gd name="T27" fmla="*/ 131253591 h 6002"/>
              <a:gd name="T28" fmla="*/ 227756493 w 6030"/>
              <a:gd name="T29" fmla="*/ 20246402 h 6002"/>
              <a:gd name="T30" fmla="*/ 371776072 w 6030"/>
              <a:gd name="T31" fmla="*/ 33012909 h 6002"/>
              <a:gd name="T32" fmla="*/ 246120945 w 6030"/>
              <a:gd name="T33" fmla="*/ 144718032 h 6002"/>
              <a:gd name="T34" fmla="*/ 156595107 w 6030"/>
              <a:gd name="T35" fmla="*/ 307288647 h 6002"/>
              <a:gd name="T36" fmla="*/ 109387122 w 6030"/>
              <a:gd name="T37" fmla="*/ 232785300 h 6002"/>
              <a:gd name="T38" fmla="*/ 246619784 w 6030"/>
              <a:gd name="T39" fmla="*/ 41390643 h 6002"/>
              <a:gd name="T40" fmla="*/ 205100577 w 6030"/>
              <a:gd name="T41" fmla="*/ 65526842 h 6002"/>
              <a:gd name="T42" fmla="*/ 88128522 w 6030"/>
              <a:gd name="T43" fmla="*/ 270884916 h 6002"/>
              <a:gd name="T44" fmla="*/ 48505470 w 6030"/>
              <a:gd name="T45" fmla="*/ 238370666 h 6002"/>
              <a:gd name="T46" fmla="*/ 158690923 w 6030"/>
              <a:gd name="T47" fmla="*/ 61437770 h 6002"/>
              <a:gd name="T48" fmla="*/ 447428898 w 6030"/>
              <a:gd name="T49" fmla="*/ 67222411 h 6002"/>
              <a:gd name="T50" fmla="*/ 411997794 w 6030"/>
              <a:gd name="T51" fmla="*/ 122277086 h 6002"/>
              <a:gd name="T52" fmla="*/ 298618701 w 6030"/>
              <a:gd name="T53" fmla="*/ 290832248 h 6002"/>
              <a:gd name="T54" fmla="*/ 187135764 w 6030"/>
              <a:gd name="T55" fmla="*/ 306690192 h 6002"/>
              <a:gd name="T56" fmla="*/ 285444189 w 6030"/>
              <a:gd name="T57" fmla="*/ 108214190 h 6002"/>
              <a:gd name="T58" fmla="*/ 480065371 w 6030"/>
              <a:gd name="T59" fmla="*/ 86671084 h 6002"/>
              <a:gd name="T60" fmla="*/ 481862010 w 6030"/>
              <a:gd name="T61" fmla="*/ 102828413 h 6002"/>
              <a:gd name="T62" fmla="*/ 519688423 w 6030"/>
              <a:gd name="T63" fmla="*/ 142124623 h 6002"/>
              <a:gd name="T64" fmla="*/ 579571766 w 6030"/>
              <a:gd name="T65" fmla="*/ 313671742 h 6002"/>
              <a:gd name="T66" fmla="*/ 551725910 w 6030"/>
              <a:gd name="T67" fmla="*/ 314270197 h 6002"/>
              <a:gd name="T68" fmla="*/ 435851363 w 6030"/>
              <a:gd name="T69" fmla="*/ 125967293 h 6002"/>
              <a:gd name="T70" fmla="*/ 438845657 w 6030"/>
              <a:gd name="T71" fmla="*/ 141925349 h 6002"/>
              <a:gd name="T72" fmla="*/ 553023396 w 6030"/>
              <a:gd name="T73" fmla="*/ 389870659 h 6002"/>
              <a:gd name="T74" fmla="*/ 504717271 w 6030"/>
              <a:gd name="T75" fmla="*/ 486415771 h 6002"/>
              <a:gd name="T76" fmla="*/ 464595381 w 6030"/>
              <a:gd name="T77" fmla="*/ 324543091 h 6002"/>
              <a:gd name="T78" fmla="*/ 363192831 w 6030"/>
              <a:gd name="T79" fmla="*/ 182019287 h 6002"/>
              <a:gd name="T80" fmla="*/ 47008639 w 6030"/>
              <a:gd name="T81" fmla="*/ 198874867 h 6002"/>
              <a:gd name="T82" fmla="*/ 34033789 w 6030"/>
              <a:gd name="T83" fmla="*/ 220517768 h 6002"/>
              <a:gd name="T84" fmla="*/ 421479512 w 6030"/>
              <a:gd name="T85" fmla="*/ 275772032 h 6002"/>
              <a:gd name="T86" fmla="*/ 492341405 w 6030"/>
              <a:gd name="T87" fmla="*/ 497486710 h 6002"/>
              <a:gd name="T88" fmla="*/ 405111361 w 6030"/>
              <a:gd name="T89" fmla="*/ 545659313 h 6002"/>
              <a:gd name="T90" fmla="*/ 384351600 w 6030"/>
              <a:gd name="T91" fmla="*/ 413009539 h 6002"/>
              <a:gd name="T92" fmla="*/ 310994567 w 6030"/>
              <a:gd name="T93" fmla="*/ 283052652 h 6002"/>
              <a:gd name="T94" fmla="*/ 59284674 w 6030"/>
              <a:gd name="T95" fmla="*/ 274575123 h 6002"/>
              <a:gd name="T96" fmla="*/ 268177876 w 6030"/>
              <a:gd name="T97" fmla="*/ 309881740 h 6002"/>
              <a:gd name="T98" fmla="*/ 361596169 w 6030"/>
              <a:gd name="T99" fmla="*/ 387377360 h 6002"/>
              <a:gd name="T100" fmla="*/ 206897216 w 6030"/>
              <a:gd name="T101" fmla="*/ 415802222 h 6002"/>
              <a:gd name="T102" fmla="*/ 27047209 w 6030"/>
              <a:gd name="T103" fmla="*/ 347881561 h 6002"/>
              <a:gd name="T104" fmla="*/ 35431104 w 6030"/>
              <a:gd name="T105" fmla="*/ 372716010 h 6002"/>
              <a:gd name="T106" fmla="*/ 214881789 w 6030"/>
              <a:gd name="T107" fmla="*/ 425376865 h 6002"/>
              <a:gd name="T108" fmla="*/ 376467174 w 6030"/>
              <a:gd name="T109" fmla="*/ 419093565 h 6002"/>
              <a:gd name="T110" fmla="*/ 317781485 w 6030"/>
              <a:gd name="T111" fmla="*/ 504168875 h 6002"/>
              <a:gd name="T112" fmla="*/ 77050142 w 6030"/>
              <a:gd name="T113" fmla="*/ 464074620 h 6002"/>
              <a:gd name="T114" fmla="*/ 106093336 w 6030"/>
              <a:gd name="T115" fmla="*/ 488111340 h 6002"/>
              <a:gd name="T116" fmla="*/ 373073557 w 6030"/>
              <a:gd name="T117" fmla="*/ 503271351 h 6002"/>
              <a:gd name="T118" fmla="*/ 386248070 w 6030"/>
              <a:gd name="T119" fmla="*/ 543265810 h 6002"/>
              <a:gd name="T120" fmla="*/ 212386649 w 6030"/>
              <a:gd name="T121" fmla="*/ 562116028 h 6002"/>
              <a:gd name="T122" fmla="*/ 98907410 w 6030"/>
              <a:gd name="T123" fmla="*/ 486315976 h 6002"/>
              <a:gd name="T124" fmla="*/ 344828694 w 6030"/>
              <a:gd name="T125" fmla="*/ 572987376 h 60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30" h="6002">
                <a:moveTo>
                  <a:pt x="2928" y="8"/>
                </a:moveTo>
                <a:lnTo>
                  <a:pt x="2928" y="8"/>
                </a:lnTo>
                <a:lnTo>
                  <a:pt x="2869" y="12"/>
                </a:lnTo>
                <a:lnTo>
                  <a:pt x="2812" y="16"/>
                </a:lnTo>
                <a:lnTo>
                  <a:pt x="2696" y="23"/>
                </a:lnTo>
                <a:lnTo>
                  <a:pt x="2638" y="26"/>
                </a:lnTo>
                <a:lnTo>
                  <a:pt x="2580" y="32"/>
                </a:lnTo>
                <a:lnTo>
                  <a:pt x="2522" y="38"/>
                </a:lnTo>
                <a:lnTo>
                  <a:pt x="2465" y="47"/>
                </a:lnTo>
                <a:lnTo>
                  <a:pt x="2385" y="62"/>
                </a:lnTo>
                <a:lnTo>
                  <a:pt x="2306" y="78"/>
                </a:lnTo>
                <a:lnTo>
                  <a:pt x="2227" y="97"/>
                </a:lnTo>
                <a:lnTo>
                  <a:pt x="2151" y="119"/>
                </a:lnTo>
                <a:lnTo>
                  <a:pt x="2073" y="142"/>
                </a:lnTo>
                <a:lnTo>
                  <a:pt x="1997" y="167"/>
                </a:lnTo>
                <a:lnTo>
                  <a:pt x="1920" y="195"/>
                </a:lnTo>
                <a:lnTo>
                  <a:pt x="1846" y="224"/>
                </a:lnTo>
                <a:lnTo>
                  <a:pt x="1771" y="256"/>
                </a:lnTo>
                <a:lnTo>
                  <a:pt x="1699" y="290"/>
                </a:lnTo>
                <a:lnTo>
                  <a:pt x="1627" y="325"/>
                </a:lnTo>
                <a:lnTo>
                  <a:pt x="1555" y="363"/>
                </a:lnTo>
                <a:lnTo>
                  <a:pt x="1485" y="403"/>
                </a:lnTo>
                <a:lnTo>
                  <a:pt x="1416" y="446"/>
                </a:lnTo>
                <a:lnTo>
                  <a:pt x="1348" y="489"/>
                </a:lnTo>
                <a:lnTo>
                  <a:pt x="1282" y="535"/>
                </a:lnTo>
                <a:lnTo>
                  <a:pt x="1220" y="580"/>
                </a:lnTo>
                <a:lnTo>
                  <a:pt x="1159" y="626"/>
                </a:lnTo>
                <a:lnTo>
                  <a:pt x="1100" y="674"/>
                </a:lnTo>
                <a:lnTo>
                  <a:pt x="1041" y="724"/>
                </a:lnTo>
                <a:lnTo>
                  <a:pt x="984" y="775"/>
                </a:lnTo>
                <a:lnTo>
                  <a:pt x="928" y="827"/>
                </a:lnTo>
                <a:lnTo>
                  <a:pt x="873" y="881"/>
                </a:lnTo>
                <a:lnTo>
                  <a:pt x="819" y="937"/>
                </a:lnTo>
                <a:lnTo>
                  <a:pt x="766" y="994"/>
                </a:lnTo>
                <a:lnTo>
                  <a:pt x="714" y="1051"/>
                </a:lnTo>
                <a:lnTo>
                  <a:pt x="665" y="1110"/>
                </a:lnTo>
                <a:lnTo>
                  <a:pt x="617" y="1170"/>
                </a:lnTo>
                <a:lnTo>
                  <a:pt x="571" y="1231"/>
                </a:lnTo>
                <a:lnTo>
                  <a:pt x="526" y="1294"/>
                </a:lnTo>
                <a:lnTo>
                  <a:pt x="483" y="1356"/>
                </a:lnTo>
                <a:lnTo>
                  <a:pt x="442" y="1420"/>
                </a:lnTo>
                <a:lnTo>
                  <a:pt x="418" y="1460"/>
                </a:lnTo>
                <a:lnTo>
                  <a:pt x="395" y="1499"/>
                </a:lnTo>
                <a:lnTo>
                  <a:pt x="372" y="1539"/>
                </a:lnTo>
                <a:lnTo>
                  <a:pt x="350" y="1579"/>
                </a:lnTo>
                <a:lnTo>
                  <a:pt x="328" y="1621"/>
                </a:lnTo>
                <a:lnTo>
                  <a:pt x="308" y="1662"/>
                </a:lnTo>
                <a:lnTo>
                  <a:pt x="287" y="1703"/>
                </a:lnTo>
                <a:lnTo>
                  <a:pt x="269" y="1746"/>
                </a:lnTo>
                <a:lnTo>
                  <a:pt x="249" y="1788"/>
                </a:lnTo>
                <a:lnTo>
                  <a:pt x="232" y="1830"/>
                </a:lnTo>
                <a:lnTo>
                  <a:pt x="214" y="1873"/>
                </a:lnTo>
                <a:lnTo>
                  <a:pt x="198" y="1916"/>
                </a:lnTo>
                <a:lnTo>
                  <a:pt x="182" y="1960"/>
                </a:lnTo>
                <a:lnTo>
                  <a:pt x="165" y="2003"/>
                </a:lnTo>
                <a:lnTo>
                  <a:pt x="152" y="2047"/>
                </a:lnTo>
                <a:lnTo>
                  <a:pt x="137" y="2092"/>
                </a:lnTo>
                <a:lnTo>
                  <a:pt x="124" y="2136"/>
                </a:lnTo>
                <a:lnTo>
                  <a:pt x="112" y="2181"/>
                </a:lnTo>
                <a:lnTo>
                  <a:pt x="99" y="2226"/>
                </a:lnTo>
                <a:lnTo>
                  <a:pt x="89" y="2271"/>
                </a:lnTo>
                <a:lnTo>
                  <a:pt x="77" y="2316"/>
                </a:lnTo>
                <a:lnTo>
                  <a:pt x="68" y="2361"/>
                </a:lnTo>
                <a:lnTo>
                  <a:pt x="59" y="2407"/>
                </a:lnTo>
                <a:lnTo>
                  <a:pt x="50" y="2453"/>
                </a:lnTo>
                <a:lnTo>
                  <a:pt x="42" y="2499"/>
                </a:lnTo>
                <a:lnTo>
                  <a:pt x="35" y="2544"/>
                </a:lnTo>
                <a:lnTo>
                  <a:pt x="28" y="2590"/>
                </a:lnTo>
                <a:lnTo>
                  <a:pt x="22" y="2637"/>
                </a:lnTo>
                <a:lnTo>
                  <a:pt x="18" y="2683"/>
                </a:lnTo>
                <a:lnTo>
                  <a:pt x="13" y="2730"/>
                </a:lnTo>
                <a:lnTo>
                  <a:pt x="6" y="2823"/>
                </a:lnTo>
                <a:lnTo>
                  <a:pt x="2" y="2916"/>
                </a:lnTo>
                <a:lnTo>
                  <a:pt x="0" y="3009"/>
                </a:lnTo>
                <a:lnTo>
                  <a:pt x="2" y="3103"/>
                </a:lnTo>
                <a:lnTo>
                  <a:pt x="4" y="3149"/>
                </a:lnTo>
                <a:lnTo>
                  <a:pt x="6" y="3196"/>
                </a:lnTo>
                <a:lnTo>
                  <a:pt x="10" y="3241"/>
                </a:lnTo>
                <a:lnTo>
                  <a:pt x="13" y="3288"/>
                </a:lnTo>
                <a:lnTo>
                  <a:pt x="18" y="3334"/>
                </a:lnTo>
                <a:lnTo>
                  <a:pt x="22" y="3381"/>
                </a:lnTo>
                <a:lnTo>
                  <a:pt x="28" y="3427"/>
                </a:lnTo>
                <a:lnTo>
                  <a:pt x="35" y="3473"/>
                </a:lnTo>
                <a:lnTo>
                  <a:pt x="42" y="3519"/>
                </a:lnTo>
                <a:lnTo>
                  <a:pt x="50" y="3565"/>
                </a:lnTo>
                <a:lnTo>
                  <a:pt x="59" y="3611"/>
                </a:lnTo>
                <a:lnTo>
                  <a:pt x="68" y="3656"/>
                </a:lnTo>
                <a:lnTo>
                  <a:pt x="77" y="3701"/>
                </a:lnTo>
                <a:lnTo>
                  <a:pt x="89" y="3747"/>
                </a:lnTo>
                <a:lnTo>
                  <a:pt x="100" y="3792"/>
                </a:lnTo>
                <a:lnTo>
                  <a:pt x="112" y="3836"/>
                </a:lnTo>
                <a:lnTo>
                  <a:pt x="124" y="3881"/>
                </a:lnTo>
                <a:lnTo>
                  <a:pt x="138" y="3925"/>
                </a:lnTo>
                <a:lnTo>
                  <a:pt x="152" y="3969"/>
                </a:lnTo>
                <a:lnTo>
                  <a:pt x="167" y="4013"/>
                </a:lnTo>
                <a:lnTo>
                  <a:pt x="183" y="4056"/>
                </a:lnTo>
                <a:lnTo>
                  <a:pt x="199" y="4099"/>
                </a:lnTo>
                <a:lnTo>
                  <a:pt x="216" y="4142"/>
                </a:lnTo>
                <a:lnTo>
                  <a:pt x="233" y="4185"/>
                </a:lnTo>
                <a:lnTo>
                  <a:pt x="251" y="4227"/>
                </a:lnTo>
                <a:lnTo>
                  <a:pt x="271" y="4270"/>
                </a:lnTo>
                <a:lnTo>
                  <a:pt x="296" y="4324"/>
                </a:lnTo>
                <a:lnTo>
                  <a:pt x="324" y="4379"/>
                </a:lnTo>
                <a:lnTo>
                  <a:pt x="352" y="4431"/>
                </a:lnTo>
                <a:lnTo>
                  <a:pt x="382" y="4485"/>
                </a:lnTo>
                <a:lnTo>
                  <a:pt x="413" y="4538"/>
                </a:lnTo>
                <a:lnTo>
                  <a:pt x="445" y="4589"/>
                </a:lnTo>
                <a:lnTo>
                  <a:pt x="478" y="4641"/>
                </a:lnTo>
                <a:lnTo>
                  <a:pt x="512" y="4691"/>
                </a:lnTo>
                <a:lnTo>
                  <a:pt x="547" y="4741"/>
                </a:lnTo>
                <a:lnTo>
                  <a:pt x="584" y="4790"/>
                </a:lnTo>
                <a:lnTo>
                  <a:pt x="620" y="4839"/>
                </a:lnTo>
                <a:lnTo>
                  <a:pt x="658" y="4887"/>
                </a:lnTo>
                <a:lnTo>
                  <a:pt x="698" y="4934"/>
                </a:lnTo>
                <a:lnTo>
                  <a:pt x="737" y="4980"/>
                </a:lnTo>
                <a:lnTo>
                  <a:pt x="779" y="5026"/>
                </a:lnTo>
                <a:lnTo>
                  <a:pt x="821" y="5071"/>
                </a:lnTo>
                <a:lnTo>
                  <a:pt x="863" y="5114"/>
                </a:lnTo>
                <a:lnTo>
                  <a:pt x="907" y="5158"/>
                </a:lnTo>
                <a:lnTo>
                  <a:pt x="952" y="5200"/>
                </a:lnTo>
                <a:lnTo>
                  <a:pt x="996" y="5242"/>
                </a:lnTo>
                <a:lnTo>
                  <a:pt x="1042" y="5282"/>
                </a:lnTo>
                <a:lnTo>
                  <a:pt x="1089" y="5322"/>
                </a:lnTo>
                <a:lnTo>
                  <a:pt x="1137" y="5361"/>
                </a:lnTo>
                <a:lnTo>
                  <a:pt x="1186" y="5398"/>
                </a:lnTo>
                <a:lnTo>
                  <a:pt x="1234" y="5434"/>
                </a:lnTo>
                <a:lnTo>
                  <a:pt x="1283" y="5470"/>
                </a:lnTo>
                <a:lnTo>
                  <a:pt x="1333" y="5505"/>
                </a:lnTo>
                <a:lnTo>
                  <a:pt x="1384" y="5539"/>
                </a:lnTo>
                <a:lnTo>
                  <a:pt x="1435" y="5571"/>
                </a:lnTo>
                <a:lnTo>
                  <a:pt x="1488" y="5603"/>
                </a:lnTo>
                <a:lnTo>
                  <a:pt x="1540" y="5633"/>
                </a:lnTo>
                <a:lnTo>
                  <a:pt x="1592" y="5662"/>
                </a:lnTo>
                <a:lnTo>
                  <a:pt x="1643" y="5689"/>
                </a:lnTo>
                <a:lnTo>
                  <a:pt x="1693" y="5713"/>
                </a:lnTo>
                <a:lnTo>
                  <a:pt x="1744" y="5737"/>
                </a:lnTo>
                <a:lnTo>
                  <a:pt x="1795" y="5760"/>
                </a:lnTo>
                <a:lnTo>
                  <a:pt x="1847" y="5782"/>
                </a:lnTo>
                <a:lnTo>
                  <a:pt x="1900" y="5802"/>
                </a:lnTo>
                <a:lnTo>
                  <a:pt x="1951" y="5822"/>
                </a:lnTo>
                <a:lnTo>
                  <a:pt x="2005" y="5840"/>
                </a:lnTo>
                <a:lnTo>
                  <a:pt x="2058" y="5857"/>
                </a:lnTo>
                <a:lnTo>
                  <a:pt x="2112" y="5874"/>
                </a:lnTo>
                <a:lnTo>
                  <a:pt x="2165" y="5889"/>
                </a:lnTo>
                <a:lnTo>
                  <a:pt x="2219" y="5904"/>
                </a:lnTo>
                <a:lnTo>
                  <a:pt x="2273" y="5918"/>
                </a:lnTo>
                <a:lnTo>
                  <a:pt x="2328" y="5929"/>
                </a:lnTo>
                <a:lnTo>
                  <a:pt x="2383" y="5941"/>
                </a:lnTo>
                <a:lnTo>
                  <a:pt x="2438" y="5951"/>
                </a:lnTo>
                <a:lnTo>
                  <a:pt x="2493" y="5960"/>
                </a:lnTo>
                <a:lnTo>
                  <a:pt x="2549" y="5970"/>
                </a:lnTo>
                <a:lnTo>
                  <a:pt x="2604" y="5976"/>
                </a:lnTo>
                <a:lnTo>
                  <a:pt x="2661" y="5983"/>
                </a:lnTo>
                <a:lnTo>
                  <a:pt x="2716" y="5989"/>
                </a:lnTo>
                <a:lnTo>
                  <a:pt x="2772" y="5994"/>
                </a:lnTo>
                <a:lnTo>
                  <a:pt x="2828" y="5997"/>
                </a:lnTo>
                <a:lnTo>
                  <a:pt x="2884" y="5999"/>
                </a:lnTo>
                <a:lnTo>
                  <a:pt x="2940" y="6001"/>
                </a:lnTo>
                <a:lnTo>
                  <a:pt x="2996" y="6002"/>
                </a:lnTo>
                <a:lnTo>
                  <a:pt x="3053" y="6002"/>
                </a:lnTo>
                <a:lnTo>
                  <a:pt x="3109" y="6001"/>
                </a:lnTo>
                <a:lnTo>
                  <a:pt x="3164" y="5998"/>
                </a:lnTo>
                <a:lnTo>
                  <a:pt x="3220" y="5996"/>
                </a:lnTo>
                <a:lnTo>
                  <a:pt x="3276" y="5991"/>
                </a:lnTo>
                <a:lnTo>
                  <a:pt x="3332" y="5987"/>
                </a:lnTo>
                <a:lnTo>
                  <a:pt x="3414" y="5979"/>
                </a:lnTo>
                <a:lnTo>
                  <a:pt x="3494" y="5968"/>
                </a:lnTo>
                <a:lnTo>
                  <a:pt x="3574" y="5955"/>
                </a:lnTo>
                <a:lnTo>
                  <a:pt x="3654" y="5940"/>
                </a:lnTo>
                <a:lnTo>
                  <a:pt x="3734" y="5923"/>
                </a:lnTo>
                <a:lnTo>
                  <a:pt x="3812" y="5904"/>
                </a:lnTo>
                <a:lnTo>
                  <a:pt x="3891" y="5882"/>
                </a:lnTo>
                <a:lnTo>
                  <a:pt x="3969" y="5858"/>
                </a:lnTo>
                <a:lnTo>
                  <a:pt x="4046" y="5833"/>
                </a:lnTo>
                <a:lnTo>
                  <a:pt x="4122" y="5806"/>
                </a:lnTo>
                <a:lnTo>
                  <a:pt x="4198" y="5775"/>
                </a:lnTo>
                <a:lnTo>
                  <a:pt x="4273" y="5743"/>
                </a:lnTo>
                <a:lnTo>
                  <a:pt x="4347" y="5708"/>
                </a:lnTo>
                <a:lnTo>
                  <a:pt x="4419" y="5672"/>
                </a:lnTo>
                <a:lnTo>
                  <a:pt x="4491" y="5633"/>
                </a:lnTo>
                <a:lnTo>
                  <a:pt x="4562" y="5591"/>
                </a:lnTo>
                <a:lnTo>
                  <a:pt x="4610" y="5563"/>
                </a:lnTo>
                <a:lnTo>
                  <a:pt x="4657" y="5532"/>
                </a:lnTo>
                <a:lnTo>
                  <a:pt x="4704" y="5501"/>
                </a:lnTo>
                <a:lnTo>
                  <a:pt x="4750" y="5469"/>
                </a:lnTo>
                <a:lnTo>
                  <a:pt x="4796" y="5435"/>
                </a:lnTo>
                <a:lnTo>
                  <a:pt x="4842" y="5402"/>
                </a:lnTo>
                <a:lnTo>
                  <a:pt x="4886" y="5367"/>
                </a:lnTo>
                <a:lnTo>
                  <a:pt x="4930" y="5331"/>
                </a:lnTo>
                <a:lnTo>
                  <a:pt x="4973" y="5296"/>
                </a:lnTo>
                <a:lnTo>
                  <a:pt x="5016" y="5258"/>
                </a:lnTo>
                <a:lnTo>
                  <a:pt x="5058" y="5220"/>
                </a:lnTo>
                <a:lnTo>
                  <a:pt x="5101" y="5181"/>
                </a:lnTo>
                <a:lnTo>
                  <a:pt x="5141" y="5142"/>
                </a:lnTo>
                <a:lnTo>
                  <a:pt x="5181" y="5102"/>
                </a:lnTo>
                <a:lnTo>
                  <a:pt x="5221" y="5061"/>
                </a:lnTo>
                <a:lnTo>
                  <a:pt x="5259" y="5018"/>
                </a:lnTo>
                <a:lnTo>
                  <a:pt x="5297" y="4976"/>
                </a:lnTo>
                <a:lnTo>
                  <a:pt x="5334" y="4933"/>
                </a:lnTo>
                <a:lnTo>
                  <a:pt x="5370" y="4890"/>
                </a:lnTo>
                <a:lnTo>
                  <a:pt x="5406" y="4845"/>
                </a:lnTo>
                <a:lnTo>
                  <a:pt x="5441" y="4800"/>
                </a:lnTo>
                <a:lnTo>
                  <a:pt x="5474" y="4755"/>
                </a:lnTo>
                <a:lnTo>
                  <a:pt x="5508" y="4709"/>
                </a:lnTo>
                <a:lnTo>
                  <a:pt x="5540" y="4662"/>
                </a:lnTo>
                <a:lnTo>
                  <a:pt x="5571" y="4615"/>
                </a:lnTo>
                <a:lnTo>
                  <a:pt x="5600" y="4567"/>
                </a:lnTo>
                <a:lnTo>
                  <a:pt x="5629" y="4518"/>
                </a:lnTo>
                <a:lnTo>
                  <a:pt x="5658" y="4469"/>
                </a:lnTo>
                <a:lnTo>
                  <a:pt x="5685" y="4420"/>
                </a:lnTo>
                <a:lnTo>
                  <a:pt x="5712" y="4371"/>
                </a:lnTo>
                <a:lnTo>
                  <a:pt x="5736" y="4320"/>
                </a:lnTo>
                <a:lnTo>
                  <a:pt x="5760" y="4270"/>
                </a:lnTo>
                <a:lnTo>
                  <a:pt x="5793" y="4195"/>
                </a:lnTo>
                <a:lnTo>
                  <a:pt x="5824" y="4121"/>
                </a:lnTo>
                <a:lnTo>
                  <a:pt x="5851" y="4045"/>
                </a:lnTo>
                <a:lnTo>
                  <a:pt x="5878" y="3968"/>
                </a:lnTo>
                <a:lnTo>
                  <a:pt x="5903" y="3891"/>
                </a:lnTo>
                <a:lnTo>
                  <a:pt x="5925" y="3812"/>
                </a:lnTo>
                <a:lnTo>
                  <a:pt x="5944" y="3734"/>
                </a:lnTo>
                <a:lnTo>
                  <a:pt x="5963" y="3654"/>
                </a:lnTo>
                <a:lnTo>
                  <a:pt x="5979" y="3574"/>
                </a:lnTo>
                <a:lnTo>
                  <a:pt x="5992" y="3494"/>
                </a:lnTo>
                <a:lnTo>
                  <a:pt x="6004" y="3412"/>
                </a:lnTo>
                <a:lnTo>
                  <a:pt x="6013" y="3331"/>
                </a:lnTo>
                <a:lnTo>
                  <a:pt x="6021" y="3248"/>
                </a:lnTo>
                <a:lnTo>
                  <a:pt x="6026" y="3167"/>
                </a:lnTo>
                <a:lnTo>
                  <a:pt x="6029" y="3084"/>
                </a:lnTo>
                <a:lnTo>
                  <a:pt x="6030" y="3002"/>
                </a:lnTo>
                <a:lnTo>
                  <a:pt x="6029" y="2920"/>
                </a:lnTo>
                <a:lnTo>
                  <a:pt x="6026" y="2838"/>
                </a:lnTo>
                <a:lnTo>
                  <a:pt x="6021" y="2755"/>
                </a:lnTo>
                <a:lnTo>
                  <a:pt x="6013" y="2674"/>
                </a:lnTo>
                <a:lnTo>
                  <a:pt x="6004" y="2593"/>
                </a:lnTo>
                <a:lnTo>
                  <a:pt x="5992" y="2511"/>
                </a:lnTo>
                <a:lnTo>
                  <a:pt x="5979" y="2431"/>
                </a:lnTo>
                <a:lnTo>
                  <a:pt x="5963" y="2351"/>
                </a:lnTo>
                <a:lnTo>
                  <a:pt x="5944" y="2271"/>
                </a:lnTo>
                <a:lnTo>
                  <a:pt x="5925" y="2191"/>
                </a:lnTo>
                <a:lnTo>
                  <a:pt x="5903" y="2113"/>
                </a:lnTo>
                <a:lnTo>
                  <a:pt x="5878" y="2036"/>
                </a:lnTo>
                <a:lnTo>
                  <a:pt x="5851" y="1960"/>
                </a:lnTo>
                <a:lnTo>
                  <a:pt x="5824" y="1884"/>
                </a:lnTo>
                <a:lnTo>
                  <a:pt x="5793" y="1809"/>
                </a:lnTo>
                <a:lnTo>
                  <a:pt x="5760" y="1735"/>
                </a:lnTo>
                <a:lnTo>
                  <a:pt x="5723" y="1660"/>
                </a:lnTo>
                <a:lnTo>
                  <a:pt x="5684" y="1584"/>
                </a:lnTo>
                <a:lnTo>
                  <a:pt x="5643" y="1511"/>
                </a:lnTo>
                <a:lnTo>
                  <a:pt x="5599" y="1437"/>
                </a:lnTo>
                <a:lnTo>
                  <a:pt x="5553" y="1366"/>
                </a:lnTo>
                <a:lnTo>
                  <a:pt x="5506" y="1297"/>
                </a:lnTo>
                <a:lnTo>
                  <a:pt x="5456" y="1229"/>
                </a:lnTo>
                <a:lnTo>
                  <a:pt x="5406" y="1162"/>
                </a:lnTo>
                <a:lnTo>
                  <a:pt x="5352" y="1097"/>
                </a:lnTo>
                <a:lnTo>
                  <a:pt x="5297" y="1033"/>
                </a:lnTo>
                <a:lnTo>
                  <a:pt x="5240" y="969"/>
                </a:lnTo>
                <a:lnTo>
                  <a:pt x="5182" y="909"/>
                </a:lnTo>
                <a:lnTo>
                  <a:pt x="5121" y="848"/>
                </a:lnTo>
                <a:lnTo>
                  <a:pt x="5061" y="791"/>
                </a:lnTo>
                <a:lnTo>
                  <a:pt x="4998" y="733"/>
                </a:lnTo>
                <a:lnTo>
                  <a:pt x="4933" y="678"/>
                </a:lnTo>
                <a:lnTo>
                  <a:pt x="4882" y="635"/>
                </a:lnTo>
                <a:lnTo>
                  <a:pt x="4828" y="593"/>
                </a:lnTo>
                <a:lnTo>
                  <a:pt x="4774" y="552"/>
                </a:lnTo>
                <a:lnTo>
                  <a:pt x="4719" y="513"/>
                </a:lnTo>
                <a:lnTo>
                  <a:pt x="4663" y="477"/>
                </a:lnTo>
                <a:lnTo>
                  <a:pt x="4606" y="440"/>
                </a:lnTo>
                <a:lnTo>
                  <a:pt x="4548" y="404"/>
                </a:lnTo>
                <a:lnTo>
                  <a:pt x="4490" y="371"/>
                </a:lnTo>
                <a:lnTo>
                  <a:pt x="4430" y="339"/>
                </a:lnTo>
                <a:lnTo>
                  <a:pt x="4369" y="308"/>
                </a:lnTo>
                <a:lnTo>
                  <a:pt x="4309" y="278"/>
                </a:lnTo>
                <a:lnTo>
                  <a:pt x="4248" y="251"/>
                </a:lnTo>
                <a:lnTo>
                  <a:pt x="4185" y="224"/>
                </a:lnTo>
                <a:lnTo>
                  <a:pt x="4122" y="199"/>
                </a:lnTo>
                <a:lnTo>
                  <a:pt x="4059" y="176"/>
                </a:lnTo>
                <a:lnTo>
                  <a:pt x="3995" y="153"/>
                </a:lnTo>
                <a:lnTo>
                  <a:pt x="3932" y="133"/>
                </a:lnTo>
                <a:lnTo>
                  <a:pt x="3869" y="114"/>
                </a:lnTo>
                <a:lnTo>
                  <a:pt x="3803" y="96"/>
                </a:lnTo>
                <a:lnTo>
                  <a:pt x="3738" y="79"/>
                </a:lnTo>
                <a:lnTo>
                  <a:pt x="3671" y="64"/>
                </a:lnTo>
                <a:lnTo>
                  <a:pt x="3604" y="50"/>
                </a:lnTo>
                <a:lnTo>
                  <a:pt x="3536" y="38"/>
                </a:lnTo>
                <a:lnTo>
                  <a:pt x="3469" y="27"/>
                </a:lnTo>
                <a:lnTo>
                  <a:pt x="3400" y="18"/>
                </a:lnTo>
                <a:lnTo>
                  <a:pt x="3332" y="10"/>
                </a:lnTo>
                <a:lnTo>
                  <a:pt x="3263" y="4"/>
                </a:lnTo>
                <a:lnTo>
                  <a:pt x="3196" y="1"/>
                </a:lnTo>
                <a:lnTo>
                  <a:pt x="3128" y="0"/>
                </a:lnTo>
                <a:lnTo>
                  <a:pt x="3061" y="0"/>
                </a:lnTo>
                <a:lnTo>
                  <a:pt x="2994" y="3"/>
                </a:lnTo>
                <a:lnTo>
                  <a:pt x="2928" y="8"/>
                </a:lnTo>
                <a:close/>
                <a:moveTo>
                  <a:pt x="2980" y="114"/>
                </a:moveTo>
                <a:lnTo>
                  <a:pt x="2980" y="114"/>
                </a:lnTo>
                <a:lnTo>
                  <a:pt x="3032" y="111"/>
                </a:lnTo>
                <a:lnTo>
                  <a:pt x="3085" y="110"/>
                </a:lnTo>
                <a:lnTo>
                  <a:pt x="3137" y="109"/>
                </a:lnTo>
                <a:lnTo>
                  <a:pt x="3190" y="111"/>
                </a:lnTo>
                <a:lnTo>
                  <a:pt x="3244" y="114"/>
                </a:lnTo>
                <a:lnTo>
                  <a:pt x="3298" y="119"/>
                </a:lnTo>
                <a:lnTo>
                  <a:pt x="3352" y="125"/>
                </a:lnTo>
                <a:lnTo>
                  <a:pt x="3406" y="132"/>
                </a:lnTo>
                <a:lnTo>
                  <a:pt x="3458" y="140"/>
                </a:lnTo>
                <a:lnTo>
                  <a:pt x="3512" y="150"/>
                </a:lnTo>
                <a:lnTo>
                  <a:pt x="3565" y="160"/>
                </a:lnTo>
                <a:lnTo>
                  <a:pt x="3618" y="172"/>
                </a:lnTo>
                <a:lnTo>
                  <a:pt x="3670" y="183"/>
                </a:lnTo>
                <a:lnTo>
                  <a:pt x="3721" y="196"/>
                </a:lnTo>
                <a:lnTo>
                  <a:pt x="3772" y="209"/>
                </a:lnTo>
                <a:lnTo>
                  <a:pt x="3822" y="223"/>
                </a:lnTo>
                <a:lnTo>
                  <a:pt x="3904" y="248"/>
                </a:lnTo>
                <a:lnTo>
                  <a:pt x="3985" y="276"/>
                </a:lnTo>
                <a:lnTo>
                  <a:pt x="4066" y="306"/>
                </a:lnTo>
                <a:lnTo>
                  <a:pt x="4145" y="338"/>
                </a:lnTo>
                <a:lnTo>
                  <a:pt x="4223" y="372"/>
                </a:lnTo>
                <a:lnTo>
                  <a:pt x="4301" y="409"/>
                </a:lnTo>
                <a:lnTo>
                  <a:pt x="4376" y="448"/>
                </a:lnTo>
                <a:lnTo>
                  <a:pt x="4452" y="489"/>
                </a:lnTo>
                <a:lnTo>
                  <a:pt x="4525" y="533"/>
                </a:lnTo>
                <a:lnTo>
                  <a:pt x="4598" y="579"/>
                </a:lnTo>
                <a:lnTo>
                  <a:pt x="4669" y="626"/>
                </a:lnTo>
                <a:lnTo>
                  <a:pt x="4737" y="675"/>
                </a:lnTo>
                <a:lnTo>
                  <a:pt x="4806" y="726"/>
                </a:lnTo>
                <a:lnTo>
                  <a:pt x="4873" y="780"/>
                </a:lnTo>
                <a:lnTo>
                  <a:pt x="4937" y="835"/>
                </a:lnTo>
                <a:lnTo>
                  <a:pt x="5000" y="893"/>
                </a:lnTo>
                <a:lnTo>
                  <a:pt x="5062" y="952"/>
                </a:lnTo>
                <a:lnTo>
                  <a:pt x="5121" y="1013"/>
                </a:lnTo>
                <a:lnTo>
                  <a:pt x="5180" y="1076"/>
                </a:lnTo>
                <a:lnTo>
                  <a:pt x="5236" y="1140"/>
                </a:lnTo>
                <a:lnTo>
                  <a:pt x="5291" y="1206"/>
                </a:lnTo>
                <a:lnTo>
                  <a:pt x="5342" y="1273"/>
                </a:lnTo>
                <a:lnTo>
                  <a:pt x="5393" y="1342"/>
                </a:lnTo>
                <a:lnTo>
                  <a:pt x="5442" y="1412"/>
                </a:lnTo>
                <a:lnTo>
                  <a:pt x="5488" y="1484"/>
                </a:lnTo>
                <a:lnTo>
                  <a:pt x="5533" y="1558"/>
                </a:lnTo>
                <a:lnTo>
                  <a:pt x="5574" y="1632"/>
                </a:lnTo>
                <a:lnTo>
                  <a:pt x="5614" y="1708"/>
                </a:lnTo>
                <a:lnTo>
                  <a:pt x="5651" y="1786"/>
                </a:lnTo>
                <a:lnTo>
                  <a:pt x="5686" y="1864"/>
                </a:lnTo>
                <a:lnTo>
                  <a:pt x="5718" y="1943"/>
                </a:lnTo>
                <a:lnTo>
                  <a:pt x="5749" y="2024"/>
                </a:lnTo>
                <a:lnTo>
                  <a:pt x="5775" y="2099"/>
                </a:lnTo>
                <a:lnTo>
                  <a:pt x="5797" y="2173"/>
                </a:lnTo>
                <a:lnTo>
                  <a:pt x="5818" y="2249"/>
                </a:lnTo>
                <a:lnTo>
                  <a:pt x="5838" y="2324"/>
                </a:lnTo>
                <a:lnTo>
                  <a:pt x="5855" y="2401"/>
                </a:lnTo>
                <a:lnTo>
                  <a:pt x="5870" y="2479"/>
                </a:lnTo>
                <a:lnTo>
                  <a:pt x="5882" y="2556"/>
                </a:lnTo>
                <a:lnTo>
                  <a:pt x="5893" y="2634"/>
                </a:lnTo>
                <a:lnTo>
                  <a:pt x="5902" y="2712"/>
                </a:lnTo>
                <a:lnTo>
                  <a:pt x="5908" y="2790"/>
                </a:lnTo>
                <a:lnTo>
                  <a:pt x="5912" y="2868"/>
                </a:lnTo>
                <a:lnTo>
                  <a:pt x="5916" y="2947"/>
                </a:lnTo>
                <a:lnTo>
                  <a:pt x="5916" y="3025"/>
                </a:lnTo>
                <a:lnTo>
                  <a:pt x="5914" y="3103"/>
                </a:lnTo>
                <a:lnTo>
                  <a:pt x="5910" y="3182"/>
                </a:lnTo>
                <a:lnTo>
                  <a:pt x="5904" y="3260"/>
                </a:lnTo>
                <a:lnTo>
                  <a:pt x="5898" y="3324"/>
                </a:lnTo>
                <a:lnTo>
                  <a:pt x="5890" y="3388"/>
                </a:lnTo>
                <a:lnTo>
                  <a:pt x="5882" y="3451"/>
                </a:lnTo>
                <a:lnTo>
                  <a:pt x="5871" y="3514"/>
                </a:lnTo>
                <a:lnTo>
                  <a:pt x="5859" y="3577"/>
                </a:lnTo>
                <a:lnTo>
                  <a:pt x="5846" y="3640"/>
                </a:lnTo>
                <a:lnTo>
                  <a:pt x="5831" y="3701"/>
                </a:lnTo>
                <a:lnTo>
                  <a:pt x="5815" y="3763"/>
                </a:lnTo>
                <a:lnTo>
                  <a:pt x="5797" y="3824"/>
                </a:lnTo>
                <a:lnTo>
                  <a:pt x="5779" y="3884"/>
                </a:lnTo>
                <a:lnTo>
                  <a:pt x="5759" y="3944"/>
                </a:lnTo>
                <a:lnTo>
                  <a:pt x="5737" y="4003"/>
                </a:lnTo>
                <a:lnTo>
                  <a:pt x="5714" y="4062"/>
                </a:lnTo>
                <a:lnTo>
                  <a:pt x="5690" y="4119"/>
                </a:lnTo>
                <a:lnTo>
                  <a:pt x="5665" y="4177"/>
                </a:lnTo>
                <a:lnTo>
                  <a:pt x="5638" y="4234"/>
                </a:lnTo>
                <a:lnTo>
                  <a:pt x="5611" y="4290"/>
                </a:lnTo>
                <a:lnTo>
                  <a:pt x="5582" y="4345"/>
                </a:lnTo>
                <a:lnTo>
                  <a:pt x="5552" y="4400"/>
                </a:lnTo>
                <a:lnTo>
                  <a:pt x="5520" y="4454"/>
                </a:lnTo>
                <a:lnTo>
                  <a:pt x="5488" y="4508"/>
                </a:lnTo>
                <a:lnTo>
                  <a:pt x="5455" y="4561"/>
                </a:lnTo>
                <a:lnTo>
                  <a:pt x="5420" y="4612"/>
                </a:lnTo>
                <a:lnTo>
                  <a:pt x="5385" y="4664"/>
                </a:lnTo>
                <a:lnTo>
                  <a:pt x="5348" y="4714"/>
                </a:lnTo>
                <a:lnTo>
                  <a:pt x="5310" y="4764"/>
                </a:lnTo>
                <a:lnTo>
                  <a:pt x="5271" y="4813"/>
                </a:lnTo>
                <a:lnTo>
                  <a:pt x="5231" y="4860"/>
                </a:lnTo>
                <a:lnTo>
                  <a:pt x="5190" y="4907"/>
                </a:lnTo>
                <a:lnTo>
                  <a:pt x="5149" y="4954"/>
                </a:lnTo>
                <a:lnTo>
                  <a:pt x="5106" y="4999"/>
                </a:lnTo>
                <a:lnTo>
                  <a:pt x="5062" y="5043"/>
                </a:lnTo>
                <a:lnTo>
                  <a:pt x="5017" y="5087"/>
                </a:lnTo>
                <a:lnTo>
                  <a:pt x="4972" y="5129"/>
                </a:lnTo>
                <a:lnTo>
                  <a:pt x="4925" y="5171"/>
                </a:lnTo>
                <a:lnTo>
                  <a:pt x="4878" y="5212"/>
                </a:lnTo>
                <a:lnTo>
                  <a:pt x="4830" y="5251"/>
                </a:lnTo>
                <a:lnTo>
                  <a:pt x="4781" y="5290"/>
                </a:lnTo>
                <a:lnTo>
                  <a:pt x="4732" y="5327"/>
                </a:lnTo>
                <a:lnTo>
                  <a:pt x="4681" y="5363"/>
                </a:lnTo>
                <a:lnTo>
                  <a:pt x="4630" y="5399"/>
                </a:lnTo>
                <a:lnTo>
                  <a:pt x="4577" y="5433"/>
                </a:lnTo>
                <a:lnTo>
                  <a:pt x="4524" y="5466"/>
                </a:lnTo>
                <a:lnTo>
                  <a:pt x="4470" y="5498"/>
                </a:lnTo>
                <a:lnTo>
                  <a:pt x="4416" y="5529"/>
                </a:lnTo>
                <a:lnTo>
                  <a:pt x="4361" y="5559"/>
                </a:lnTo>
                <a:lnTo>
                  <a:pt x="4306" y="5588"/>
                </a:lnTo>
                <a:lnTo>
                  <a:pt x="4249" y="5615"/>
                </a:lnTo>
                <a:lnTo>
                  <a:pt x="4193" y="5642"/>
                </a:lnTo>
                <a:lnTo>
                  <a:pt x="4134" y="5667"/>
                </a:lnTo>
                <a:lnTo>
                  <a:pt x="4077" y="5691"/>
                </a:lnTo>
                <a:lnTo>
                  <a:pt x="4019" y="5714"/>
                </a:lnTo>
                <a:lnTo>
                  <a:pt x="3959" y="5735"/>
                </a:lnTo>
                <a:lnTo>
                  <a:pt x="3900" y="5755"/>
                </a:lnTo>
                <a:lnTo>
                  <a:pt x="3839" y="5774"/>
                </a:lnTo>
                <a:lnTo>
                  <a:pt x="3778" y="5791"/>
                </a:lnTo>
                <a:lnTo>
                  <a:pt x="3716" y="5807"/>
                </a:lnTo>
                <a:lnTo>
                  <a:pt x="3654" y="5822"/>
                </a:lnTo>
                <a:lnTo>
                  <a:pt x="3592" y="5834"/>
                </a:lnTo>
                <a:lnTo>
                  <a:pt x="3529" y="5847"/>
                </a:lnTo>
                <a:lnTo>
                  <a:pt x="3466" y="5857"/>
                </a:lnTo>
                <a:lnTo>
                  <a:pt x="3403" y="5866"/>
                </a:lnTo>
                <a:lnTo>
                  <a:pt x="3339" y="5874"/>
                </a:lnTo>
                <a:lnTo>
                  <a:pt x="3275" y="5880"/>
                </a:lnTo>
                <a:lnTo>
                  <a:pt x="3213" y="5885"/>
                </a:lnTo>
                <a:lnTo>
                  <a:pt x="3151" y="5888"/>
                </a:lnTo>
                <a:lnTo>
                  <a:pt x="3089" y="5891"/>
                </a:lnTo>
                <a:lnTo>
                  <a:pt x="3027" y="5891"/>
                </a:lnTo>
                <a:lnTo>
                  <a:pt x="2965" y="5891"/>
                </a:lnTo>
                <a:lnTo>
                  <a:pt x="2904" y="5888"/>
                </a:lnTo>
                <a:lnTo>
                  <a:pt x="2842" y="5886"/>
                </a:lnTo>
                <a:lnTo>
                  <a:pt x="2781" y="5881"/>
                </a:lnTo>
                <a:lnTo>
                  <a:pt x="2719" y="5876"/>
                </a:lnTo>
                <a:lnTo>
                  <a:pt x="2658" y="5869"/>
                </a:lnTo>
                <a:lnTo>
                  <a:pt x="2596" y="5861"/>
                </a:lnTo>
                <a:lnTo>
                  <a:pt x="2536" y="5852"/>
                </a:lnTo>
                <a:lnTo>
                  <a:pt x="2475" y="5841"/>
                </a:lnTo>
                <a:lnTo>
                  <a:pt x="2414" y="5829"/>
                </a:lnTo>
                <a:lnTo>
                  <a:pt x="2355" y="5816"/>
                </a:lnTo>
                <a:lnTo>
                  <a:pt x="2295" y="5802"/>
                </a:lnTo>
                <a:lnTo>
                  <a:pt x="2235" y="5786"/>
                </a:lnTo>
                <a:lnTo>
                  <a:pt x="2176" y="5769"/>
                </a:lnTo>
                <a:lnTo>
                  <a:pt x="2117" y="5752"/>
                </a:lnTo>
                <a:lnTo>
                  <a:pt x="2059" y="5732"/>
                </a:lnTo>
                <a:lnTo>
                  <a:pt x="2000" y="5712"/>
                </a:lnTo>
                <a:lnTo>
                  <a:pt x="1943" y="5690"/>
                </a:lnTo>
                <a:lnTo>
                  <a:pt x="1886" y="5667"/>
                </a:lnTo>
                <a:lnTo>
                  <a:pt x="1828" y="5643"/>
                </a:lnTo>
                <a:lnTo>
                  <a:pt x="1772" y="5617"/>
                </a:lnTo>
                <a:lnTo>
                  <a:pt x="1717" y="5590"/>
                </a:lnTo>
                <a:lnTo>
                  <a:pt x="1662" y="5563"/>
                </a:lnTo>
                <a:lnTo>
                  <a:pt x="1607" y="5533"/>
                </a:lnTo>
                <a:lnTo>
                  <a:pt x="1553" y="5503"/>
                </a:lnTo>
                <a:lnTo>
                  <a:pt x="1500" y="5471"/>
                </a:lnTo>
                <a:lnTo>
                  <a:pt x="1447" y="5438"/>
                </a:lnTo>
                <a:lnTo>
                  <a:pt x="1395" y="5403"/>
                </a:lnTo>
                <a:lnTo>
                  <a:pt x="1354" y="5376"/>
                </a:lnTo>
                <a:lnTo>
                  <a:pt x="1314" y="5347"/>
                </a:lnTo>
                <a:lnTo>
                  <a:pt x="1275" y="5317"/>
                </a:lnTo>
                <a:lnTo>
                  <a:pt x="1235" y="5288"/>
                </a:lnTo>
                <a:lnTo>
                  <a:pt x="1197" y="5257"/>
                </a:lnTo>
                <a:lnTo>
                  <a:pt x="1158" y="5226"/>
                </a:lnTo>
                <a:lnTo>
                  <a:pt x="1120" y="5194"/>
                </a:lnTo>
                <a:lnTo>
                  <a:pt x="1083" y="5161"/>
                </a:lnTo>
                <a:lnTo>
                  <a:pt x="1047" y="5128"/>
                </a:lnTo>
                <a:lnTo>
                  <a:pt x="1010" y="5094"/>
                </a:lnTo>
                <a:lnTo>
                  <a:pt x="975" y="5059"/>
                </a:lnTo>
                <a:lnTo>
                  <a:pt x="940" y="5025"/>
                </a:lnTo>
                <a:lnTo>
                  <a:pt x="906" y="4988"/>
                </a:lnTo>
                <a:lnTo>
                  <a:pt x="871" y="4953"/>
                </a:lnTo>
                <a:lnTo>
                  <a:pt x="838" y="4916"/>
                </a:lnTo>
                <a:lnTo>
                  <a:pt x="806" y="4878"/>
                </a:lnTo>
                <a:lnTo>
                  <a:pt x="774" y="4841"/>
                </a:lnTo>
                <a:lnTo>
                  <a:pt x="743" y="4803"/>
                </a:lnTo>
                <a:lnTo>
                  <a:pt x="712" y="4764"/>
                </a:lnTo>
                <a:lnTo>
                  <a:pt x="682" y="4724"/>
                </a:lnTo>
                <a:lnTo>
                  <a:pt x="653" y="4683"/>
                </a:lnTo>
                <a:lnTo>
                  <a:pt x="624" y="4643"/>
                </a:lnTo>
                <a:lnTo>
                  <a:pt x="596" y="4603"/>
                </a:lnTo>
                <a:lnTo>
                  <a:pt x="569" y="4561"/>
                </a:lnTo>
                <a:lnTo>
                  <a:pt x="543" y="4520"/>
                </a:lnTo>
                <a:lnTo>
                  <a:pt x="516" y="4477"/>
                </a:lnTo>
                <a:lnTo>
                  <a:pt x="491" y="4435"/>
                </a:lnTo>
                <a:lnTo>
                  <a:pt x="467" y="4391"/>
                </a:lnTo>
                <a:lnTo>
                  <a:pt x="444" y="4348"/>
                </a:lnTo>
                <a:lnTo>
                  <a:pt x="421" y="4304"/>
                </a:lnTo>
                <a:lnTo>
                  <a:pt x="399" y="4259"/>
                </a:lnTo>
                <a:lnTo>
                  <a:pt x="377" y="4215"/>
                </a:lnTo>
                <a:lnTo>
                  <a:pt x="345" y="4144"/>
                </a:lnTo>
                <a:lnTo>
                  <a:pt x="317" y="4071"/>
                </a:lnTo>
                <a:lnTo>
                  <a:pt x="288" y="3999"/>
                </a:lnTo>
                <a:lnTo>
                  <a:pt x="263" y="3925"/>
                </a:lnTo>
                <a:lnTo>
                  <a:pt x="239" y="3850"/>
                </a:lnTo>
                <a:lnTo>
                  <a:pt x="217" y="3774"/>
                </a:lnTo>
                <a:lnTo>
                  <a:pt x="198" y="3699"/>
                </a:lnTo>
                <a:lnTo>
                  <a:pt x="180" y="3622"/>
                </a:lnTo>
                <a:lnTo>
                  <a:pt x="164" y="3544"/>
                </a:lnTo>
                <a:lnTo>
                  <a:pt x="151" y="3467"/>
                </a:lnTo>
                <a:lnTo>
                  <a:pt x="139" y="3388"/>
                </a:lnTo>
                <a:lnTo>
                  <a:pt x="130" y="3310"/>
                </a:lnTo>
                <a:lnTo>
                  <a:pt x="123" y="3231"/>
                </a:lnTo>
                <a:lnTo>
                  <a:pt x="117" y="3152"/>
                </a:lnTo>
                <a:lnTo>
                  <a:pt x="114" y="3074"/>
                </a:lnTo>
                <a:lnTo>
                  <a:pt x="113" y="2995"/>
                </a:lnTo>
                <a:lnTo>
                  <a:pt x="114" y="2916"/>
                </a:lnTo>
                <a:lnTo>
                  <a:pt x="117" y="2837"/>
                </a:lnTo>
                <a:lnTo>
                  <a:pt x="122" y="2758"/>
                </a:lnTo>
                <a:lnTo>
                  <a:pt x="130" y="2679"/>
                </a:lnTo>
                <a:lnTo>
                  <a:pt x="139" y="2601"/>
                </a:lnTo>
                <a:lnTo>
                  <a:pt x="151" y="2523"/>
                </a:lnTo>
                <a:lnTo>
                  <a:pt x="164" y="2445"/>
                </a:lnTo>
                <a:lnTo>
                  <a:pt x="180" y="2368"/>
                </a:lnTo>
                <a:lnTo>
                  <a:pt x="198" y="2291"/>
                </a:lnTo>
                <a:lnTo>
                  <a:pt x="218" y="2215"/>
                </a:lnTo>
                <a:lnTo>
                  <a:pt x="240" y="2140"/>
                </a:lnTo>
                <a:lnTo>
                  <a:pt x="265" y="2065"/>
                </a:lnTo>
                <a:lnTo>
                  <a:pt x="292" y="1992"/>
                </a:lnTo>
                <a:lnTo>
                  <a:pt x="320" y="1919"/>
                </a:lnTo>
                <a:lnTo>
                  <a:pt x="351" y="1846"/>
                </a:lnTo>
                <a:lnTo>
                  <a:pt x="384" y="1775"/>
                </a:lnTo>
                <a:lnTo>
                  <a:pt x="414" y="1716"/>
                </a:lnTo>
                <a:lnTo>
                  <a:pt x="445" y="1656"/>
                </a:lnTo>
                <a:lnTo>
                  <a:pt x="478" y="1598"/>
                </a:lnTo>
                <a:lnTo>
                  <a:pt x="512" y="1539"/>
                </a:lnTo>
                <a:lnTo>
                  <a:pt x="546" y="1482"/>
                </a:lnTo>
                <a:lnTo>
                  <a:pt x="583" y="1426"/>
                </a:lnTo>
                <a:lnTo>
                  <a:pt x="619" y="1370"/>
                </a:lnTo>
                <a:lnTo>
                  <a:pt x="658" y="1316"/>
                </a:lnTo>
                <a:lnTo>
                  <a:pt x="697" y="1262"/>
                </a:lnTo>
                <a:lnTo>
                  <a:pt x="739" y="1208"/>
                </a:lnTo>
                <a:lnTo>
                  <a:pt x="781" y="1156"/>
                </a:lnTo>
                <a:lnTo>
                  <a:pt x="824" y="1106"/>
                </a:lnTo>
                <a:lnTo>
                  <a:pt x="869" y="1055"/>
                </a:lnTo>
                <a:lnTo>
                  <a:pt x="915" y="1006"/>
                </a:lnTo>
                <a:lnTo>
                  <a:pt x="962" y="958"/>
                </a:lnTo>
                <a:lnTo>
                  <a:pt x="1010" y="911"/>
                </a:lnTo>
                <a:lnTo>
                  <a:pt x="1046" y="878"/>
                </a:lnTo>
                <a:lnTo>
                  <a:pt x="1082" y="846"/>
                </a:lnTo>
                <a:lnTo>
                  <a:pt x="1120" y="812"/>
                </a:lnTo>
                <a:lnTo>
                  <a:pt x="1157" y="781"/>
                </a:lnTo>
                <a:lnTo>
                  <a:pt x="1195" y="751"/>
                </a:lnTo>
                <a:lnTo>
                  <a:pt x="1234" y="720"/>
                </a:lnTo>
                <a:lnTo>
                  <a:pt x="1273" y="690"/>
                </a:lnTo>
                <a:lnTo>
                  <a:pt x="1312" y="661"/>
                </a:lnTo>
                <a:lnTo>
                  <a:pt x="1352" y="632"/>
                </a:lnTo>
                <a:lnTo>
                  <a:pt x="1393" y="605"/>
                </a:lnTo>
                <a:lnTo>
                  <a:pt x="1433" y="577"/>
                </a:lnTo>
                <a:lnTo>
                  <a:pt x="1474" y="551"/>
                </a:lnTo>
                <a:lnTo>
                  <a:pt x="1517" y="525"/>
                </a:lnTo>
                <a:lnTo>
                  <a:pt x="1558" y="501"/>
                </a:lnTo>
                <a:lnTo>
                  <a:pt x="1600" y="475"/>
                </a:lnTo>
                <a:lnTo>
                  <a:pt x="1644" y="452"/>
                </a:lnTo>
                <a:lnTo>
                  <a:pt x="1688" y="430"/>
                </a:lnTo>
                <a:lnTo>
                  <a:pt x="1731" y="408"/>
                </a:lnTo>
                <a:lnTo>
                  <a:pt x="1775" y="386"/>
                </a:lnTo>
                <a:lnTo>
                  <a:pt x="1819" y="365"/>
                </a:lnTo>
                <a:lnTo>
                  <a:pt x="1864" y="346"/>
                </a:lnTo>
                <a:lnTo>
                  <a:pt x="1910" y="326"/>
                </a:lnTo>
                <a:lnTo>
                  <a:pt x="1955" y="308"/>
                </a:lnTo>
                <a:lnTo>
                  <a:pt x="2000" y="291"/>
                </a:lnTo>
                <a:lnTo>
                  <a:pt x="2046" y="274"/>
                </a:lnTo>
                <a:lnTo>
                  <a:pt x="2093" y="258"/>
                </a:lnTo>
                <a:lnTo>
                  <a:pt x="2140" y="243"/>
                </a:lnTo>
                <a:lnTo>
                  <a:pt x="2187" y="229"/>
                </a:lnTo>
                <a:lnTo>
                  <a:pt x="2234" y="215"/>
                </a:lnTo>
                <a:lnTo>
                  <a:pt x="2282" y="203"/>
                </a:lnTo>
                <a:lnTo>
                  <a:pt x="2329" y="191"/>
                </a:lnTo>
                <a:lnTo>
                  <a:pt x="2377" y="181"/>
                </a:lnTo>
                <a:lnTo>
                  <a:pt x="2415" y="173"/>
                </a:lnTo>
                <a:lnTo>
                  <a:pt x="2453" y="166"/>
                </a:lnTo>
                <a:lnTo>
                  <a:pt x="2529" y="154"/>
                </a:lnTo>
                <a:lnTo>
                  <a:pt x="2603" y="146"/>
                </a:lnTo>
                <a:lnTo>
                  <a:pt x="2678" y="138"/>
                </a:lnTo>
                <a:lnTo>
                  <a:pt x="2753" y="133"/>
                </a:lnTo>
                <a:lnTo>
                  <a:pt x="2829" y="127"/>
                </a:lnTo>
                <a:lnTo>
                  <a:pt x="2905" y="121"/>
                </a:lnTo>
                <a:lnTo>
                  <a:pt x="2980" y="114"/>
                </a:lnTo>
                <a:close/>
                <a:moveTo>
                  <a:pt x="2870" y="222"/>
                </a:moveTo>
                <a:lnTo>
                  <a:pt x="2870" y="222"/>
                </a:lnTo>
                <a:lnTo>
                  <a:pt x="2910" y="219"/>
                </a:lnTo>
                <a:lnTo>
                  <a:pt x="2952" y="216"/>
                </a:lnTo>
                <a:lnTo>
                  <a:pt x="2993" y="215"/>
                </a:lnTo>
                <a:lnTo>
                  <a:pt x="3034" y="214"/>
                </a:lnTo>
                <a:lnTo>
                  <a:pt x="3075" y="215"/>
                </a:lnTo>
                <a:lnTo>
                  <a:pt x="3118" y="216"/>
                </a:lnTo>
                <a:lnTo>
                  <a:pt x="3159" y="219"/>
                </a:lnTo>
                <a:lnTo>
                  <a:pt x="3202" y="222"/>
                </a:lnTo>
                <a:lnTo>
                  <a:pt x="3243" y="227"/>
                </a:lnTo>
                <a:lnTo>
                  <a:pt x="3285" y="230"/>
                </a:lnTo>
                <a:lnTo>
                  <a:pt x="3368" y="242"/>
                </a:lnTo>
                <a:lnTo>
                  <a:pt x="3449" y="255"/>
                </a:lnTo>
                <a:lnTo>
                  <a:pt x="3529" y="270"/>
                </a:lnTo>
                <a:lnTo>
                  <a:pt x="3605" y="285"/>
                </a:lnTo>
                <a:lnTo>
                  <a:pt x="3681" y="302"/>
                </a:lnTo>
                <a:lnTo>
                  <a:pt x="3694" y="306"/>
                </a:lnTo>
                <a:lnTo>
                  <a:pt x="3701" y="308"/>
                </a:lnTo>
                <a:lnTo>
                  <a:pt x="3708" y="310"/>
                </a:lnTo>
                <a:lnTo>
                  <a:pt x="3715" y="314"/>
                </a:lnTo>
                <a:lnTo>
                  <a:pt x="3721" y="318"/>
                </a:lnTo>
                <a:lnTo>
                  <a:pt x="3724" y="324"/>
                </a:lnTo>
                <a:lnTo>
                  <a:pt x="3725" y="331"/>
                </a:lnTo>
                <a:lnTo>
                  <a:pt x="3725" y="337"/>
                </a:lnTo>
                <a:lnTo>
                  <a:pt x="3722" y="344"/>
                </a:lnTo>
                <a:lnTo>
                  <a:pt x="3717" y="349"/>
                </a:lnTo>
                <a:lnTo>
                  <a:pt x="3712" y="354"/>
                </a:lnTo>
                <a:lnTo>
                  <a:pt x="3705" y="360"/>
                </a:lnTo>
                <a:lnTo>
                  <a:pt x="3697" y="364"/>
                </a:lnTo>
                <a:lnTo>
                  <a:pt x="3678" y="373"/>
                </a:lnTo>
                <a:lnTo>
                  <a:pt x="3658" y="383"/>
                </a:lnTo>
                <a:lnTo>
                  <a:pt x="3639" y="389"/>
                </a:lnTo>
                <a:lnTo>
                  <a:pt x="3611" y="400"/>
                </a:lnTo>
                <a:lnTo>
                  <a:pt x="3565" y="422"/>
                </a:lnTo>
                <a:lnTo>
                  <a:pt x="3519" y="444"/>
                </a:lnTo>
                <a:lnTo>
                  <a:pt x="3474" y="470"/>
                </a:lnTo>
                <a:lnTo>
                  <a:pt x="3430" y="495"/>
                </a:lnTo>
                <a:lnTo>
                  <a:pt x="3385" y="522"/>
                </a:lnTo>
                <a:lnTo>
                  <a:pt x="3343" y="550"/>
                </a:lnTo>
                <a:lnTo>
                  <a:pt x="3300" y="577"/>
                </a:lnTo>
                <a:lnTo>
                  <a:pt x="3259" y="607"/>
                </a:lnTo>
                <a:lnTo>
                  <a:pt x="3222" y="632"/>
                </a:lnTo>
                <a:lnTo>
                  <a:pt x="3187" y="660"/>
                </a:lnTo>
                <a:lnTo>
                  <a:pt x="3151" y="686"/>
                </a:lnTo>
                <a:lnTo>
                  <a:pt x="3116" y="715"/>
                </a:lnTo>
                <a:lnTo>
                  <a:pt x="3081" y="743"/>
                </a:lnTo>
                <a:lnTo>
                  <a:pt x="3047" y="772"/>
                </a:lnTo>
                <a:lnTo>
                  <a:pt x="3014" y="801"/>
                </a:lnTo>
                <a:lnTo>
                  <a:pt x="2980" y="832"/>
                </a:lnTo>
                <a:lnTo>
                  <a:pt x="2948" y="862"/>
                </a:lnTo>
                <a:lnTo>
                  <a:pt x="2916" y="894"/>
                </a:lnTo>
                <a:lnTo>
                  <a:pt x="2853" y="957"/>
                </a:lnTo>
                <a:lnTo>
                  <a:pt x="2791" y="1022"/>
                </a:lnTo>
                <a:lnTo>
                  <a:pt x="2733" y="1090"/>
                </a:lnTo>
                <a:lnTo>
                  <a:pt x="2675" y="1160"/>
                </a:lnTo>
                <a:lnTo>
                  <a:pt x="2619" y="1230"/>
                </a:lnTo>
                <a:lnTo>
                  <a:pt x="2567" y="1302"/>
                </a:lnTo>
                <a:lnTo>
                  <a:pt x="2515" y="1375"/>
                </a:lnTo>
                <a:lnTo>
                  <a:pt x="2466" y="1451"/>
                </a:lnTo>
                <a:lnTo>
                  <a:pt x="2419" y="1527"/>
                </a:lnTo>
                <a:lnTo>
                  <a:pt x="2373" y="1603"/>
                </a:lnTo>
                <a:lnTo>
                  <a:pt x="2329" y="1681"/>
                </a:lnTo>
                <a:lnTo>
                  <a:pt x="2283" y="1771"/>
                </a:lnTo>
                <a:lnTo>
                  <a:pt x="2240" y="1860"/>
                </a:lnTo>
                <a:lnTo>
                  <a:pt x="2198" y="1951"/>
                </a:lnTo>
                <a:lnTo>
                  <a:pt x="2159" y="2042"/>
                </a:lnTo>
                <a:lnTo>
                  <a:pt x="2120" y="2133"/>
                </a:lnTo>
                <a:lnTo>
                  <a:pt x="2082" y="2226"/>
                </a:lnTo>
                <a:lnTo>
                  <a:pt x="2045" y="2319"/>
                </a:lnTo>
                <a:lnTo>
                  <a:pt x="2010" y="2413"/>
                </a:lnTo>
                <a:lnTo>
                  <a:pt x="1976" y="2496"/>
                </a:lnTo>
                <a:lnTo>
                  <a:pt x="1943" y="2579"/>
                </a:lnTo>
                <a:lnTo>
                  <a:pt x="1910" y="2663"/>
                </a:lnTo>
                <a:lnTo>
                  <a:pt x="1895" y="2705"/>
                </a:lnTo>
                <a:lnTo>
                  <a:pt x="1881" y="2747"/>
                </a:lnTo>
                <a:lnTo>
                  <a:pt x="1838" y="2881"/>
                </a:lnTo>
                <a:lnTo>
                  <a:pt x="1793" y="3016"/>
                </a:lnTo>
                <a:lnTo>
                  <a:pt x="1785" y="3042"/>
                </a:lnTo>
                <a:lnTo>
                  <a:pt x="1780" y="3056"/>
                </a:lnTo>
                <a:lnTo>
                  <a:pt x="1775" y="3069"/>
                </a:lnTo>
                <a:lnTo>
                  <a:pt x="1768" y="3081"/>
                </a:lnTo>
                <a:lnTo>
                  <a:pt x="1764" y="3087"/>
                </a:lnTo>
                <a:lnTo>
                  <a:pt x="1760" y="3091"/>
                </a:lnTo>
                <a:lnTo>
                  <a:pt x="1754" y="3096"/>
                </a:lnTo>
                <a:lnTo>
                  <a:pt x="1748" y="3099"/>
                </a:lnTo>
                <a:lnTo>
                  <a:pt x="1741" y="3102"/>
                </a:lnTo>
                <a:lnTo>
                  <a:pt x="1733" y="3103"/>
                </a:lnTo>
                <a:lnTo>
                  <a:pt x="1714" y="3104"/>
                </a:lnTo>
                <a:lnTo>
                  <a:pt x="1694" y="3104"/>
                </a:lnTo>
                <a:lnTo>
                  <a:pt x="1673" y="3102"/>
                </a:lnTo>
                <a:lnTo>
                  <a:pt x="1652" y="3097"/>
                </a:lnTo>
                <a:lnTo>
                  <a:pt x="1610" y="3089"/>
                </a:lnTo>
                <a:lnTo>
                  <a:pt x="1569" y="3081"/>
                </a:lnTo>
                <a:lnTo>
                  <a:pt x="1512" y="3069"/>
                </a:lnTo>
                <a:lnTo>
                  <a:pt x="1454" y="3058"/>
                </a:lnTo>
                <a:lnTo>
                  <a:pt x="1396" y="3043"/>
                </a:lnTo>
                <a:lnTo>
                  <a:pt x="1339" y="3028"/>
                </a:lnTo>
                <a:lnTo>
                  <a:pt x="1283" y="3010"/>
                </a:lnTo>
                <a:lnTo>
                  <a:pt x="1227" y="2992"/>
                </a:lnTo>
                <a:lnTo>
                  <a:pt x="1172" y="2970"/>
                </a:lnTo>
                <a:lnTo>
                  <a:pt x="1118" y="2947"/>
                </a:lnTo>
                <a:lnTo>
                  <a:pt x="1097" y="2939"/>
                </a:lnTo>
                <a:lnTo>
                  <a:pt x="1072" y="2930"/>
                </a:lnTo>
                <a:lnTo>
                  <a:pt x="1046" y="2919"/>
                </a:lnTo>
                <a:lnTo>
                  <a:pt x="1018" y="2908"/>
                </a:lnTo>
                <a:lnTo>
                  <a:pt x="1006" y="2901"/>
                </a:lnTo>
                <a:lnTo>
                  <a:pt x="993" y="2894"/>
                </a:lnTo>
                <a:lnTo>
                  <a:pt x="981" y="2887"/>
                </a:lnTo>
                <a:lnTo>
                  <a:pt x="971" y="2879"/>
                </a:lnTo>
                <a:lnTo>
                  <a:pt x="962" y="2871"/>
                </a:lnTo>
                <a:lnTo>
                  <a:pt x="954" y="2862"/>
                </a:lnTo>
                <a:lnTo>
                  <a:pt x="949" y="2852"/>
                </a:lnTo>
                <a:lnTo>
                  <a:pt x="946" y="2841"/>
                </a:lnTo>
                <a:lnTo>
                  <a:pt x="945" y="2832"/>
                </a:lnTo>
                <a:lnTo>
                  <a:pt x="945" y="2822"/>
                </a:lnTo>
                <a:lnTo>
                  <a:pt x="946" y="2812"/>
                </a:lnTo>
                <a:lnTo>
                  <a:pt x="947" y="2801"/>
                </a:lnTo>
                <a:lnTo>
                  <a:pt x="953" y="2778"/>
                </a:lnTo>
                <a:lnTo>
                  <a:pt x="960" y="2757"/>
                </a:lnTo>
                <a:lnTo>
                  <a:pt x="976" y="2711"/>
                </a:lnTo>
                <a:lnTo>
                  <a:pt x="983" y="2690"/>
                </a:lnTo>
                <a:lnTo>
                  <a:pt x="988" y="2671"/>
                </a:lnTo>
                <a:lnTo>
                  <a:pt x="996" y="2636"/>
                </a:lnTo>
                <a:lnTo>
                  <a:pt x="1006" y="2602"/>
                </a:lnTo>
                <a:lnTo>
                  <a:pt x="1025" y="2534"/>
                </a:lnTo>
                <a:lnTo>
                  <a:pt x="1047" y="2467"/>
                </a:lnTo>
                <a:lnTo>
                  <a:pt x="1071" y="2400"/>
                </a:lnTo>
                <a:lnTo>
                  <a:pt x="1096" y="2334"/>
                </a:lnTo>
                <a:lnTo>
                  <a:pt x="1122" y="2268"/>
                </a:lnTo>
                <a:lnTo>
                  <a:pt x="1177" y="2138"/>
                </a:lnTo>
                <a:lnTo>
                  <a:pt x="1226" y="2027"/>
                </a:lnTo>
                <a:lnTo>
                  <a:pt x="1251" y="1972"/>
                </a:lnTo>
                <a:lnTo>
                  <a:pt x="1276" y="1917"/>
                </a:lnTo>
                <a:lnTo>
                  <a:pt x="1302" y="1864"/>
                </a:lnTo>
                <a:lnTo>
                  <a:pt x="1329" y="1811"/>
                </a:lnTo>
                <a:lnTo>
                  <a:pt x="1356" y="1757"/>
                </a:lnTo>
                <a:lnTo>
                  <a:pt x="1384" y="1704"/>
                </a:lnTo>
                <a:lnTo>
                  <a:pt x="1412" y="1653"/>
                </a:lnTo>
                <a:lnTo>
                  <a:pt x="1442" y="1601"/>
                </a:lnTo>
                <a:lnTo>
                  <a:pt x="1472" y="1549"/>
                </a:lnTo>
                <a:lnTo>
                  <a:pt x="1502" y="1499"/>
                </a:lnTo>
                <a:lnTo>
                  <a:pt x="1534" y="1449"/>
                </a:lnTo>
                <a:lnTo>
                  <a:pt x="1566" y="1398"/>
                </a:lnTo>
                <a:lnTo>
                  <a:pt x="1598" y="1349"/>
                </a:lnTo>
                <a:lnTo>
                  <a:pt x="1631" y="1301"/>
                </a:lnTo>
                <a:lnTo>
                  <a:pt x="1666" y="1251"/>
                </a:lnTo>
                <a:lnTo>
                  <a:pt x="1700" y="1204"/>
                </a:lnTo>
                <a:lnTo>
                  <a:pt x="1736" y="1156"/>
                </a:lnTo>
                <a:lnTo>
                  <a:pt x="1772" y="1109"/>
                </a:lnTo>
                <a:lnTo>
                  <a:pt x="1809" y="1063"/>
                </a:lnTo>
                <a:lnTo>
                  <a:pt x="1847" y="1018"/>
                </a:lnTo>
                <a:lnTo>
                  <a:pt x="1885" y="973"/>
                </a:lnTo>
                <a:lnTo>
                  <a:pt x="1925" y="928"/>
                </a:lnTo>
                <a:lnTo>
                  <a:pt x="1964" y="883"/>
                </a:lnTo>
                <a:lnTo>
                  <a:pt x="2005" y="841"/>
                </a:lnTo>
                <a:lnTo>
                  <a:pt x="2046" y="798"/>
                </a:lnTo>
                <a:lnTo>
                  <a:pt x="2089" y="755"/>
                </a:lnTo>
                <a:lnTo>
                  <a:pt x="2132" y="714"/>
                </a:lnTo>
                <a:lnTo>
                  <a:pt x="2176" y="673"/>
                </a:lnTo>
                <a:lnTo>
                  <a:pt x="2222" y="632"/>
                </a:lnTo>
                <a:lnTo>
                  <a:pt x="2267" y="592"/>
                </a:lnTo>
                <a:lnTo>
                  <a:pt x="2334" y="534"/>
                </a:lnTo>
                <a:lnTo>
                  <a:pt x="2402" y="474"/>
                </a:lnTo>
                <a:lnTo>
                  <a:pt x="2436" y="444"/>
                </a:lnTo>
                <a:lnTo>
                  <a:pt x="2471" y="415"/>
                </a:lnTo>
                <a:lnTo>
                  <a:pt x="2507" y="387"/>
                </a:lnTo>
                <a:lnTo>
                  <a:pt x="2544" y="360"/>
                </a:lnTo>
                <a:lnTo>
                  <a:pt x="2580" y="333"/>
                </a:lnTo>
                <a:lnTo>
                  <a:pt x="2619" y="309"/>
                </a:lnTo>
                <a:lnTo>
                  <a:pt x="2658" y="287"/>
                </a:lnTo>
                <a:lnTo>
                  <a:pt x="2678" y="278"/>
                </a:lnTo>
                <a:lnTo>
                  <a:pt x="2698" y="269"/>
                </a:lnTo>
                <a:lnTo>
                  <a:pt x="2719" y="260"/>
                </a:lnTo>
                <a:lnTo>
                  <a:pt x="2740" y="252"/>
                </a:lnTo>
                <a:lnTo>
                  <a:pt x="2760" y="245"/>
                </a:lnTo>
                <a:lnTo>
                  <a:pt x="2782" y="238"/>
                </a:lnTo>
                <a:lnTo>
                  <a:pt x="2804" y="232"/>
                </a:lnTo>
                <a:lnTo>
                  <a:pt x="2826" y="228"/>
                </a:lnTo>
                <a:lnTo>
                  <a:pt x="2847" y="224"/>
                </a:lnTo>
                <a:lnTo>
                  <a:pt x="2870" y="222"/>
                </a:lnTo>
                <a:close/>
                <a:moveTo>
                  <a:pt x="2395" y="293"/>
                </a:moveTo>
                <a:lnTo>
                  <a:pt x="2395" y="293"/>
                </a:lnTo>
                <a:lnTo>
                  <a:pt x="2410" y="291"/>
                </a:lnTo>
                <a:lnTo>
                  <a:pt x="2421" y="292"/>
                </a:lnTo>
                <a:lnTo>
                  <a:pt x="2424" y="293"/>
                </a:lnTo>
                <a:lnTo>
                  <a:pt x="2428" y="294"/>
                </a:lnTo>
                <a:lnTo>
                  <a:pt x="2430" y="297"/>
                </a:lnTo>
                <a:lnTo>
                  <a:pt x="2432" y="299"/>
                </a:lnTo>
                <a:lnTo>
                  <a:pt x="2432" y="301"/>
                </a:lnTo>
                <a:lnTo>
                  <a:pt x="2432" y="305"/>
                </a:lnTo>
                <a:lnTo>
                  <a:pt x="2431" y="311"/>
                </a:lnTo>
                <a:lnTo>
                  <a:pt x="2427" y="320"/>
                </a:lnTo>
                <a:lnTo>
                  <a:pt x="2421" y="328"/>
                </a:lnTo>
                <a:lnTo>
                  <a:pt x="2406" y="346"/>
                </a:lnTo>
                <a:lnTo>
                  <a:pt x="2389" y="363"/>
                </a:lnTo>
                <a:lnTo>
                  <a:pt x="2360" y="388"/>
                </a:lnTo>
                <a:lnTo>
                  <a:pt x="2283" y="454"/>
                </a:lnTo>
                <a:lnTo>
                  <a:pt x="2206" y="519"/>
                </a:lnTo>
                <a:lnTo>
                  <a:pt x="2168" y="552"/>
                </a:lnTo>
                <a:lnTo>
                  <a:pt x="2130" y="587"/>
                </a:lnTo>
                <a:lnTo>
                  <a:pt x="2092" y="621"/>
                </a:lnTo>
                <a:lnTo>
                  <a:pt x="2055" y="657"/>
                </a:lnTo>
                <a:lnTo>
                  <a:pt x="1972" y="741"/>
                </a:lnTo>
                <a:lnTo>
                  <a:pt x="1888" y="830"/>
                </a:lnTo>
                <a:lnTo>
                  <a:pt x="1848" y="873"/>
                </a:lnTo>
                <a:lnTo>
                  <a:pt x="1808" y="918"/>
                </a:lnTo>
                <a:lnTo>
                  <a:pt x="1768" y="964"/>
                </a:lnTo>
                <a:lnTo>
                  <a:pt x="1729" y="1010"/>
                </a:lnTo>
                <a:lnTo>
                  <a:pt x="1690" y="1055"/>
                </a:lnTo>
                <a:lnTo>
                  <a:pt x="1652" y="1102"/>
                </a:lnTo>
                <a:lnTo>
                  <a:pt x="1615" y="1149"/>
                </a:lnTo>
                <a:lnTo>
                  <a:pt x="1579" y="1198"/>
                </a:lnTo>
                <a:lnTo>
                  <a:pt x="1544" y="1247"/>
                </a:lnTo>
                <a:lnTo>
                  <a:pt x="1510" y="1296"/>
                </a:lnTo>
                <a:lnTo>
                  <a:pt x="1475" y="1347"/>
                </a:lnTo>
                <a:lnTo>
                  <a:pt x="1443" y="1397"/>
                </a:lnTo>
                <a:lnTo>
                  <a:pt x="1418" y="1437"/>
                </a:lnTo>
                <a:lnTo>
                  <a:pt x="1394" y="1478"/>
                </a:lnTo>
                <a:lnTo>
                  <a:pt x="1371" y="1519"/>
                </a:lnTo>
                <a:lnTo>
                  <a:pt x="1348" y="1561"/>
                </a:lnTo>
                <a:lnTo>
                  <a:pt x="1305" y="1645"/>
                </a:lnTo>
                <a:lnTo>
                  <a:pt x="1262" y="1728"/>
                </a:lnTo>
                <a:lnTo>
                  <a:pt x="1222" y="1814"/>
                </a:lnTo>
                <a:lnTo>
                  <a:pt x="1182" y="1899"/>
                </a:lnTo>
                <a:lnTo>
                  <a:pt x="1103" y="2071"/>
                </a:lnTo>
                <a:lnTo>
                  <a:pt x="1073" y="2136"/>
                </a:lnTo>
                <a:lnTo>
                  <a:pt x="1045" y="2203"/>
                </a:lnTo>
                <a:lnTo>
                  <a:pt x="1017" y="2269"/>
                </a:lnTo>
                <a:lnTo>
                  <a:pt x="991" y="2338"/>
                </a:lnTo>
                <a:lnTo>
                  <a:pt x="967" y="2406"/>
                </a:lnTo>
                <a:lnTo>
                  <a:pt x="944" y="2476"/>
                </a:lnTo>
                <a:lnTo>
                  <a:pt x="923" y="2544"/>
                </a:lnTo>
                <a:lnTo>
                  <a:pt x="904" y="2614"/>
                </a:lnTo>
                <a:lnTo>
                  <a:pt x="900" y="2633"/>
                </a:lnTo>
                <a:lnTo>
                  <a:pt x="896" y="2658"/>
                </a:lnTo>
                <a:lnTo>
                  <a:pt x="890" y="2687"/>
                </a:lnTo>
                <a:lnTo>
                  <a:pt x="883" y="2716"/>
                </a:lnTo>
                <a:lnTo>
                  <a:pt x="878" y="2730"/>
                </a:lnTo>
                <a:lnTo>
                  <a:pt x="874" y="2744"/>
                </a:lnTo>
                <a:lnTo>
                  <a:pt x="868" y="2757"/>
                </a:lnTo>
                <a:lnTo>
                  <a:pt x="861" y="2768"/>
                </a:lnTo>
                <a:lnTo>
                  <a:pt x="854" y="2778"/>
                </a:lnTo>
                <a:lnTo>
                  <a:pt x="847" y="2785"/>
                </a:lnTo>
                <a:lnTo>
                  <a:pt x="838" y="2791"/>
                </a:lnTo>
                <a:lnTo>
                  <a:pt x="834" y="2792"/>
                </a:lnTo>
                <a:lnTo>
                  <a:pt x="829" y="2793"/>
                </a:lnTo>
                <a:lnTo>
                  <a:pt x="823" y="2794"/>
                </a:lnTo>
                <a:lnTo>
                  <a:pt x="816" y="2793"/>
                </a:lnTo>
                <a:lnTo>
                  <a:pt x="810" y="2792"/>
                </a:lnTo>
                <a:lnTo>
                  <a:pt x="803" y="2790"/>
                </a:lnTo>
                <a:lnTo>
                  <a:pt x="789" y="2783"/>
                </a:lnTo>
                <a:lnTo>
                  <a:pt x="774" y="2774"/>
                </a:lnTo>
                <a:lnTo>
                  <a:pt x="760" y="2765"/>
                </a:lnTo>
                <a:lnTo>
                  <a:pt x="748" y="2754"/>
                </a:lnTo>
                <a:lnTo>
                  <a:pt x="725" y="2737"/>
                </a:lnTo>
                <a:lnTo>
                  <a:pt x="689" y="2712"/>
                </a:lnTo>
                <a:lnTo>
                  <a:pt x="653" y="2685"/>
                </a:lnTo>
                <a:lnTo>
                  <a:pt x="617" y="2657"/>
                </a:lnTo>
                <a:lnTo>
                  <a:pt x="600" y="2642"/>
                </a:lnTo>
                <a:lnTo>
                  <a:pt x="583" y="2627"/>
                </a:lnTo>
                <a:lnTo>
                  <a:pt x="567" y="2610"/>
                </a:lnTo>
                <a:lnTo>
                  <a:pt x="552" y="2594"/>
                </a:lnTo>
                <a:lnTo>
                  <a:pt x="538" y="2575"/>
                </a:lnTo>
                <a:lnTo>
                  <a:pt x="525" y="2557"/>
                </a:lnTo>
                <a:lnTo>
                  <a:pt x="514" y="2539"/>
                </a:lnTo>
                <a:lnTo>
                  <a:pt x="505" y="2518"/>
                </a:lnTo>
                <a:lnTo>
                  <a:pt x="496" y="2497"/>
                </a:lnTo>
                <a:lnTo>
                  <a:pt x="490" y="2476"/>
                </a:lnTo>
                <a:lnTo>
                  <a:pt x="486" y="2461"/>
                </a:lnTo>
                <a:lnTo>
                  <a:pt x="485" y="2444"/>
                </a:lnTo>
                <a:lnTo>
                  <a:pt x="484" y="2426"/>
                </a:lnTo>
                <a:lnTo>
                  <a:pt x="485" y="2408"/>
                </a:lnTo>
                <a:lnTo>
                  <a:pt x="486" y="2390"/>
                </a:lnTo>
                <a:lnTo>
                  <a:pt x="489" y="2371"/>
                </a:lnTo>
                <a:lnTo>
                  <a:pt x="496" y="2334"/>
                </a:lnTo>
                <a:lnTo>
                  <a:pt x="504" y="2296"/>
                </a:lnTo>
                <a:lnTo>
                  <a:pt x="513" y="2259"/>
                </a:lnTo>
                <a:lnTo>
                  <a:pt x="521" y="2224"/>
                </a:lnTo>
                <a:lnTo>
                  <a:pt x="529" y="2191"/>
                </a:lnTo>
                <a:lnTo>
                  <a:pt x="546" y="2102"/>
                </a:lnTo>
                <a:lnTo>
                  <a:pt x="565" y="2013"/>
                </a:lnTo>
                <a:lnTo>
                  <a:pt x="587" y="1923"/>
                </a:lnTo>
                <a:lnTo>
                  <a:pt x="610" y="1835"/>
                </a:lnTo>
                <a:lnTo>
                  <a:pt x="634" y="1748"/>
                </a:lnTo>
                <a:lnTo>
                  <a:pt x="659" y="1660"/>
                </a:lnTo>
                <a:lnTo>
                  <a:pt x="711" y="1484"/>
                </a:lnTo>
                <a:lnTo>
                  <a:pt x="722" y="1449"/>
                </a:lnTo>
                <a:lnTo>
                  <a:pt x="737" y="1414"/>
                </a:lnTo>
                <a:lnTo>
                  <a:pt x="753" y="1381"/>
                </a:lnTo>
                <a:lnTo>
                  <a:pt x="772" y="1348"/>
                </a:lnTo>
                <a:lnTo>
                  <a:pt x="792" y="1315"/>
                </a:lnTo>
                <a:lnTo>
                  <a:pt x="815" y="1281"/>
                </a:lnTo>
                <a:lnTo>
                  <a:pt x="838" y="1250"/>
                </a:lnTo>
                <a:lnTo>
                  <a:pt x="863" y="1218"/>
                </a:lnTo>
                <a:lnTo>
                  <a:pt x="890" y="1188"/>
                </a:lnTo>
                <a:lnTo>
                  <a:pt x="916" y="1159"/>
                </a:lnTo>
                <a:lnTo>
                  <a:pt x="944" y="1130"/>
                </a:lnTo>
                <a:lnTo>
                  <a:pt x="971" y="1101"/>
                </a:lnTo>
                <a:lnTo>
                  <a:pt x="1026" y="1047"/>
                </a:lnTo>
                <a:lnTo>
                  <a:pt x="1081" y="997"/>
                </a:lnTo>
                <a:lnTo>
                  <a:pt x="1134" y="950"/>
                </a:lnTo>
                <a:lnTo>
                  <a:pt x="1188" y="903"/>
                </a:lnTo>
                <a:lnTo>
                  <a:pt x="1243" y="858"/>
                </a:lnTo>
                <a:lnTo>
                  <a:pt x="1298" y="815"/>
                </a:lnTo>
                <a:lnTo>
                  <a:pt x="1355" y="772"/>
                </a:lnTo>
                <a:lnTo>
                  <a:pt x="1412" y="731"/>
                </a:lnTo>
                <a:lnTo>
                  <a:pt x="1470" y="691"/>
                </a:lnTo>
                <a:lnTo>
                  <a:pt x="1529" y="653"/>
                </a:lnTo>
                <a:lnTo>
                  <a:pt x="1590" y="616"/>
                </a:lnTo>
                <a:lnTo>
                  <a:pt x="1651" y="581"/>
                </a:lnTo>
                <a:lnTo>
                  <a:pt x="1713" y="546"/>
                </a:lnTo>
                <a:lnTo>
                  <a:pt x="1775" y="514"/>
                </a:lnTo>
                <a:lnTo>
                  <a:pt x="1839" y="483"/>
                </a:lnTo>
                <a:lnTo>
                  <a:pt x="1903" y="455"/>
                </a:lnTo>
                <a:lnTo>
                  <a:pt x="1969" y="426"/>
                </a:lnTo>
                <a:lnTo>
                  <a:pt x="2036" y="401"/>
                </a:lnTo>
                <a:lnTo>
                  <a:pt x="2123" y="369"/>
                </a:lnTo>
                <a:lnTo>
                  <a:pt x="2168" y="353"/>
                </a:lnTo>
                <a:lnTo>
                  <a:pt x="2212" y="338"/>
                </a:lnTo>
                <a:lnTo>
                  <a:pt x="2258" y="324"/>
                </a:lnTo>
                <a:lnTo>
                  <a:pt x="2303" y="311"/>
                </a:lnTo>
                <a:lnTo>
                  <a:pt x="2349" y="301"/>
                </a:lnTo>
                <a:lnTo>
                  <a:pt x="2395" y="293"/>
                </a:lnTo>
                <a:close/>
                <a:moveTo>
                  <a:pt x="3972" y="407"/>
                </a:moveTo>
                <a:lnTo>
                  <a:pt x="3972" y="407"/>
                </a:lnTo>
                <a:lnTo>
                  <a:pt x="3984" y="407"/>
                </a:lnTo>
                <a:lnTo>
                  <a:pt x="3996" y="407"/>
                </a:lnTo>
                <a:lnTo>
                  <a:pt x="4008" y="409"/>
                </a:lnTo>
                <a:lnTo>
                  <a:pt x="4020" y="411"/>
                </a:lnTo>
                <a:lnTo>
                  <a:pt x="4045" y="418"/>
                </a:lnTo>
                <a:lnTo>
                  <a:pt x="4069" y="426"/>
                </a:lnTo>
                <a:lnTo>
                  <a:pt x="4093" y="436"/>
                </a:lnTo>
                <a:lnTo>
                  <a:pt x="4116" y="448"/>
                </a:lnTo>
                <a:lnTo>
                  <a:pt x="4160" y="469"/>
                </a:lnTo>
                <a:lnTo>
                  <a:pt x="4222" y="497"/>
                </a:lnTo>
                <a:lnTo>
                  <a:pt x="4251" y="512"/>
                </a:lnTo>
                <a:lnTo>
                  <a:pt x="4280" y="527"/>
                </a:lnTo>
                <a:lnTo>
                  <a:pt x="4309" y="542"/>
                </a:lnTo>
                <a:lnTo>
                  <a:pt x="4335" y="558"/>
                </a:lnTo>
                <a:lnTo>
                  <a:pt x="4361" y="575"/>
                </a:lnTo>
                <a:lnTo>
                  <a:pt x="4388" y="592"/>
                </a:lnTo>
                <a:lnTo>
                  <a:pt x="4412" y="611"/>
                </a:lnTo>
                <a:lnTo>
                  <a:pt x="4437" y="630"/>
                </a:lnTo>
                <a:lnTo>
                  <a:pt x="4460" y="651"/>
                </a:lnTo>
                <a:lnTo>
                  <a:pt x="4483" y="674"/>
                </a:lnTo>
                <a:lnTo>
                  <a:pt x="4505" y="697"/>
                </a:lnTo>
                <a:lnTo>
                  <a:pt x="4526" y="722"/>
                </a:lnTo>
                <a:lnTo>
                  <a:pt x="4547" y="748"/>
                </a:lnTo>
                <a:lnTo>
                  <a:pt x="4568" y="777"/>
                </a:lnTo>
                <a:lnTo>
                  <a:pt x="4589" y="810"/>
                </a:lnTo>
                <a:lnTo>
                  <a:pt x="4610" y="842"/>
                </a:lnTo>
                <a:lnTo>
                  <a:pt x="4630" y="877"/>
                </a:lnTo>
                <a:lnTo>
                  <a:pt x="4648" y="911"/>
                </a:lnTo>
                <a:lnTo>
                  <a:pt x="4656" y="925"/>
                </a:lnTo>
                <a:lnTo>
                  <a:pt x="4663" y="940"/>
                </a:lnTo>
                <a:lnTo>
                  <a:pt x="4665" y="948"/>
                </a:lnTo>
                <a:lnTo>
                  <a:pt x="4666" y="956"/>
                </a:lnTo>
                <a:lnTo>
                  <a:pt x="4666" y="964"/>
                </a:lnTo>
                <a:lnTo>
                  <a:pt x="4665" y="972"/>
                </a:lnTo>
                <a:lnTo>
                  <a:pt x="4663" y="977"/>
                </a:lnTo>
                <a:lnTo>
                  <a:pt x="4661" y="982"/>
                </a:lnTo>
                <a:lnTo>
                  <a:pt x="4657" y="987"/>
                </a:lnTo>
                <a:lnTo>
                  <a:pt x="4654" y="990"/>
                </a:lnTo>
                <a:lnTo>
                  <a:pt x="4644" y="996"/>
                </a:lnTo>
                <a:lnTo>
                  <a:pt x="4635" y="1000"/>
                </a:lnTo>
                <a:lnTo>
                  <a:pt x="4625" y="1004"/>
                </a:lnTo>
                <a:lnTo>
                  <a:pt x="4614" y="1007"/>
                </a:lnTo>
                <a:lnTo>
                  <a:pt x="4592" y="1012"/>
                </a:lnTo>
                <a:lnTo>
                  <a:pt x="4542" y="1026"/>
                </a:lnTo>
                <a:lnTo>
                  <a:pt x="4493" y="1041"/>
                </a:lnTo>
                <a:lnTo>
                  <a:pt x="4445" y="1059"/>
                </a:lnTo>
                <a:lnTo>
                  <a:pt x="4397" y="1077"/>
                </a:lnTo>
                <a:lnTo>
                  <a:pt x="4358" y="1096"/>
                </a:lnTo>
                <a:lnTo>
                  <a:pt x="4319" y="1114"/>
                </a:lnTo>
                <a:lnTo>
                  <a:pt x="4280" y="1135"/>
                </a:lnTo>
                <a:lnTo>
                  <a:pt x="4241" y="1155"/>
                </a:lnTo>
                <a:lnTo>
                  <a:pt x="4203" y="1178"/>
                </a:lnTo>
                <a:lnTo>
                  <a:pt x="4165" y="1201"/>
                </a:lnTo>
                <a:lnTo>
                  <a:pt x="4128" y="1226"/>
                </a:lnTo>
                <a:lnTo>
                  <a:pt x="4090" y="1251"/>
                </a:lnTo>
                <a:lnTo>
                  <a:pt x="4054" y="1278"/>
                </a:lnTo>
                <a:lnTo>
                  <a:pt x="4019" y="1305"/>
                </a:lnTo>
                <a:lnTo>
                  <a:pt x="3983" y="1333"/>
                </a:lnTo>
                <a:lnTo>
                  <a:pt x="3949" y="1361"/>
                </a:lnTo>
                <a:lnTo>
                  <a:pt x="3916" y="1390"/>
                </a:lnTo>
                <a:lnTo>
                  <a:pt x="3883" y="1420"/>
                </a:lnTo>
                <a:lnTo>
                  <a:pt x="3851" y="1450"/>
                </a:lnTo>
                <a:lnTo>
                  <a:pt x="3822" y="1481"/>
                </a:lnTo>
                <a:lnTo>
                  <a:pt x="3775" y="1530"/>
                </a:lnTo>
                <a:lnTo>
                  <a:pt x="3728" y="1580"/>
                </a:lnTo>
                <a:lnTo>
                  <a:pt x="3683" y="1632"/>
                </a:lnTo>
                <a:lnTo>
                  <a:pt x="3638" y="1685"/>
                </a:lnTo>
                <a:lnTo>
                  <a:pt x="3596" y="1737"/>
                </a:lnTo>
                <a:lnTo>
                  <a:pt x="3553" y="1791"/>
                </a:lnTo>
                <a:lnTo>
                  <a:pt x="3513" y="1846"/>
                </a:lnTo>
                <a:lnTo>
                  <a:pt x="3473" y="1901"/>
                </a:lnTo>
                <a:lnTo>
                  <a:pt x="3435" y="1959"/>
                </a:lnTo>
                <a:lnTo>
                  <a:pt x="3398" y="2016"/>
                </a:lnTo>
                <a:lnTo>
                  <a:pt x="3362" y="2073"/>
                </a:lnTo>
                <a:lnTo>
                  <a:pt x="3328" y="2133"/>
                </a:lnTo>
                <a:lnTo>
                  <a:pt x="3294" y="2193"/>
                </a:lnTo>
                <a:lnTo>
                  <a:pt x="3262" y="2252"/>
                </a:lnTo>
                <a:lnTo>
                  <a:pt x="3231" y="2314"/>
                </a:lnTo>
                <a:lnTo>
                  <a:pt x="3203" y="2376"/>
                </a:lnTo>
                <a:lnTo>
                  <a:pt x="3180" y="2425"/>
                </a:lnTo>
                <a:lnTo>
                  <a:pt x="3159" y="2475"/>
                </a:lnTo>
                <a:lnTo>
                  <a:pt x="3118" y="2574"/>
                </a:lnTo>
                <a:lnTo>
                  <a:pt x="3079" y="2674"/>
                </a:lnTo>
                <a:lnTo>
                  <a:pt x="3040" y="2774"/>
                </a:lnTo>
                <a:lnTo>
                  <a:pt x="3033" y="2794"/>
                </a:lnTo>
                <a:lnTo>
                  <a:pt x="3026" y="2816"/>
                </a:lnTo>
                <a:lnTo>
                  <a:pt x="3014" y="2862"/>
                </a:lnTo>
                <a:lnTo>
                  <a:pt x="3006" y="2885"/>
                </a:lnTo>
                <a:lnTo>
                  <a:pt x="2998" y="2907"/>
                </a:lnTo>
                <a:lnTo>
                  <a:pt x="2992" y="2916"/>
                </a:lnTo>
                <a:lnTo>
                  <a:pt x="2986" y="2925"/>
                </a:lnTo>
                <a:lnTo>
                  <a:pt x="2980" y="2933"/>
                </a:lnTo>
                <a:lnTo>
                  <a:pt x="2973" y="2941"/>
                </a:lnTo>
                <a:lnTo>
                  <a:pt x="2962" y="2950"/>
                </a:lnTo>
                <a:lnTo>
                  <a:pt x="2949" y="2958"/>
                </a:lnTo>
                <a:lnTo>
                  <a:pt x="2934" y="2965"/>
                </a:lnTo>
                <a:lnTo>
                  <a:pt x="2918" y="2971"/>
                </a:lnTo>
                <a:lnTo>
                  <a:pt x="2902" y="2975"/>
                </a:lnTo>
                <a:lnTo>
                  <a:pt x="2885" y="2980"/>
                </a:lnTo>
                <a:lnTo>
                  <a:pt x="2849" y="2988"/>
                </a:lnTo>
                <a:lnTo>
                  <a:pt x="2812" y="2993"/>
                </a:lnTo>
                <a:lnTo>
                  <a:pt x="2776" y="2997"/>
                </a:lnTo>
                <a:lnTo>
                  <a:pt x="2742" y="3002"/>
                </a:lnTo>
                <a:lnTo>
                  <a:pt x="2712" y="3008"/>
                </a:lnTo>
                <a:lnTo>
                  <a:pt x="2651" y="3020"/>
                </a:lnTo>
                <a:lnTo>
                  <a:pt x="2590" y="3033"/>
                </a:lnTo>
                <a:lnTo>
                  <a:pt x="2529" y="3043"/>
                </a:lnTo>
                <a:lnTo>
                  <a:pt x="2467" y="3053"/>
                </a:lnTo>
                <a:lnTo>
                  <a:pt x="2344" y="3071"/>
                </a:lnTo>
                <a:lnTo>
                  <a:pt x="2219" y="3088"/>
                </a:lnTo>
                <a:lnTo>
                  <a:pt x="2146" y="3099"/>
                </a:lnTo>
                <a:lnTo>
                  <a:pt x="2071" y="3110"/>
                </a:lnTo>
                <a:lnTo>
                  <a:pt x="2034" y="3114"/>
                </a:lnTo>
                <a:lnTo>
                  <a:pt x="1996" y="3118"/>
                </a:lnTo>
                <a:lnTo>
                  <a:pt x="1959" y="3120"/>
                </a:lnTo>
                <a:lnTo>
                  <a:pt x="1921" y="3119"/>
                </a:lnTo>
                <a:lnTo>
                  <a:pt x="1913" y="3118"/>
                </a:lnTo>
                <a:lnTo>
                  <a:pt x="1904" y="3115"/>
                </a:lnTo>
                <a:lnTo>
                  <a:pt x="1896" y="3111"/>
                </a:lnTo>
                <a:lnTo>
                  <a:pt x="1889" y="3106"/>
                </a:lnTo>
                <a:lnTo>
                  <a:pt x="1883" y="3100"/>
                </a:lnTo>
                <a:lnTo>
                  <a:pt x="1879" y="3092"/>
                </a:lnTo>
                <a:lnTo>
                  <a:pt x="1877" y="3084"/>
                </a:lnTo>
                <a:lnTo>
                  <a:pt x="1875" y="3075"/>
                </a:lnTo>
                <a:lnTo>
                  <a:pt x="1877" y="3063"/>
                </a:lnTo>
                <a:lnTo>
                  <a:pt x="1879" y="3050"/>
                </a:lnTo>
                <a:lnTo>
                  <a:pt x="1885" y="3025"/>
                </a:lnTo>
                <a:lnTo>
                  <a:pt x="1893" y="2998"/>
                </a:lnTo>
                <a:lnTo>
                  <a:pt x="1902" y="2972"/>
                </a:lnTo>
                <a:lnTo>
                  <a:pt x="1922" y="2920"/>
                </a:lnTo>
                <a:lnTo>
                  <a:pt x="1932" y="2896"/>
                </a:lnTo>
                <a:lnTo>
                  <a:pt x="1940" y="2871"/>
                </a:lnTo>
                <a:lnTo>
                  <a:pt x="1969" y="2776"/>
                </a:lnTo>
                <a:lnTo>
                  <a:pt x="2003" y="2681"/>
                </a:lnTo>
                <a:lnTo>
                  <a:pt x="2037" y="2586"/>
                </a:lnTo>
                <a:lnTo>
                  <a:pt x="2073" y="2492"/>
                </a:lnTo>
                <a:lnTo>
                  <a:pt x="2109" y="2398"/>
                </a:lnTo>
                <a:lnTo>
                  <a:pt x="2146" y="2304"/>
                </a:lnTo>
                <a:lnTo>
                  <a:pt x="2223" y="2117"/>
                </a:lnTo>
                <a:lnTo>
                  <a:pt x="2245" y="2066"/>
                </a:lnTo>
                <a:lnTo>
                  <a:pt x="2266" y="2016"/>
                </a:lnTo>
                <a:lnTo>
                  <a:pt x="2289" y="1966"/>
                </a:lnTo>
                <a:lnTo>
                  <a:pt x="2312" y="1916"/>
                </a:lnTo>
                <a:lnTo>
                  <a:pt x="2336" y="1866"/>
                </a:lnTo>
                <a:lnTo>
                  <a:pt x="2361" y="1817"/>
                </a:lnTo>
                <a:lnTo>
                  <a:pt x="2387" y="1767"/>
                </a:lnTo>
                <a:lnTo>
                  <a:pt x="2413" y="1719"/>
                </a:lnTo>
                <a:lnTo>
                  <a:pt x="2441" y="1670"/>
                </a:lnTo>
                <a:lnTo>
                  <a:pt x="2468" y="1622"/>
                </a:lnTo>
                <a:lnTo>
                  <a:pt x="2497" y="1575"/>
                </a:lnTo>
                <a:lnTo>
                  <a:pt x="2526" y="1528"/>
                </a:lnTo>
                <a:lnTo>
                  <a:pt x="2556" y="1481"/>
                </a:lnTo>
                <a:lnTo>
                  <a:pt x="2587" y="1435"/>
                </a:lnTo>
                <a:lnTo>
                  <a:pt x="2618" y="1389"/>
                </a:lnTo>
                <a:lnTo>
                  <a:pt x="2650" y="1343"/>
                </a:lnTo>
                <a:lnTo>
                  <a:pt x="2683" y="1298"/>
                </a:lnTo>
                <a:lnTo>
                  <a:pt x="2718" y="1255"/>
                </a:lnTo>
                <a:lnTo>
                  <a:pt x="2752" y="1211"/>
                </a:lnTo>
                <a:lnTo>
                  <a:pt x="2787" y="1169"/>
                </a:lnTo>
                <a:lnTo>
                  <a:pt x="2823" y="1127"/>
                </a:lnTo>
                <a:lnTo>
                  <a:pt x="2860" y="1085"/>
                </a:lnTo>
                <a:lnTo>
                  <a:pt x="2898" y="1045"/>
                </a:lnTo>
                <a:lnTo>
                  <a:pt x="2936" y="1005"/>
                </a:lnTo>
                <a:lnTo>
                  <a:pt x="2975" y="965"/>
                </a:lnTo>
                <a:lnTo>
                  <a:pt x="3015" y="927"/>
                </a:lnTo>
                <a:lnTo>
                  <a:pt x="3055" y="889"/>
                </a:lnTo>
                <a:lnTo>
                  <a:pt x="3096" y="853"/>
                </a:lnTo>
                <a:lnTo>
                  <a:pt x="3137" y="817"/>
                </a:lnTo>
                <a:lnTo>
                  <a:pt x="3181" y="781"/>
                </a:lnTo>
                <a:lnTo>
                  <a:pt x="3224" y="748"/>
                </a:lnTo>
                <a:lnTo>
                  <a:pt x="3268" y="715"/>
                </a:lnTo>
                <a:lnTo>
                  <a:pt x="3307" y="686"/>
                </a:lnTo>
                <a:lnTo>
                  <a:pt x="3347" y="659"/>
                </a:lnTo>
                <a:lnTo>
                  <a:pt x="3388" y="631"/>
                </a:lnTo>
                <a:lnTo>
                  <a:pt x="3428" y="605"/>
                </a:lnTo>
                <a:lnTo>
                  <a:pt x="3471" y="579"/>
                </a:lnTo>
                <a:lnTo>
                  <a:pt x="3513" y="555"/>
                </a:lnTo>
                <a:lnTo>
                  <a:pt x="3556" y="532"/>
                </a:lnTo>
                <a:lnTo>
                  <a:pt x="3599" y="510"/>
                </a:lnTo>
                <a:lnTo>
                  <a:pt x="3644" y="490"/>
                </a:lnTo>
                <a:lnTo>
                  <a:pt x="3689" y="472"/>
                </a:lnTo>
                <a:lnTo>
                  <a:pt x="3734" y="455"/>
                </a:lnTo>
                <a:lnTo>
                  <a:pt x="3780" y="441"/>
                </a:lnTo>
                <a:lnTo>
                  <a:pt x="3827" y="428"/>
                </a:lnTo>
                <a:lnTo>
                  <a:pt x="3874" y="418"/>
                </a:lnTo>
                <a:lnTo>
                  <a:pt x="3922" y="411"/>
                </a:lnTo>
                <a:lnTo>
                  <a:pt x="3948" y="409"/>
                </a:lnTo>
                <a:lnTo>
                  <a:pt x="3972" y="407"/>
                </a:lnTo>
                <a:close/>
                <a:moveTo>
                  <a:pt x="4745" y="840"/>
                </a:moveTo>
                <a:lnTo>
                  <a:pt x="4745" y="840"/>
                </a:lnTo>
                <a:lnTo>
                  <a:pt x="4751" y="839"/>
                </a:lnTo>
                <a:lnTo>
                  <a:pt x="4756" y="838"/>
                </a:lnTo>
                <a:lnTo>
                  <a:pt x="4763" y="839"/>
                </a:lnTo>
                <a:lnTo>
                  <a:pt x="4768" y="841"/>
                </a:lnTo>
                <a:lnTo>
                  <a:pt x="4775" y="845"/>
                </a:lnTo>
                <a:lnTo>
                  <a:pt x="4782" y="848"/>
                </a:lnTo>
                <a:lnTo>
                  <a:pt x="4796" y="858"/>
                </a:lnTo>
                <a:lnTo>
                  <a:pt x="4810" y="869"/>
                </a:lnTo>
                <a:lnTo>
                  <a:pt x="4822" y="880"/>
                </a:lnTo>
                <a:lnTo>
                  <a:pt x="4840" y="897"/>
                </a:lnTo>
                <a:lnTo>
                  <a:pt x="4904" y="953"/>
                </a:lnTo>
                <a:lnTo>
                  <a:pt x="4964" y="1011"/>
                </a:lnTo>
                <a:lnTo>
                  <a:pt x="4995" y="1041"/>
                </a:lnTo>
                <a:lnTo>
                  <a:pt x="5024" y="1070"/>
                </a:lnTo>
                <a:lnTo>
                  <a:pt x="5054" y="1100"/>
                </a:lnTo>
                <a:lnTo>
                  <a:pt x="5081" y="1132"/>
                </a:lnTo>
                <a:lnTo>
                  <a:pt x="5116" y="1169"/>
                </a:lnTo>
                <a:lnTo>
                  <a:pt x="5130" y="1188"/>
                </a:lnTo>
                <a:lnTo>
                  <a:pt x="5145" y="1209"/>
                </a:lnTo>
                <a:lnTo>
                  <a:pt x="5149" y="1216"/>
                </a:lnTo>
                <a:lnTo>
                  <a:pt x="5153" y="1224"/>
                </a:lnTo>
                <a:lnTo>
                  <a:pt x="5155" y="1229"/>
                </a:lnTo>
                <a:lnTo>
                  <a:pt x="5155" y="1233"/>
                </a:lnTo>
                <a:lnTo>
                  <a:pt x="5153" y="1237"/>
                </a:lnTo>
                <a:lnTo>
                  <a:pt x="5151" y="1240"/>
                </a:lnTo>
                <a:lnTo>
                  <a:pt x="5146" y="1241"/>
                </a:lnTo>
                <a:lnTo>
                  <a:pt x="5141" y="1242"/>
                </a:lnTo>
                <a:lnTo>
                  <a:pt x="5135" y="1241"/>
                </a:lnTo>
                <a:lnTo>
                  <a:pt x="5129" y="1239"/>
                </a:lnTo>
                <a:lnTo>
                  <a:pt x="5116" y="1232"/>
                </a:lnTo>
                <a:lnTo>
                  <a:pt x="5101" y="1223"/>
                </a:lnTo>
                <a:lnTo>
                  <a:pt x="5087" y="1212"/>
                </a:lnTo>
                <a:lnTo>
                  <a:pt x="5073" y="1203"/>
                </a:lnTo>
                <a:lnTo>
                  <a:pt x="5055" y="1187"/>
                </a:lnTo>
                <a:lnTo>
                  <a:pt x="5014" y="1159"/>
                </a:lnTo>
                <a:lnTo>
                  <a:pt x="4972" y="1129"/>
                </a:lnTo>
                <a:lnTo>
                  <a:pt x="4932" y="1100"/>
                </a:lnTo>
                <a:lnTo>
                  <a:pt x="4890" y="1071"/>
                </a:lnTo>
                <a:lnTo>
                  <a:pt x="4859" y="1052"/>
                </a:lnTo>
                <a:lnTo>
                  <a:pt x="4843" y="1042"/>
                </a:lnTo>
                <a:lnTo>
                  <a:pt x="4828" y="1031"/>
                </a:lnTo>
                <a:lnTo>
                  <a:pt x="4814" y="1020"/>
                </a:lnTo>
                <a:lnTo>
                  <a:pt x="4802" y="1006"/>
                </a:lnTo>
                <a:lnTo>
                  <a:pt x="4791" y="991"/>
                </a:lnTo>
                <a:lnTo>
                  <a:pt x="4787" y="983"/>
                </a:lnTo>
                <a:lnTo>
                  <a:pt x="4782" y="974"/>
                </a:lnTo>
                <a:lnTo>
                  <a:pt x="4769" y="947"/>
                </a:lnTo>
                <a:lnTo>
                  <a:pt x="4760" y="927"/>
                </a:lnTo>
                <a:lnTo>
                  <a:pt x="4751" y="905"/>
                </a:lnTo>
                <a:lnTo>
                  <a:pt x="4743" y="883"/>
                </a:lnTo>
                <a:lnTo>
                  <a:pt x="4741" y="874"/>
                </a:lnTo>
                <a:lnTo>
                  <a:pt x="4738" y="865"/>
                </a:lnTo>
                <a:lnTo>
                  <a:pt x="4738" y="856"/>
                </a:lnTo>
                <a:lnTo>
                  <a:pt x="4740" y="849"/>
                </a:lnTo>
                <a:lnTo>
                  <a:pt x="4742" y="845"/>
                </a:lnTo>
                <a:lnTo>
                  <a:pt x="4745" y="840"/>
                </a:lnTo>
                <a:close/>
                <a:moveTo>
                  <a:pt x="4672" y="1093"/>
                </a:moveTo>
                <a:lnTo>
                  <a:pt x="4672" y="1093"/>
                </a:lnTo>
                <a:lnTo>
                  <a:pt x="4682" y="1092"/>
                </a:lnTo>
                <a:lnTo>
                  <a:pt x="4693" y="1093"/>
                </a:lnTo>
                <a:lnTo>
                  <a:pt x="4703" y="1093"/>
                </a:lnTo>
                <a:lnTo>
                  <a:pt x="4713" y="1096"/>
                </a:lnTo>
                <a:lnTo>
                  <a:pt x="4734" y="1101"/>
                </a:lnTo>
                <a:lnTo>
                  <a:pt x="4753" y="1109"/>
                </a:lnTo>
                <a:lnTo>
                  <a:pt x="4773" y="1118"/>
                </a:lnTo>
                <a:lnTo>
                  <a:pt x="4791" y="1129"/>
                </a:lnTo>
                <a:lnTo>
                  <a:pt x="4827" y="1151"/>
                </a:lnTo>
                <a:lnTo>
                  <a:pt x="4868" y="1176"/>
                </a:lnTo>
                <a:lnTo>
                  <a:pt x="4909" y="1203"/>
                </a:lnTo>
                <a:lnTo>
                  <a:pt x="4951" y="1231"/>
                </a:lnTo>
                <a:lnTo>
                  <a:pt x="4992" y="1258"/>
                </a:lnTo>
                <a:lnTo>
                  <a:pt x="5032" y="1288"/>
                </a:lnTo>
                <a:lnTo>
                  <a:pt x="5071" y="1318"/>
                </a:lnTo>
                <a:lnTo>
                  <a:pt x="5110" y="1348"/>
                </a:lnTo>
                <a:lnTo>
                  <a:pt x="5149" y="1378"/>
                </a:lnTo>
                <a:lnTo>
                  <a:pt x="5207" y="1425"/>
                </a:lnTo>
                <a:lnTo>
                  <a:pt x="5268" y="1473"/>
                </a:lnTo>
                <a:lnTo>
                  <a:pt x="5297" y="1498"/>
                </a:lnTo>
                <a:lnTo>
                  <a:pt x="5325" y="1524"/>
                </a:lnTo>
                <a:lnTo>
                  <a:pt x="5352" y="1551"/>
                </a:lnTo>
                <a:lnTo>
                  <a:pt x="5377" y="1578"/>
                </a:lnTo>
                <a:lnTo>
                  <a:pt x="5408" y="1616"/>
                </a:lnTo>
                <a:lnTo>
                  <a:pt x="5436" y="1655"/>
                </a:lnTo>
                <a:lnTo>
                  <a:pt x="5465" y="1695"/>
                </a:lnTo>
                <a:lnTo>
                  <a:pt x="5491" y="1736"/>
                </a:lnTo>
                <a:lnTo>
                  <a:pt x="5517" y="1778"/>
                </a:lnTo>
                <a:lnTo>
                  <a:pt x="5541" y="1821"/>
                </a:lnTo>
                <a:lnTo>
                  <a:pt x="5564" y="1865"/>
                </a:lnTo>
                <a:lnTo>
                  <a:pt x="5585" y="1908"/>
                </a:lnTo>
                <a:lnTo>
                  <a:pt x="5606" y="1953"/>
                </a:lnTo>
                <a:lnTo>
                  <a:pt x="5626" y="1999"/>
                </a:lnTo>
                <a:lnTo>
                  <a:pt x="5643" y="2046"/>
                </a:lnTo>
                <a:lnTo>
                  <a:pt x="5660" y="2092"/>
                </a:lnTo>
                <a:lnTo>
                  <a:pt x="5676" y="2140"/>
                </a:lnTo>
                <a:lnTo>
                  <a:pt x="5691" y="2187"/>
                </a:lnTo>
                <a:lnTo>
                  <a:pt x="5705" y="2235"/>
                </a:lnTo>
                <a:lnTo>
                  <a:pt x="5718" y="2284"/>
                </a:lnTo>
                <a:lnTo>
                  <a:pt x="5730" y="2332"/>
                </a:lnTo>
                <a:lnTo>
                  <a:pt x="5741" y="2382"/>
                </a:lnTo>
                <a:lnTo>
                  <a:pt x="5752" y="2431"/>
                </a:lnTo>
                <a:lnTo>
                  <a:pt x="5760" y="2480"/>
                </a:lnTo>
                <a:lnTo>
                  <a:pt x="5769" y="2531"/>
                </a:lnTo>
                <a:lnTo>
                  <a:pt x="5776" y="2580"/>
                </a:lnTo>
                <a:lnTo>
                  <a:pt x="5783" y="2629"/>
                </a:lnTo>
                <a:lnTo>
                  <a:pt x="5788" y="2679"/>
                </a:lnTo>
                <a:lnTo>
                  <a:pt x="5793" y="2729"/>
                </a:lnTo>
                <a:lnTo>
                  <a:pt x="5797" y="2778"/>
                </a:lnTo>
                <a:lnTo>
                  <a:pt x="5801" y="2828"/>
                </a:lnTo>
                <a:lnTo>
                  <a:pt x="5804" y="2876"/>
                </a:lnTo>
                <a:lnTo>
                  <a:pt x="5808" y="2973"/>
                </a:lnTo>
                <a:lnTo>
                  <a:pt x="5809" y="3068"/>
                </a:lnTo>
                <a:lnTo>
                  <a:pt x="5808" y="3107"/>
                </a:lnTo>
                <a:lnTo>
                  <a:pt x="5807" y="3145"/>
                </a:lnTo>
                <a:lnTo>
                  <a:pt x="5804" y="3184"/>
                </a:lnTo>
                <a:lnTo>
                  <a:pt x="5802" y="3222"/>
                </a:lnTo>
                <a:lnTo>
                  <a:pt x="5794" y="3300"/>
                </a:lnTo>
                <a:lnTo>
                  <a:pt x="5784" y="3377"/>
                </a:lnTo>
                <a:lnTo>
                  <a:pt x="5771" y="3452"/>
                </a:lnTo>
                <a:lnTo>
                  <a:pt x="5756" y="3529"/>
                </a:lnTo>
                <a:lnTo>
                  <a:pt x="5740" y="3605"/>
                </a:lnTo>
                <a:lnTo>
                  <a:pt x="5722" y="3679"/>
                </a:lnTo>
                <a:lnTo>
                  <a:pt x="5704" y="3748"/>
                </a:lnTo>
                <a:lnTo>
                  <a:pt x="5683" y="3816"/>
                </a:lnTo>
                <a:lnTo>
                  <a:pt x="5679" y="3828"/>
                </a:lnTo>
                <a:lnTo>
                  <a:pt x="5675" y="3843"/>
                </a:lnTo>
                <a:lnTo>
                  <a:pt x="5671" y="3849"/>
                </a:lnTo>
                <a:lnTo>
                  <a:pt x="5668" y="3855"/>
                </a:lnTo>
                <a:lnTo>
                  <a:pt x="5662" y="3858"/>
                </a:lnTo>
                <a:lnTo>
                  <a:pt x="5657" y="3860"/>
                </a:lnTo>
                <a:lnTo>
                  <a:pt x="5653" y="3862"/>
                </a:lnTo>
                <a:lnTo>
                  <a:pt x="5650" y="3860"/>
                </a:lnTo>
                <a:lnTo>
                  <a:pt x="5643" y="3858"/>
                </a:lnTo>
                <a:lnTo>
                  <a:pt x="5638" y="3854"/>
                </a:lnTo>
                <a:lnTo>
                  <a:pt x="5635" y="3848"/>
                </a:lnTo>
                <a:lnTo>
                  <a:pt x="5632" y="3841"/>
                </a:lnTo>
                <a:lnTo>
                  <a:pt x="5630" y="3833"/>
                </a:lnTo>
                <a:lnTo>
                  <a:pt x="5628" y="3820"/>
                </a:lnTo>
                <a:lnTo>
                  <a:pt x="5621" y="3745"/>
                </a:lnTo>
                <a:lnTo>
                  <a:pt x="5613" y="3669"/>
                </a:lnTo>
                <a:lnTo>
                  <a:pt x="5604" y="3590"/>
                </a:lnTo>
                <a:lnTo>
                  <a:pt x="5593" y="3510"/>
                </a:lnTo>
                <a:lnTo>
                  <a:pt x="5583" y="3429"/>
                </a:lnTo>
                <a:lnTo>
                  <a:pt x="5571" y="3349"/>
                </a:lnTo>
                <a:lnTo>
                  <a:pt x="5556" y="3269"/>
                </a:lnTo>
                <a:lnTo>
                  <a:pt x="5548" y="3229"/>
                </a:lnTo>
                <a:lnTo>
                  <a:pt x="5538" y="3190"/>
                </a:lnTo>
                <a:lnTo>
                  <a:pt x="5528" y="3151"/>
                </a:lnTo>
                <a:lnTo>
                  <a:pt x="5518" y="3112"/>
                </a:lnTo>
                <a:lnTo>
                  <a:pt x="5506" y="3073"/>
                </a:lnTo>
                <a:lnTo>
                  <a:pt x="5495" y="3035"/>
                </a:lnTo>
                <a:lnTo>
                  <a:pt x="5463" y="2945"/>
                </a:lnTo>
                <a:lnTo>
                  <a:pt x="5430" y="2854"/>
                </a:lnTo>
                <a:lnTo>
                  <a:pt x="5393" y="2763"/>
                </a:lnTo>
                <a:lnTo>
                  <a:pt x="5355" y="2673"/>
                </a:lnTo>
                <a:lnTo>
                  <a:pt x="5315" y="2583"/>
                </a:lnTo>
                <a:lnTo>
                  <a:pt x="5294" y="2540"/>
                </a:lnTo>
                <a:lnTo>
                  <a:pt x="5273" y="2496"/>
                </a:lnTo>
                <a:lnTo>
                  <a:pt x="5251" y="2453"/>
                </a:lnTo>
                <a:lnTo>
                  <a:pt x="5228" y="2409"/>
                </a:lnTo>
                <a:lnTo>
                  <a:pt x="5205" y="2368"/>
                </a:lnTo>
                <a:lnTo>
                  <a:pt x="5181" y="2326"/>
                </a:lnTo>
                <a:lnTo>
                  <a:pt x="5157" y="2285"/>
                </a:lnTo>
                <a:lnTo>
                  <a:pt x="5133" y="2244"/>
                </a:lnTo>
                <a:lnTo>
                  <a:pt x="5082" y="2165"/>
                </a:lnTo>
                <a:lnTo>
                  <a:pt x="5030" y="2086"/>
                </a:lnTo>
                <a:lnTo>
                  <a:pt x="4976" y="2009"/>
                </a:lnTo>
                <a:lnTo>
                  <a:pt x="4920" y="1932"/>
                </a:lnTo>
                <a:lnTo>
                  <a:pt x="4865" y="1857"/>
                </a:lnTo>
                <a:lnTo>
                  <a:pt x="4751" y="1705"/>
                </a:lnTo>
                <a:lnTo>
                  <a:pt x="4717" y="1660"/>
                </a:lnTo>
                <a:lnTo>
                  <a:pt x="4681" y="1615"/>
                </a:lnTo>
                <a:lnTo>
                  <a:pt x="4646" y="1571"/>
                </a:lnTo>
                <a:lnTo>
                  <a:pt x="4610" y="1528"/>
                </a:lnTo>
                <a:lnTo>
                  <a:pt x="4536" y="1442"/>
                </a:lnTo>
                <a:lnTo>
                  <a:pt x="4460" y="1357"/>
                </a:lnTo>
                <a:lnTo>
                  <a:pt x="4449" y="1344"/>
                </a:lnTo>
                <a:lnTo>
                  <a:pt x="4432" y="1331"/>
                </a:lnTo>
                <a:lnTo>
                  <a:pt x="4415" y="1315"/>
                </a:lnTo>
                <a:lnTo>
                  <a:pt x="4397" y="1298"/>
                </a:lnTo>
                <a:lnTo>
                  <a:pt x="4381" y="1280"/>
                </a:lnTo>
                <a:lnTo>
                  <a:pt x="4374" y="1272"/>
                </a:lnTo>
                <a:lnTo>
                  <a:pt x="4367" y="1263"/>
                </a:lnTo>
                <a:lnTo>
                  <a:pt x="4363" y="1254"/>
                </a:lnTo>
                <a:lnTo>
                  <a:pt x="4358" y="1246"/>
                </a:lnTo>
                <a:lnTo>
                  <a:pt x="4356" y="1238"/>
                </a:lnTo>
                <a:lnTo>
                  <a:pt x="4356" y="1229"/>
                </a:lnTo>
                <a:lnTo>
                  <a:pt x="4356" y="1224"/>
                </a:lnTo>
                <a:lnTo>
                  <a:pt x="4358" y="1218"/>
                </a:lnTo>
                <a:lnTo>
                  <a:pt x="4360" y="1214"/>
                </a:lnTo>
                <a:lnTo>
                  <a:pt x="4364" y="1209"/>
                </a:lnTo>
                <a:lnTo>
                  <a:pt x="4372" y="1201"/>
                </a:lnTo>
                <a:lnTo>
                  <a:pt x="4381" y="1194"/>
                </a:lnTo>
                <a:lnTo>
                  <a:pt x="4392" y="1188"/>
                </a:lnTo>
                <a:lnTo>
                  <a:pt x="4404" y="1183"/>
                </a:lnTo>
                <a:lnTo>
                  <a:pt x="4424" y="1174"/>
                </a:lnTo>
                <a:lnTo>
                  <a:pt x="4484" y="1148"/>
                </a:lnTo>
                <a:lnTo>
                  <a:pt x="4515" y="1137"/>
                </a:lnTo>
                <a:lnTo>
                  <a:pt x="4546" y="1125"/>
                </a:lnTo>
                <a:lnTo>
                  <a:pt x="4577" y="1115"/>
                </a:lnTo>
                <a:lnTo>
                  <a:pt x="4609" y="1106"/>
                </a:lnTo>
                <a:lnTo>
                  <a:pt x="4641" y="1099"/>
                </a:lnTo>
                <a:lnTo>
                  <a:pt x="4672" y="1093"/>
                </a:lnTo>
                <a:close/>
                <a:moveTo>
                  <a:pt x="4219" y="1289"/>
                </a:moveTo>
                <a:lnTo>
                  <a:pt x="4219" y="1289"/>
                </a:lnTo>
                <a:lnTo>
                  <a:pt x="4226" y="1288"/>
                </a:lnTo>
                <a:lnTo>
                  <a:pt x="4232" y="1288"/>
                </a:lnTo>
                <a:lnTo>
                  <a:pt x="4243" y="1289"/>
                </a:lnTo>
                <a:lnTo>
                  <a:pt x="4256" y="1293"/>
                </a:lnTo>
                <a:lnTo>
                  <a:pt x="4269" y="1298"/>
                </a:lnTo>
                <a:lnTo>
                  <a:pt x="4281" y="1305"/>
                </a:lnTo>
                <a:lnTo>
                  <a:pt x="4294" y="1315"/>
                </a:lnTo>
                <a:lnTo>
                  <a:pt x="4305" y="1325"/>
                </a:lnTo>
                <a:lnTo>
                  <a:pt x="4318" y="1336"/>
                </a:lnTo>
                <a:lnTo>
                  <a:pt x="4341" y="1360"/>
                </a:lnTo>
                <a:lnTo>
                  <a:pt x="4363" y="1384"/>
                </a:lnTo>
                <a:lnTo>
                  <a:pt x="4382" y="1406"/>
                </a:lnTo>
                <a:lnTo>
                  <a:pt x="4397" y="1423"/>
                </a:lnTo>
                <a:lnTo>
                  <a:pt x="4454" y="1485"/>
                </a:lnTo>
                <a:lnTo>
                  <a:pt x="4510" y="1548"/>
                </a:lnTo>
                <a:lnTo>
                  <a:pt x="4564" y="1614"/>
                </a:lnTo>
                <a:lnTo>
                  <a:pt x="4618" y="1679"/>
                </a:lnTo>
                <a:lnTo>
                  <a:pt x="4670" y="1746"/>
                </a:lnTo>
                <a:lnTo>
                  <a:pt x="4721" y="1813"/>
                </a:lnTo>
                <a:lnTo>
                  <a:pt x="4771" y="1881"/>
                </a:lnTo>
                <a:lnTo>
                  <a:pt x="4819" y="1950"/>
                </a:lnTo>
                <a:lnTo>
                  <a:pt x="4865" y="2016"/>
                </a:lnTo>
                <a:lnTo>
                  <a:pt x="4910" y="2084"/>
                </a:lnTo>
                <a:lnTo>
                  <a:pt x="4955" y="2151"/>
                </a:lnTo>
                <a:lnTo>
                  <a:pt x="4998" y="2220"/>
                </a:lnTo>
                <a:lnTo>
                  <a:pt x="5041" y="2289"/>
                </a:lnTo>
                <a:lnTo>
                  <a:pt x="5082" y="2358"/>
                </a:lnTo>
                <a:lnTo>
                  <a:pt x="5122" y="2428"/>
                </a:lnTo>
                <a:lnTo>
                  <a:pt x="5161" y="2499"/>
                </a:lnTo>
                <a:lnTo>
                  <a:pt x="5198" y="2570"/>
                </a:lnTo>
                <a:lnTo>
                  <a:pt x="5235" y="2642"/>
                </a:lnTo>
                <a:lnTo>
                  <a:pt x="5269" y="2714"/>
                </a:lnTo>
                <a:lnTo>
                  <a:pt x="5301" y="2787"/>
                </a:lnTo>
                <a:lnTo>
                  <a:pt x="5332" y="2863"/>
                </a:lnTo>
                <a:lnTo>
                  <a:pt x="5361" y="2939"/>
                </a:lnTo>
                <a:lnTo>
                  <a:pt x="5388" y="3014"/>
                </a:lnTo>
                <a:lnTo>
                  <a:pt x="5414" y="3092"/>
                </a:lnTo>
                <a:lnTo>
                  <a:pt x="5432" y="3157"/>
                </a:lnTo>
                <a:lnTo>
                  <a:pt x="5448" y="3221"/>
                </a:lnTo>
                <a:lnTo>
                  <a:pt x="5463" y="3286"/>
                </a:lnTo>
                <a:lnTo>
                  <a:pt x="5475" y="3351"/>
                </a:lnTo>
                <a:lnTo>
                  <a:pt x="5487" y="3418"/>
                </a:lnTo>
                <a:lnTo>
                  <a:pt x="5497" y="3483"/>
                </a:lnTo>
                <a:lnTo>
                  <a:pt x="5506" y="3550"/>
                </a:lnTo>
                <a:lnTo>
                  <a:pt x="5514" y="3615"/>
                </a:lnTo>
                <a:lnTo>
                  <a:pt x="5526" y="3714"/>
                </a:lnTo>
                <a:lnTo>
                  <a:pt x="5535" y="3811"/>
                </a:lnTo>
                <a:lnTo>
                  <a:pt x="5538" y="3859"/>
                </a:lnTo>
                <a:lnTo>
                  <a:pt x="5541" y="3909"/>
                </a:lnTo>
                <a:lnTo>
                  <a:pt x="5543" y="3958"/>
                </a:lnTo>
                <a:lnTo>
                  <a:pt x="5544" y="4007"/>
                </a:lnTo>
                <a:lnTo>
                  <a:pt x="5545" y="4050"/>
                </a:lnTo>
                <a:lnTo>
                  <a:pt x="5546" y="4091"/>
                </a:lnTo>
                <a:lnTo>
                  <a:pt x="5546" y="4113"/>
                </a:lnTo>
                <a:lnTo>
                  <a:pt x="5545" y="4133"/>
                </a:lnTo>
                <a:lnTo>
                  <a:pt x="5543" y="4154"/>
                </a:lnTo>
                <a:lnTo>
                  <a:pt x="5540" y="4175"/>
                </a:lnTo>
                <a:lnTo>
                  <a:pt x="5533" y="4197"/>
                </a:lnTo>
                <a:lnTo>
                  <a:pt x="5524" y="4220"/>
                </a:lnTo>
                <a:lnTo>
                  <a:pt x="5513" y="4243"/>
                </a:lnTo>
                <a:lnTo>
                  <a:pt x="5502" y="4266"/>
                </a:lnTo>
                <a:lnTo>
                  <a:pt x="5478" y="4310"/>
                </a:lnTo>
                <a:lnTo>
                  <a:pt x="5454" y="4352"/>
                </a:lnTo>
                <a:lnTo>
                  <a:pt x="5423" y="4406"/>
                </a:lnTo>
                <a:lnTo>
                  <a:pt x="5392" y="4458"/>
                </a:lnTo>
                <a:lnTo>
                  <a:pt x="5359" y="4510"/>
                </a:lnTo>
                <a:lnTo>
                  <a:pt x="5325" y="4562"/>
                </a:lnTo>
                <a:lnTo>
                  <a:pt x="5291" y="4612"/>
                </a:lnTo>
                <a:lnTo>
                  <a:pt x="5254" y="4662"/>
                </a:lnTo>
                <a:lnTo>
                  <a:pt x="5218" y="4710"/>
                </a:lnTo>
                <a:lnTo>
                  <a:pt x="5180" y="4758"/>
                </a:lnTo>
                <a:lnTo>
                  <a:pt x="5169" y="4772"/>
                </a:lnTo>
                <a:lnTo>
                  <a:pt x="5158" y="4788"/>
                </a:lnTo>
                <a:lnTo>
                  <a:pt x="5144" y="4807"/>
                </a:lnTo>
                <a:lnTo>
                  <a:pt x="5129" y="4827"/>
                </a:lnTo>
                <a:lnTo>
                  <a:pt x="5113" y="4845"/>
                </a:lnTo>
                <a:lnTo>
                  <a:pt x="5097" y="4861"/>
                </a:lnTo>
                <a:lnTo>
                  <a:pt x="5089" y="4867"/>
                </a:lnTo>
                <a:lnTo>
                  <a:pt x="5082" y="4873"/>
                </a:lnTo>
                <a:lnTo>
                  <a:pt x="5074" y="4876"/>
                </a:lnTo>
                <a:lnTo>
                  <a:pt x="5066" y="4878"/>
                </a:lnTo>
                <a:lnTo>
                  <a:pt x="5062" y="4878"/>
                </a:lnTo>
                <a:lnTo>
                  <a:pt x="5057" y="4877"/>
                </a:lnTo>
                <a:lnTo>
                  <a:pt x="5054" y="4876"/>
                </a:lnTo>
                <a:lnTo>
                  <a:pt x="5050" y="4874"/>
                </a:lnTo>
                <a:lnTo>
                  <a:pt x="5047" y="4870"/>
                </a:lnTo>
                <a:lnTo>
                  <a:pt x="5044" y="4867"/>
                </a:lnTo>
                <a:lnTo>
                  <a:pt x="5041" y="4859"/>
                </a:lnTo>
                <a:lnTo>
                  <a:pt x="5038" y="4849"/>
                </a:lnTo>
                <a:lnTo>
                  <a:pt x="5036" y="4839"/>
                </a:lnTo>
                <a:lnTo>
                  <a:pt x="5035" y="4822"/>
                </a:lnTo>
                <a:lnTo>
                  <a:pt x="5032" y="4771"/>
                </a:lnTo>
                <a:lnTo>
                  <a:pt x="5030" y="4719"/>
                </a:lnTo>
                <a:lnTo>
                  <a:pt x="5025" y="4617"/>
                </a:lnTo>
                <a:lnTo>
                  <a:pt x="5022" y="4562"/>
                </a:lnTo>
                <a:lnTo>
                  <a:pt x="5017" y="4507"/>
                </a:lnTo>
                <a:lnTo>
                  <a:pt x="5010" y="4451"/>
                </a:lnTo>
                <a:lnTo>
                  <a:pt x="5003" y="4396"/>
                </a:lnTo>
                <a:lnTo>
                  <a:pt x="4995" y="4340"/>
                </a:lnTo>
                <a:lnTo>
                  <a:pt x="4987" y="4285"/>
                </a:lnTo>
                <a:lnTo>
                  <a:pt x="4977" y="4228"/>
                </a:lnTo>
                <a:lnTo>
                  <a:pt x="4967" y="4173"/>
                </a:lnTo>
                <a:lnTo>
                  <a:pt x="4955" y="4118"/>
                </a:lnTo>
                <a:lnTo>
                  <a:pt x="4944" y="4063"/>
                </a:lnTo>
                <a:lnTo>
                  <a:pt x="4930" y="4008"/>
                </a:lnTo>
                <a:lnTo>
                  <a:pt x="4917" y="3954"/>
                </a:lnTo>
                <a:lnTo>
                  <a:pt x="4887" y="3846"/>
                </a:lnTo>
                <a:lnTo>
                  <a:pt x="4858" y="3739"/>
                </a:lnTo>
                <a:lnTo>
                  <a:pt x="4843" y="3693"/>
                </a:lnTo>
                <a:lnTo>
                  <a:pt x="4828" y="3647"/>
                </a:lnTo>
                <a:lnTo>
                  <a:pt x="4812" y="3603"/>
                </a:lnTo>
                <a:lnTo>
                  <a:pt x="4795" y="3558"/>
                </a:lnTo>
                <a:lnTo>
                  <a:pt x="4777" y="3513"/>
                </a:lnTo>
                <a:lnTo>
                  <a:pt x="4758" y="3470"/>
                </a:lnTo>
                <a:lnTo>
                  <a:pt x="4740" y="3426"/>
                </a:lnTo>
                <a:lnTo>
                  <a:pt x="4719" y="3382"/>
                </a:lnTo>
                <a:lnTo>
                  <a:pt x="4698" y="3339"/>
                </a:lnTo>
                <a:lnTo>
                  <a:pt x="4677" y="3296"/>
                </a:lnTo>
                <a:lnTo>
                  <a:pt x="4655" y="3254"/>
                </a:lnTo>
                <a:lnTo>
                  <a:pt x="4632" y="3212"/>
                </a:lnTo>
                <a:lnTo>
                  <a:pt x="4584" y="3128"/>
                </a:lnTo>
                <a:lnTo>
                  <a:pt x="4534" y="3045"/>
                </a:lnTo>
                <a:lnTo>
                  <a:pt x="4483" y="2965"/>
                </a:lnTo>
                <a:lnTo>
                  <a:pt x="4429" y="2885"/>
                </a:lnTo>
                <a:lnTo>
                  <a:pt x="4374" y="2806"/>
                </a:lnTo>
                <a:lnTo>
                  <a:pt x="4317" y="2728"/>
                </a:lnTo>
                <a:lnTo>
                  <a:pt x="4259" y="2651"/>
                </a:lnTo>
                <a:lnTo>
                  <a:pt x="4200" y="2575"/>
                </a:lnTo>
                <a:lnTo>
                  <a:pt x="4140" y="2500"/>
                </a:lnTo>
                <a:lnTo>
                  <a:pt x="4081" y="2426"/>
                </a:lnTo>
                <a:lnTo>
                  <a:pt x="4040" y="2378"/>
                </a:lnTo>
                <a:lnTo>
                  <a:pt x="4000" y="2331"/>
                </a:lnTo>
                <a:lnTo>
                  <a:pt x="3958" y="2284"/>
                </a:lnTo>
                <a:lnTo>
                  <a:pt x="3917" y="2237"/>
                </a:lnTo>
                <a:lnTo>
                  <a:pt x="3874" y="2191"/>
                </a:lnTo>
                <a:lnTo>
                  <a:pt x="3831" y="2147"/>
                </a:lnTo>
                <a:lnTo>
                  <a:pt x="3745" y="2057"/>
                </a:lnTo>
                <a:lnTo>
                  <a:pt x="3728" y="2042"/>
                </a:lnTo>
                <a:lnTo>
                  <a:pt x="3708" y="2025"/>
                </a:lnTo>
                <a:lnTo>
                  <a:pt x="3686" y="2007"/>
                </a:lnTo>
                <a:lnTo>
                  <a:pt x="3665" y="1987"/>
                </a:lnTo>
                <a:lnTo>
                  <a:pt x="3644" y="1967"/>
                </a:lnTo>
                <a:lnTo>
                  <a:pt x="3635" y="1956"/>
                </a:lnTo>
                <a:lnTo>
                  <a:pt x="3626" y="1946"/>
                </a:lnTo>
                <a:lnTo>
                  <a:pt x="3619" y="1936"/>
                </a:lnTo>
                <a:lnTo>
                  <a:pt x="3613" y="1927"/>
                </a:lnTo>
                <a:lnTo>
                  <a:pt x="3608" y="1916"/>
                </a:lnTo>
                <a:lnTo>
                  <a:pt x="3605" y="1906"/>
                </a:lnTo>
                <a:lnTo>
                  <a:pt x="3604" y="1896"/>
                </a:lnTo>
                <a:lnTo>
                  <a:pt x="3606" y="1884"/>
                </a:lnTo>
                <a:lnTo>
                  <a:pt x="3610" y="1873"/>
                </a:lnTo>
                <a:lnTo>
                  <a:pt x="3615" y="1861"/>
                </a:lnTo>
                <a:lnTo>
                  <a:pt x="3622" y="1849"/>
                </a:lnTo>
                <a:lnTo>
                  <a:pt x="3630" y="1837"/>
                </a:lnTo>
                <a:lnTo>
                  <a:pt x="3639" y="1825"/>
                </a:lnTo>
                <a:lnTo>
                  <a:pt x="3649" y="1813"/>
                </a:lnTo>
                <a:lnTo>
                  <a:pt x="3670" y="1789"/>
                </a:lnTo>
                <a:lnTo>
                  <a:pt x="3691" y="1768"/>
                </a:lnTo>
                <a:lnTo>
                  <a:pt x="3710" y="1749"/>
                </a:lnTo>
                <a:lnTo>
                  <a:pt x="3725" y="1733"/>
                </a:lnTo>
                <a:lnTo>
                  <a:pt x="3765" y="1686"/>
                </a:lnTo>
                <a:lnTo>
                  <a:pt x="3807" y="1640"/>
                </a:lnTo>
                <a:lnTo>
                  <a:pt x="3848" y="1595"/>
                </a:lnTo>
                <a:lnTo>
                  <a:pt x="3889" y="1552"/>
                </a:lnTo>
                <a:lnTo>
                  <a:pt x="3933" y="1509"/>
                </a:lnTo>
                <a:lnTo>
                  <a:pt x="3977" y="1468"/>
                </a:lnTo>
                <a:lnTo>
                  <a:pt x="4024" y="1428"/>
                </a:lnTo>
                <a:lnTo>
                  <a:pt x="4073" y="1389"/>
                </a:lnTo>
                <a:lnTo>
                  <a:pt x="4106" y="1363"/>
                </a:lnTo>
                <a:lnTo>
                  <a:pt x="4142" y="1333"/>
                </a:lnTo>
                <a:lnTo>
                  <a:pt x="4162" y="1319"/>
                </a:lnTo>
                <a:lnTo>
                  <a:pt x="4180" y="1306"/>
                </a:lnTo>
                <a:lnTo>
                  <a:pt x="4200" y="1296"/>
                </a:lnTo>
                <a:lnTo>
                  <a:pt x="4210" y="1293"/>
                </a:lnTo>
                <a:lnTo>
                  <a:pt x="4219" y="1289"/>
                </a:lnTo>
                <a:close/>
                <a:moveTo>
                  <a:pt x="467" y="1889"/>
                </a:moveTo>
                <a:lnTo>
                  <a:pt x="467" y="1889"/>
                </a:lnTo>
                <a:lnTo>
                  <a:pt x="474" y="1885"/>
                </a:lnTo>
                <a:lnTo>
                  <a:pt x="476" y="1885"/>
                </a:lnTo>
                <a:lnTo>
                  <a:pt x="478" y="1887"/>
                </a:lnTo>
                <a:lnTo>
                  <a:pt x="483" y="1889"/>
                </a:lnTo>
                <a:lnTo>
                  <a:pt x="486" y="1893"/>
                </a:lnTo>
                <a:lnTo>
                  <a:pt x="488" y="1899"/>
                </a:lnTo>
                <a:lnTo>
                  <a:pt x="489" y="1905"/>
                </a:lnTo>
                <a:lnTo>
                  <a:pt x="490" y="1911"/>
                </a:lnTo>
                <a:lnTo>
                  <a:pt x="490" y="1916"/>
                </a:lnTo>
                <a:lnTo>
                  <a:pt x="488" y="1930"/>
                </a:lnTo>
                <a:lnTo>
                  <a:pt x="485" y="1943"/>
                </a:lnTo>
                <a:lnTo>
                  <a:pt x="478" y="1969"/>
                </a:lnTo>
                <a:lnTo>
                  <a:pt x="471" y="1994"/>
                </a:lnTo>
                <a:lnTo>
                  <a:pt x="465" y="2019"/>
                </a:lnTo>
                <a:lnTo>
                  <a:pt x="453" y="2070"/>
                </a:lnTo>
                <a:lnTo>
                  <a:pt x="444" y="2119"/>
                </a:lnTo>
                <a:lnTo>
                  <a:pt x="424" y="2219"/>
                </a:lnTo>
                <a:lnTo>
                  <a:pt x="408" y="2319"/>
                </a:lnTo>
                <a:lnTo>
                  <a:pt x="394" y="2420"/>
                </a:lnTo>
                <a:lnTo>
                  <a:pt x="389" y="2440"/>
                </a:lnTo>
                <a:lnTo>
                  <a:pt x="382" y="2462"/>
                </a:lnTo>
                <a:lnTo>
                  <a:pt x="373" y="2485"/>
                </a:lnTo>
                <a:lnTo>
                  <a:pt x="361" y="2506"/>
                </a:lnTo>
                <a:lnTo>
                  <a:pt x="355" y="2516"/>
                </a:lnTo>
                <a:lnTo>
                  <a:pt x="348" y="2526"/>
                </a:lnTo>
                <a:lnTo>
                  <a:pt x="340" y="2534"/>
                </a:lnTo>
                <a:lnTo>
                  <a:pt x="332" y="2543"/>
                </a:lnTo>
                <a:lnTo>
                  <a:pt x="322" y="2550"/>
                </a:lnTo>
                <a:lnTo>
                  <a:pt x="313" y="2557"/>
                </a:lnTo>
                <a:lnTo>
                  <a:pt x="303" y="2563"/>
                </a:lnTo>
                <a:lnTo>
                  <a:pt x="293" y="2566"/>
                </a:lnTo>
                <a:lnTo>
                  <a:pt x="286" y="2569"/>
                </a:lnTo>
                <a:lnTo>
                  <a:pt x="279" y="2567"/>
                </a:lnTo>
                <a:lnTo>
                  <a:pt x="274" y="2564"/>
                </a:lnTo>
                <a:lnTo>
                  <a:pt x="271" y="2559"/>
                </a:lnTo>
                <a:lnTo>
                  <a:pt x="267" y="2554"/>
                </a:lnTo>
                <a:lnTo>
                  <a:pt x="265" y="2547"/>
                </a:lnTo>
                <a:lnTo>
                  <a:pt x="265" y="2540"/>
                </a:lnTo>
                <a:lnTo>
                  <a:pt x="264" y="2533"/>
                </a:lnTo>
                <a:lnTo>
                  <a:pt x="266" y="2517"/>
                </a:lnTo>
                <a:lnTo>
                  <a:pt x="269" y="2501"/>
                </a:lnTo>
                <a:lnTo>
                  <a:pt x="275" y="2469"/>
                </a:lnTo>
                <a:lnTo>
                  <a:pt x="290" y="2406"/>
                </a:lnTo>
                <a:lnTo>
                  <a:pt x="302" y="2356"/>
                </a:lnTo>
                <a:lnTo>
                  <a:pt x="313" y="2308"/>
                </a:lnTo>
                <a:lnTo>
                  <a:pt x="327" y="2259"/>
                </a:lnTo>
                <a:lnTo>
                  <a:pt x="341" y="2211"/>
                </a:lnTo>
                <a:lnTo>
                  <a:pt x="356" y="2163"/>
                </a:lnTo>
                <a:lnTo>
                  <a:pt x="372" y="2115"/>
                </a:lnTo>
                <a:lnTo>
                  <a:pt x="389" y="2068"/>
                </a:lnTo>
                <a:lnTo>
                  <a:pt x="406" y="2019"/>
                </a:lnTo>
                <a:lnTo>
                  <a:pt x="416" y="1989"/>
                </a:lnTo>
                <a:lnTo>
                  <a:pt x="422" y="1969"/>
                </a:lnTo>
                <a:lnTo>
                  <a:pt x="429" y="1950"/>
                </a:lnTo>
                <a:lnTo>
                  <a:pt x="437" y="1930"/>
                </a:lnTo>
                <a:lnTo>
                  <a:pt x="446" y="1913"/>
                </a:lnTo>
                <a:lnTo>
                  <a:pt x="451" y="1906"/>
                </a:lnTo>
                <a:lnTo>
                  <a:pt x="455" y="1899"/>
                </a:lnTo>
                <a:lnTo>
                  <a:pt x="461" y="1893"/>
                </a:lnTo>
                <a:lnTo>
                  <a:pt x="467" y="1889"/>
                </a:lnTo>
                <a:close/>
                <a:moveTo>
                  <a:pt x="3533" y="2007"/>
                </a:moveTo>
                <a:lnTo>
                  <a:pt x="3533" y="2007"/>
                </a:lnTo>
                <a:lnTo>
                  <a:pt x="3542" y="2006"/>
                </a:lnTo>
                <a:lnTo>
                  <a:pt x="3551" y="2007"/>
                </a:lnTo>
                <a:lnTo>
                  <a:pt x="3559" y="2010"/>
                </a:lnTo>
                <a:lnTo>
                  <a:pt x="3568" y="2015"/>
                </a:lnTo>
                <a:lnTo>
                  <a:pt x="3575" y="2021"/>
                </a:lnTo>
                <a:lnTo>
                  <a:pt x="3583" y="2026"/>
                </a:lnTo>
                <a:lnTo>
                  <a:pt x="3597" y="2039"/>
                </a:lnTo>
                <a:lnTo>
                  <a:pt x="3631" y="2070"/>
                </a:lnTo>
                <a:lnTo>
                  <a:pt x="3665" y="2103"/>
                </a:lnTo>
                <a:lnTo>
                  <a:pt x="3697" y="2138"/>
                </a:lnTo>
                <a:lnTo>
                  <a:pt x="3728" y="2171"/>
                </a:lnTo>
                <a:lnTo>
                  <a:pt x="3793" y="2243"/>
                </a:lnTo>
                <a:lnTo>
                  <a:pt x="3857" y="2315"/>
                </a:lnTo>
                <a:lnTo>
                  <a:pt x="3921" y="2387"/>
                </a:lnTo>
                <a:lnTo>
                  <a:pt x="3983" y="2461"/>
                </a:lnTo>
                <a:lnTo>
                  <a:pt x="4045" y="2535"/>
                </a:lnTo>
                <a:lnTo>
                  <a:pt x="4106" y="2610"/>
                </a:lnTo>
                <a:lnTo>
                  <a:pt x="4164" y="2687"/>
                </a:lnTo>
                <a:lnTo>
                  <a:pt x="4223" y="2765"/>
                </a:lnTo>
                <a:lnTo>
                  <a:pt x="4297" y="2868"/>
                </a:lnTo>
                <a:lnTo>
                  <a:pt x="4334" y="2919"/>
                </a:lnTo>
                <a:lnTo>
                  <a:pt x="4371" y="2972"/>
                </a:lnTo>
                <a:lnTo>
                  <a:pt x="4405" y="3025"/>
                </a:lnTo>
                <a:lnTo>
                  <a:pt x="4440" y="3078"/>
                </a:lnTo>
                <a:lnTo>
                  <a:pt x="4474" y="3131"/>
                </a:lnTo>
                <a:lnTo>
                  <a:pt x="4507" y="3186"/>
                </a:lnTo>
                <a:lnTo>
                  <a:pt x="4529" y="3224"/>
                </a:lnTo>
                <a:lnTo>
                  <a:pt x="4551" y="3262"/>
                </a:lnTo>
                <a:lnTo>
                  <a:pt x="4571" y="3301"/>
                </a:lnTo>
                <a:lnTo>
                  <a:pt x="4591" y="3340"/>
                </a:lnTo>
                <a:lnTo>
                  <a:pt x="4630" y="3418"/>
                </a:lnTo>
                <a:lnTo>
                  <a:pt x="4665" y="3498"/>
                </a:lnTo>
                <a:lnTo>
                  <a:pt x="4698" y="3578"/>
                </a:lnTo>
                <a:lnTo>
                  <a:pt x="4729" y="3660"/>
                </a:lnTo>
                <a:lnTo>
                  <a:pt x="4759" y="3742"/>
                </a:lnTo>
                <a:lnTo>
                  <a:pt x="4785" y="3825"/>
                </a:lnTo>
                <a:lnTo>
                  <a:pt x="4810" y="3910"/>
                </a:lnTo>
                <a:lnTo>
                  <a:pt x="4832" y="3993"/>
                </a:lnTo>
                <a:lnTo>
                  <a:pt x="4852" y="4078"/>
                </a:lnTo>
                <a:lnTo>
                  <a:pt x="4870" y="4164"/>
                </a:lnTo>
                <a:lnTo>
                  <a:pt x="4886" y="4250"/>
                </a:lnTo>
                <a:lnTo>
                  <a:pt x="4901" y="4336"/>
                </a:lnTo>
                <a:lnTo>
                  <a:pt x="4913" y="4423"/>
                </a:lnTo>
                <a:lnTo>
                  <a:pt x="4924" y="4510"/>
                </a:lnTo>
                <a:lnTo>
                  <a:pt x="4931" y="4570"/>
                </a:lnTo>
                <a:lnTo>
                  <a:pt x="4939" y="4633"/>
                </a:lnTo>
                <a:lnTo>
                  <a:pt x="4947" y="4698"/>
                </a:lnTo>
                <a:lnTo>
                  <a:pt x="4949" y="4732"/>
                </a:lnTo>
                <a:lnTo>
                  <a:pt x="4952" y="4765"/>
                </a:lnTo>
                <a:lnTo>
                  <a:pt x="4954" y="4798"/>
                </a:lnTo>
                <a:lnTo>
                  <a:pt x="4954" y="4831"/>
                </a:lnTo>
                <a:lnTo>
                  <a:pt x="4953" y="4865"/>
                </a:lnTo>
                <a:lnTo>
                  <a:pt x="4951" y="4897"/>
                </a:lnTo>
                <a:lnTo>
                  <a:pt x="4946" y="4928"/>
                </a:lnTo>
                <a:lnTo>
                  <a:pt x="4940" y="4959"/>
                </a:lnTo>
                <a:lnTo>
                  <a:pt x="4933" y="4988"/>
                </a:lnTo>
                <a:lnTo>
                  <a:pt x="4923" y="5017"/>
                </a:lnTo>
                <a:lnTo>
                  <a:pt x="4918" y="5027"/>
                </a:lnTo>
                <a:lnTo>
                  <a:pt x="4912" y="5039"/>
                </a:lnTo>
                <a:lnTo>
                  <a:pt x="4905" y="5049"/>
                </a:lnTo>
                <a:lnTo>
                  <a:pt x="4897" y="5059"/>
                </a:lnTo>
                <a:lnTo>
                  <a:pt x="4887" y="5069"/>
                </a:lnTo>
                <a:lnTo>
                  <a:pt x="4878" y="5079"/>
                </a:lnTo>
                <a:lnTo>
                  <a:pt x="4858" y="5097"/>
                </a:lnTo>
                <a:lnTo>
                  <a:pt x="4836" y="5114"/>
                </a:lnTo>
                <a:lnTo>
                  <a:pt x="4814" y="5132"/>
                </a:lnTo>
                <a:lnTo>
                  <a:pt x="4773" y="5161"/>
                </a:lnTo>
                <a:lnTo>
                  <a:pt x="4733" y="5194"/>
                </a:lnTo>
                <a:lnTo>
                  <a:pt x="4691" y="5225"/>
                </a:lnTo>
                <a:lnTo>
                  <a:pt x="4650" y="5254"/>
                </a:lnTo>
                <a:lnTo>
                  <a:pt x="4608" y="5284"/>
                </a:lnTo>
                <a:lnTo>
                  <a:pt x="4565" y="5313"/>
                </a:lnTo>
                <a:lnTo>
                  <a:pt x="4522" y="5340"/>
                </a:lnTo>
                <a:lnTo>
                  <a:pt x="4478" y="5368"/>
                </a:lnTo>
                <a:lnTo>
                  <a:pt x="4435" y="5394"/>
                </a:lnTo>
                <a:lnTo>
                  <a:pt x="4396" y="5418"/>
                </a:lnTo>
                <a:lnTo>
                  <a:pt x="4353" y="5443"/>
                </a:lnTo>
                <a:lnTo>
                  <a:pt x="4333" y="5455"/>
                </a:lnTo>
                <a:lnTo>
                  <a:pt x="4311" y="5465"/>
                </a:lnTo>
                <a:lnTo>
                  <a:pt x="4289" y="5474"/>
                </a:lnTo>
                <a:lnTo>
                  <a:pt x="4267" y="5480"/>
                </a:lnTo>
                <a:lnTo>
                  <a:pt x="4246" y="5484"/>
                </a:lnTo>
                <a:lnTo>
                  <a:pt x="4223" y="5486"/>
                </a:lnTo>
                <a:lnTo>
                  <a:pt x="4200" y="5486"/>
                </a:lnTo>
                <a:lnTo>
                  <a:pt x="4177" y="5485"/>
                </a:lnTo>
                <a:lnTo>
                  <a:pt x="4153" y="5484"/>
                </a:lnTo>
                <a:lnTo>
                  <a:pt x="4130" y="5481"/>
                </a:lnTo>
                <a:lnTo>
                  <a:pt x="4085" y="5476"/>
                </a:lnTo>
                <a:lnTo>
                  <a:pt x="4068" y="5472"/>
                </a:lnTo>
                <a:lnTo>
                  <a:pt x="4059" y="5471"/>
                </a:lnTo>
                <a:lnTo>
                  <a:pt x="4050" y="5468"/>
                </a:lnTo>
                <a:lnTo>
                  <a:pt x="4042" y="5464"/>
                </a:lnTo>
                <a:lnTo>
                  <a:pt x="4035" y="5459"/>
                </a:lnTo>
                <a:lnTo>
                  <a:pt x="4028" y="5453"/>
                </a:lnTo>
                <a:lnTo>
                  <a:pt x="4023" y="5445"/>
                </a:lnTo>
                <a:lnTo>
                  <a:pt x="4020" y="5435"/>
                </a:lnTo>
                <a:lnTo>
                  <a:pt x="4019" y="5425"/>
                </a:lnTo>
                <a:lnTo>
                  <a:pt x="4019" y="5414"/>
                </a:lnTo>
                <a:lnTo>
                  <a:pt x="4021" y="5403"/>
                </a:lnTo>
                <a:lnTo>
                  <a:pt x="4028" y="5382"/>
                </a:lnTo>
                <a:lnTo>
                  <a:pt x="4034" y="5362"/>
                </a:lnTo>
                <a:lnTo>
                  <a:pt x="4046" y="5317"/>
                </a:lnTo>
                <a:lnTo>
                  <a:pt x="4055" y="5272"/>
                </a:lnTo>
                <a:lnTo>
                  <a:pt x="4062" y="5227"/>
                </a:lnTo>
                <a:lnTo>
                  <a:pt x="4068" y="5181"/>
                </a:lnTo>
                <a:lnTo>
                  <a:pt x="4070" y="5147"/>
                </a:lnTo>
                <a:lnTo>
                  <a:pt x="4073" y="5111"/>
                </a:lnTo>
                <a:lnTo>
                  <a:pt x="4074" y="5077"/>
                </a:lnTo>
                <a:lnTo>
                  <a:pt x="4074" y="5041"/>
                </a:lnTo>
                <a:lnTo>
                  <a:pt x="4073" y="5007"/>
                </a:lnTo>
                <a:lnTo>
                  <a:pt x="4071" y="4971"/>
                </a:lnTo>
                <a:lnTo>
                  <a:pt x="4069" y="4936"/>
                </a:lnTo>
                <a:lnTo>
                  <a:pt x="4066" y="4900"/>
                </a:lnTo>
                <a:lnTo>
                  <a:pt x="4062" y="4865"/>
                </a:lnTo>
                <a:lnTo>
                  <a:pt x="4058" y="4830"/>
                </a:lnTo>
                <a:lnTo>
                  <a:pt x="4047" y="4760"/>
                </a:lnTo>
                <a:lnTo>
                  <a:pt x="4034" y="4691"/>
                </a:lnTo>
                <a:lnTo>
                  <a:pt x="4019" y="4624"/>
                </a:lnTo>
                <a:lnTo>
                  <a:pt x="4008" y="4583"/>
                </a:lnTo>
                <a:lnTo>
                  <a:pt x="3997" y="4541"/>
                </a:lnTo>
                <a:lnTo>
                  <a:pt x="3972" y="4460"/>
                </a:lnTo>
                <a:lnTo>
                  <a:pt x="3945" y="4380"/>
                </a:lnTo>
                <a:lnTo>
                  <a:pt x="3916" y="4299"/>
                </a:lnTo>
                <a:lnTo>
                  <a:pt x="3885" y="4220"/>
                </a:lnTo>
                <a:lnTo>
                  <a:pt x="3851" y="4141"/>
                </a:lnTo>
                <a:lnTo>
                  <a:pt x="3817" y="4063"/>
                </a:lnTo>
                <a:lnTo>
                  <a:pt x="3780" y="3987"/>
                </a:lnTo>
                <a:lnTo>
                  <a:pt x="3741" y="3911"/>
                </a:lnTo>
                <a:lnTo>
                  <a:pt x="3702" y="3835"/>
                </a:lnTo>
                <a:lnTo>
                  <a:pt x="3661" y="3760"/>
                </a:lnTo>
                <a:lnTo>
                  <a:pt x="3619" y="3685"/>
                </a:lnTo>
                <a:lnTo>
                  <a:pt x="3576" y="3612"/>
                </a:lnTo>
                <a:lnTo>
                  <a:pt x="3533" y="3538"/>
                </a:lnTo>
                <a:lnTo>
                  <a:pt x="3488" y="3466"/>
                </a:lnTo>
                <a:lnTo>
                  <a:pt x="3443" y="3394"/>
                </a:lnTo>
                <a:lnTo>
                  <a:pt x="3417" y="3354"/>
                </a:lnTo>
                <a:lnTo>
                  <a:pt x="3391" y="3314"/>
                </a:lnTo>
                <a:lnTo>
                  <a:pt x="3362" y="3274"/>
                </a:lnTo>
                <a:lnTo>
                  <a:pt x="3332" y="3235"/>
                </a:lnTo>
                <a:lnTo>
                  <a:pt x="3302" y="3197"/>
                </a:lnTo>
                <a:lnTo>
                  <a:pt x="3271" y="3159"/>
                </a:lnTo>
                <a:lnTo>
                  <a:pt x="3240" y="3122"/>
                </a:lnTo>
                <a:lnTo>
                  <a:pt x="3208" y="3086"/>
                </a:lnTo>
                <a:lnTo>
                  <a:pt x="3194" y="3071"/>
                </a:lnTo>
                <a:lnTo>
                  <a:pt x="3176" y="3056"/>
                </a:lnTo>
                <a:lnTo>
                  <a:pt x="3159" y="3040"/>
                </a:lnTo>
                <a:lnTo>
                  <a:pt x="3141" y="3022"/>
                </a:lnTo>
                <a:lnTo>
                  <a:pt x="3124" y="3005"/>
                </a:lnTo>
                <a:lnTo>
                  <a:pt x="3117" y="2996"/>
                </a:lnTo>
                <a:lnTo>
                  <a:pt x="3110" y="2987"/>
                </a:lnTo>
                <a:lnTo>
                  <a:pt x="3104" y="2978"/>
                </a:lnTo>
                <a:lnTo>
                  <a:pt x="3098" y="2969"/>
                </a:lnTo>
                <a:lnTo>
                  <a:pt x="3095" y="2958"/>
                </a:lnTo>
                <a:lnTo>
                  <a:pt x="3093" y="2949"/>
                </a:lnTo>
                <a:lnTo>
                  <a:pt x="3092" y="2937"/>
                </a:lnTo>
                <a:lnTo>
                  <a:pt x="3092" y="2923"/>
                </a:lnTo>
                <a:lnTo>
                  <a:pt x="3094" y="2909"/>
                </a:lnTo>
                <a:lnTo>
                  <a:pt x="3096" y="2895"/>
                </a:lnTo>
                <a:lnTo>
                  <a:pt x="3100" y="2881"/>
                </a:lnTo>
                <a:lnTo>
                  <a:pt x="3104" y="2867"/>
                </a:lnTo>
                <a:lnTo>
                  <a:pt x="3116" y="2838"/>
                </a:lnTo>
                <a:lnTo>
                  <a:pt x="3128" y="2808"/>
                </a:lnTo>
                <a:lnTo>
                  <a:pt x="3142" y="2781"/>
                </a:lnTo>
                <a:lnTo>
                  <a:pt x="3153" y="2754"/>
                </a:lnTo>
                <a:lnTo>
                  <a:pt x="3164" y="2730"/>
                </a:lnTo>
                <a:lnTo>
                  <a:pt x="3216" y="2596"/>
                </a:lnTo>
                <a:lnTo>
                  <a:pt x="3244" y="2528"/>
                </a:lnTo>
                <a:lnTo>
                  <a:pt x="3270" y="2461"/>
                </a:lnTo>
                <a:lnTo>
                  <a:pt x="3300" y="2394"/>
                </a:lnTo>
                <a:lnTo>
                  <a:pt x="3330" y="2329"/>
                </a:lnTo>
                <a:lnTo>
                  <a:pt x="3346" y="2297"/>
                </a:lnTo>
                <a:lnTo>
                  <a:pt x="3363" y="2265"/>
                </a:lnTo>
                <a:lnTo>
                  <a:pt x="3380" y="2233"/>
                </a:lnTo>
                <a:lnTo>
                  <a:pt x="3399" y="2202"/>
                </a:lnTo>
                <a:lnTo>
                  <a:pt x="3483" y="2061"/>
                </a:lnTo>
                <a:lnTo>
                  <a:pt x="3493" y="2045"/>
                </a:lnTo>
                <a:lnTo>
                  <a:pt x="3503" y="2030"/>
                </a:lnTo>
                <a:lnTo>
                  <a:pt x="3510" y="2022"/>
                </a:lnTo>
                <a:lnTo>
                  <a:pt x="3517" y="2016"/>
                </a:lnTo>
                <a:lnTo>
                  <a:pt x="3525" y="2011"/>
                </a:lnTo>
                <a:lnTo>
                  <a:pt x="3533" y="2007"/>
                </a:lnTo>
                <a:close/>
                <a:moveTo>
                  <a:pt x="404" y="2605"/>
                </a:moveTo>
                <a:lnTo>
                  <a:pt x="404" y="2605"/>
                </a:lnTo>
                <a:lnTo>
                  <a:pt x="412" y="2603"/>
                </a:lnTo>
                <a:lnTo>
                  <a:pt x="421" y="2604"/>
                </a:lnTo>
                <a:lnTo>
                  <a:pt x="430" y="2606"/>
                </a:lnTo>
                <a:lnTo>
                  <a:pt x="439" y="2611"/>
                </a:lnTo>
                <a:lnTo>
                  <a:pt x="449" y="2618"/>
                </a:lnTo>
                <a:lnTo>
                  <a:pt x="459" y="2626"/>
                </a:lnTo>
                <a:lnTo>
                  <a:pt x="478" y="2643"/>
                </a:lnTo>
                <a:lnTo>
                  <a:pt x="498" y="2664"/>
                </a:lnTo>
                <a:lnTo>
                  <a:pt x="515" y="2683"/>
                </a:lnTo>
                <a:lnTo>
                  <a:pt x="531" y="2700"/>
                </a:lnTo>
                <a:lnTo>
                  <a:pt x="545" y="2713"/>
                </a:lnTo>
                <a:lnTo>
                  <a:pt x="594" y="2753"/>
                </a:lnTo>
                <a:lnTo>
                  <a:pt x="645" y="2792"/>
                </a:lnTo>
                <a:lnTo>
                  <a:pt x="696" y="2829"/>
                </a:lnTo>
                <a:lnTo>
                  <a:pt x="749" y="2864"/>
                </a:lnTo>
                <a:lnTo>
                  <a:pt x="804" y="2898"/>
                </a:lnTo>
                <a:lnTo>
                  <a:pt x="859" y="2930"/>
                </a:lnTo>
                <a:lnTo>
                  <a:pt x="915" y="2958"/>
                </a:lnTo>
                <a:lnTo>
                  <a:pt x="944" y="2972"/>
                </a:lnTo>
                <a:lnTo>
                  <a:pt x="973" y="2986"/>
                </a:lnTo>
                <a:lnTo>
                  <a:pt x="1026" y="3008"/>
                </a:lnTo>
                <a:lnTo>
                  <a:pt x="1079" y="3029"/>
                </a:lnTo>
                <a:lnTo>
                  <a:pt x="1132" y="3050"/>
                </a:lnTo>
                <a:lnTo>
                  <a:pt x="1186" y="3069"/>
                </a:lnTo>
                <a:lnTo>
                  <a:pt x="1239" y="3089"/>
                </a:lnTo>
                <a:lnTo>
                  <a:pt x="1293" y="3107"/>
                </a:lnTo>
                <a:lnTo>
                  <a:pt x="1348" y="3123"/>
                </a:lnTo>
                <a:lnTo>
                  <a:pt x="1403" y="3139"/>
                </a:lnTo>
                <a:lnTo>
                  <a:pt x="1458" y="3153"/>
                </a:lnTo>
                <a:lnTo>
                  <a:pt x="1513" y="3167"/>
                </a:lnTo>
                <a:lnTo>
                  <a:pt x="1569" y="3178"/>
                </a:lnTo>
                <a:lnTo>
                  <a:pt x="1626" y="3189"/>
                </a:lnTo>
                <a:lnTo>
                  <a:pt x="1683" y="3197"/>
                </a:lnTo>
                <a:lnTo>
                  <a:pt x="1739" y="3204"/>
                </a:lnTo>
                <a:lnTo>
                  <a:pt x="1796" y="3209"/>
                </a:lnTo>
                <a:lnTo>
                  <a:pt x="1854" y="3213"/>
                </a:lnTo>
                <a:lnTo>
                  <a:pt x="1906" y="3214"/>
                </a:lnTo>
                <a:lnTo>
                  <a:pt x="1958" y="3213"/>
                </a:lnTo>
                <a:lnTo>
                  <a:pt x="2010" y="3210"/>
                </a:lnTo>
                <a:lnTo>
                  <a:pt x="2061" y="3207"/>
                </a:lnTo>
                <a:lnTo>
                  <a:pt x="2113" y="3202"/>
                </a:lnTo>
                <a:lnTo>
                  <a:pt x="2164" y="3197"/>
                </a:lnTo>
                <a:lnTo>
                  <a:pt x="2267" y="3184"/>
                </a:lnTo>
                <a:lnTo>
                  <a:pt x="2337" y="3175"/>
                </a:lnTo>
                <a:lnTo>
                  <a:pt x="2407" y="3163"/>
                </a:lnTo>
                <a:lnTo>
                  <a:pt x="2477" y="3150"/>
                </a:lnTo>
                <a:lnTo>
                  <a:pt x="2547" y="3136"/>
                </a:lnTo>
                <a:lnTo>
                  <a:pt x="2687" y="3107"/>
                </a:lnTo>
                <a:lnTo>
                  <a:pt x="2757" y="3094"/>
                </a:lnTo>
                <a:lnTo>
                  <a:pt x="2826" y="3081"/>
                </a:lnTo>
                <a:lnTo>
                  <a:pt x="2850" y="3075"/>
                </a:lnTo>
                <a:lnTo>
                  <a:pt x="2876" y="3068"/>
                </a:lnTo>
                <a:lnTo>
                  <a:pt x="2904" y="3060"/>
                </a:lnTo>
                <a:lnTo>
                  <a:pt x="2931" y="3053"/>
                </a:lnTo>
                <a:lnTo>
                  <a:pt x="2960" y="3048"/>
                </a:lnTo>
                <a:lnTo>
                  <a:pt x="2973" y="3047"/>
                </a:lnTo>
                <a:lnTo>
                  <a:pt x="2986" y="3045"/>
                </a:lnTo>
                <a:lnTo>
                  <a:pt x="2999" y="3047"/>
                </a:lnTo>
                <a:lnTo>
                  <a:pt x="3011" y="3048"/>
                </a:lnTo>
                <a:lnTo>
                  <a:pt x="3023" y="3051"/>
                </a:lnTo>
                <a:lnTo>
                  <a:pt x="3033" y="3056"/>
                </a:lnTo>
                <a:lnTo>
                  <a:pt x="3047" y="3064"/>
                </a:lnTo>
                <a:lnTo>
                  <a:pt x="3059" y="3072"/>
                </a:lnTo>
                <a:lnTo>
                  <a:pt x="3072" y="3081"/>
                </a:lnTo>
                <a:lnTo>
                  <a:pt x="3083" y="3091"/>
                </a:lnTo>
                <a:lnTo>
                  <a:pt x="3106" y="3113"/>
                </a:lnTo>
                <a:lnTo>
                  <a:pt x="3128" y="3136"/>
                </a:lnTo>
                <a:lnTo>
                  <a:pt x="3149" y="3160"/>
                </a:lnTo>
                <a:lnTo>
                  <a:pt x="3168" y="3185"/>
                </a:lnTo>
                <a:lnTo>
                  <a:pt x="3206" y="3233"/>
                </a:lnTo>
                <a:lnTo>
                  <a:pt x="3252" y="3290"/>
                </a:lnTo>
                <a:lnTo>
                  <a:pt x="3294" y="3347"/>
                </a:lnTo>
                <a:lnTo>
                  <a:pt x="3337" y="3405"/>
                </a:lnTo>
                <a:lnTo>
                  <a:pt x="3378" y="3464"/>
                </a:lnTo>
                <a:lnTo>
                  <a:pt x="3417" y="3525"/>
                </a:lnTo>
                <a:lnTo>
                  <a:pt x="3455" y="3585"/>
                </a:lnTo>
                <a:lnTo>
                  <a:pt x="3493" y="3646"/>
                </a:lnTo>
                <a:lnTo>
                  <a:pt x="3528" y="3709"/>
                </a:lnTo>
                <a:lnTo>
                  <a:pt x="3574" y="3790"/>
                </a:lnTo>
                <a:lnTo>
                  <a:pt x="3596" y="3832"/>
                </a:lnTo>
                <a:lnTo>
                  <a:pt x="3618" y="3873"/>
                </a:lnTo>
                <a:lnTo>
                  <a:pt x="3623" y="3884"/>
                </a:lnTo>
                <a:lnTo>
                  <a:pt x="3627" y="3896"/>
                </a:lnTo>
                <a:lnTo>
                  <a:pt x="3630" y="3907"/>
                </a:lnTo>
                <a:lnTo>
                  <a:pt x="3631" y="3918"/>
                </a:lnTo>
                <a:lnTo>
                  <a:pt x="3629" y="3928"/>
                </a:lnTo>
                <a:lnTo>
                  <a:pt x="3628" y="3933"/>
                </a:lnTo>
                <a:lnTo>
                  <a:pt x="3626" y="3937"/>
                </a:lnTo>
                <a:lnTo>
                  <a:pt x="3622" y="3942"/>
                </a:lnTo>
                <a:lnTo>
                  <a:pt x="3618" y="3946"/>
                </a:lnTo>
                <a:lnTo>
                  <a:pt x="3613" y="3951"/>
                </a:lnTo>
                <a:lnTo>
                  <a:pt x="3607" y="3954"/>
                </a:lnTo>
                <a:lnTo>
                  <a:pt x="3595" y="3961"/>
                </a:lnTo>
                <a:lnTo>
                  <a:pt x="3582" y="3967"/>
                </a:lnTo>
                <a:lnTo>
                  <a:pt x="3556" y="3978"/>
                </a:lnTo>
                <a:lnTo>
                  <a:pt x="3527" y="3989"/>
                </a:lnTo>
                <a:lnTo>
                  <a:pt x="3497" y="3997"/>
                </a:lnTo>
                <a:lnTo>
                  <a:pt x="3438" y="4012"/>
                </a:lnTo>
                <a:lnTo>
                  <a:pt x="3381" y="4025"/>
                </a:lnTo>
                <a:lnTo>
                  <a:pt x="3317" y="4042"/>
                </a:lnTo>
                <a:lnTo>
                  <a:pt x="3253" y="4058"/>
                </a:lnTo>
                <a:lnTo>
                  <a:pt x="3188" y="4074"/>
                </a:lnTo>
                <a:lnTo>
                  <a:pt x="3122" y="4087"/>
                </a:lnTo>
                <a:lnTo>
                  <a:pt x="3057" y="4100"/>
                </a:lnTo>
                <a:lnTo>
                  <a:pt x="2992" y="4113"/>
                </a:lnTo>
                <a:lnTo>
                  <a:pt x="2926" y="4123"/>
                </a:lnTo>
                <a:lnTo>
                  <a:pt x="2860" y="4132"/>
                </a:lnTo>
                <a:lnTo>
                  <a:pt x="2790" y="4141"/>
                </a:lnTo>
                <a:lnTo>
                  <a:pt x="2719" y="4148"/>
                </a:lnTo>
                <a:lnTo>
                  <a:pt x="2649" y="4155"/>
                </a:lnTo>
                <a:lnTo>
                  <a:pt x="2577" y="4161"/>
                </a:lnTo>
                <a:lnTo>
                  <a:pt x="2506" y="4165"/>
                </a:lnTo>
                <a:lnTo>
                  <a:pt x="2434" y="4169"/>
                </a:lnTo>
                <a:lnTo>
                  <a:pt x="2361" y="4171"/>
                </a:lnTo>
                <a:lnTo>
                  <a:pt x="2289" y="4172"/>
                </a:lnTo>
                <a:lnTo>
                  <a:pt x="2217" y="4172"/>
                </a:lnTo>
                <a:lnTo>
                  <a:pt x="2145" y="4171"/>
                </a:lnTo>
                <a:lnTo>
                  <a:pt x="2073" y="4169"/>
                </a:lnTo>
                <a:lnTo>
                  <a:pt x="1999" y="4165"/>
                </a:lnTo>
                <a:lnTo>
                  <a:pt x="1927" y="4160"/>
                </a:lnTo>
                <a:lnTo>
                  <a:pt x="1855" y="4154"/>
                </a:lnTo>
                <a:lnTo>
                  <a:pt x="1783" y="4146"/>
                </a:lnTo>
                <a:lnTo>
                  <a:pt x="1710" y="4137"/>
                </a:lnTo>
                <a:lnTo>
                  <a:pt x="1638" y="4126"/>
                </a:lnTo>
                <a:lnTo>
                  <a:pt x="1567" y="4115"/>
                </a:lnTo>
                <a:lnTo>
                  <a:pt x="1495" y="4101"/>
                </a:lnTo>
                <a:lnTo>
                  <a:pt x="1425" y="4086"/>
                </a:lnTo>
                <a:lnTo>
                  <a:pt x="1354" y="4070"/>
                </a:lnTo>
                <a:lnTo>
                  <a:pt x="1284" y="4053"/>
                </a:lnTo>
                <a:lnTo>
                  <a:pt x="1215" y="4034"/>
                </a:lnTo>
                <a:lnTo>
                  <a:pt x="1145" y="4013"/>
                </a:lnTo>
                <a:lnTo>
                  <a:pt x="1078" y="3990"/>
                </a:lnTo>
                <a:lnTo>
                  <a:pt x="1010" y="3966"/>
                </a:lnTo>
                <a:lnTo>
                  <a:pt x="944" y="3940"/>
                </a:lnTo>
                <a:lnTo>
                  <a:pt x="877" y="3912"/>
                </a:lnTo>
                <a:lnTo>
                  <a:pt x="812" y="3883"/>
                </a:lnTo>
                <a:lnTo>
                  <a:pt x="748" y="3852"/>
                </a:lnTo>
                <a:lnTo>
                  <a:pt x="684" y="3819"/>
                </a:lnTo>
                <a:lnTo>
                  <a:pt x="620" y="3785"/>
                </a:lnTo>
                <a:lnTo>
                  <a:pt x="575" y="3758"/>
                </a:lnTo>
                <a:lnTo>
                  <a:pt x="529" y="3731"/>
                </a:lnTo>
                <a:lnTo>
                  <a:pt x="483" y="3702"/>
                </a:lnTo>
                <a:lnTo>
                  <a:pt x="461" y="3687"/>
                </a:lnTo>
                <a:lnTo>
                  <a:pt x="438" y="3672"/>
                </a:lnTo>
                <a:lnTo>
                  <a:pt x="418" y="3656"/>
                </a:lnTo>
                <a:lnTo>
                  <a:pt x="396" y="3639"/>
                </a:lnTo>
                <a:lnTo>
                  <a:pt x="376" y="3622"/>
                </a:lnTo>
                <a:lnTo>
                  <a:pt x="356" y="3604"/>
                </a:lnTo>
                <a:lnTo>
                  <a:pt x="337" y="3584"/>
                </a:lnTo>
                <a:lnTo>
                  <a:pt x="320" y="3565"/>
                </a:lnTo>
                <a:lnTo>
                  <a:pt x="303" y="3543"/>
                </a:lnTo>
                <a:lnTo>
                  <a:pt x="288" y="3521"/>
                </a:lnTo>
                <a:lnTo>
                  <a:pt x="281" y="3511"/>
                </a:lnTo>
                <a:lnTo>
                  <a:pt x="275" y="3499"/>
                </a:lnTo>
                <a:lnTo>
                  <a:pt x="271" y="3488"/>
                </a:lnTo>
                <a:lnTo>
                  <a:pt x="266" y="3476"/>
                </a:lnTo>
                <a:lnTo>
                  <a:pt x="259" y="3451"/>
                </a:lnTo>
                <a:lnTo>
                  <a:pt x="254" y="3426"/>
                </a:lnTo>
                <a:lnTo>
                  <a:pt x="250" y="3400"/>
                </a:lnTo>
                <a:lnTo>
                  <a:pt x="247" y="3373"/>
                </a:lnTo>
                <a:lnTo>
                  <a:pt x="242" y="3323"/>
                </a:lnTo>
                <a:lnTo>
                  <a:pt x="234" y="3256"/>
                </a:lnTo>
                <a:lnTo>
                  <a:pt x="225" y="3188"/>
                </a:lnTo>
                <a:lnTo>
                  <a:pt x="222" y="3152"/>
                </a:lnTo>
                <a:lnTo>
                  <a:pt x="219" y="3115"/>
                </a:lnTo>
                <a:lnTo>
                  <a:pt x="217" y="3080"/>
                </a:lnTo>
                <a:lnTo>
                  <a:pt x="216" y="3043"/>
                </a:lnTo>
                <a:lnTo>
                  <a:pt x="217" y="3008"/>
                </a:lnTo>
                <a:lnTo>
                  <a:pt x="218" y="2972"/>
                </a:lnTo>
                <a:lnTo>
                  <a:pt x="222" y="2937"/>
                </a:lnTo>
                <a:lnTo>
                  <a:pt x="227" y="2902"/>
                </a:lnTo>
                <a:lnTo>
                  <a:pt x="234" y="2869"/>
                </a:lnTo>
                <a:lnTo>
                  <a:pt x="245" y="2836"/>
                </a:lnTo>
                <a:lnTo>
                  <a:pt x="250" y="2820"/>
                </a:lnTo>
                <a:lnTo>
                  <a:pt x="256" y="2805"/>
                </a:lnTo>
                <a:lnTo>
                  <a:pt x="264" y="2789"/>
                </a:lnTo>
                <a:lnTo>
                  <a:pt x="271" y="2774"/>
                </a:lnTo>
                <a:lnTo>
                  <a:pt x="296" y="2729"/>
                </a:lnTo>
                <a:lnTo>
                  <a:pt x="310" y="2704"/>
                </a:lnTo>
                <a:lnTo>
                  <a:pt x="326" y="2679"/>
                </a:lnTo>
                <a:lnTo>
                  <a:pt x="343" y="2655"/>
                </a:lnTo>
                <a:lnTo>
                  <a:pt x="352" y="2644"/>
                </a:lnTo>
                <a:lnTo>
                  <a:pt x="363" y="2634"/>
                </a:lnTo>
                <a:lnTo>
                  <a:pt x="372" y="2625"/>
                </a:lnTo>
                <a:lnTo>
                  <a:pt x="382" y="2617"/>
                </a:lnTo>
                <a:lnTo>
                  <a:pt x="394" y="2610"/>
                </a:lnTo>
                <a:lnTo>
                  <a:pt x="404" y="2605"/>
                </a:lnTo>
                <a:close/>
                <a:moveTo>
                  <a:pt x="348" y="3738"/>
                </a:moveTo>
                <a:lnTo>
                  <a:pt x="348" y="3738"/>
                </a:lnTo>
                <a:lnTo>
                  <a:pt x="351" y="3737"/>
                </a:lnTo>
                <a:lnTo>
                  <a:pt x="355" y="3737"/>
                </a:lnTo>
                <a:lnTo>
                  <a:pt x="363" y="3737"/>
                </a:lnTo>
                <a:lnTo>
                  <a:pt x="369" y="3739"/>
                </a:lnTo>
                <a:lnTo>
                  <a:pt x="377" y="3742"/>
                </a:lnTo>
                <a:lnTo>
                  <a:pt x="391" y="3753"/>
                </a:lnTo>
                <a:lnTo>
                  <a:pt x="404" y="3762"/>
                </a:lnTo>
                <a:lnTo>
                  <a:pt x="437" y="3784"/>
                </a:lnTo>
                <a:lnTo>
                  <a:pt x="471" y="3807"/>
                </a:lnTo>
                <a:lnTo>
                  <a:pt x="506" y="3828"/>
                </a:lnTo>
                <a:lnTo>
                  <a:pt x="540" y="3848"/>
                </a:lnTo>
                <a:lnTo>
                  <a:pt x="614" y="3887"/>
                </a:lnTo>
                <a:lnTo>
                  <a:pt x="687" y="3923"/>
                </a:lnTo>
                <a:lnTo>
                  <a:pt x="761" y="3958"/>
                </a:lnTo>
                <a:lnTo>
                  <a:pt x="836" y="3991"/>
                </a:lnTo>
                <a:lnTo>
                  <a:pt x="913" y="4022"/>
                </a:lnTo>
                <a:lnTo>
                  <a:pt x="990" y="4051"/>
                </a:lnTo>
                <a:lnTo>
                  <a:pt x="1066" y="4078"/>
                </a:lnTo>
                <a:lnTo>
                  <a:pt x="1144" y="4103"/>
                </a:lnTo>
                <a:lnTo>
                  <a:pt x="1196" y="4119"/>
                </a:lnTo>
                <a:lnTo>
                  <a:pt x="1246" y="4133"/>
                </a:lnTo>
                <a:lnTo>
                  <a:pt x="1298" y="4148"/>
                </a:lnTo>
                <a:lnTo>
                  <a:pt x="1351" y="4161"/>
                </a:lnTo>
                <a:lnTo>
                  <a:pt x="1402" y="4173"/>
                </a:lnTo>
                <a:lnTo>
                  <a:pt x="1455" y="4185"/>
                </a:lnTo>
                <a:lnTo>
                  <a:pt x="1508" y="4195"/>
                </a:lnTo>
                <a:lnTo>
                  <a:pt x="1560" y="4205"/>
                </a:lnTo>
                <a:lnTo>
                  <a:pt x="1613" y="4215"/>
                </a:lnTo>
                <a:lnTo>
                  <a:pt x="1667" y="4223"/>
                </a:lnTo>
                <a:lnTo>
                  <a:pt x="1721" y="4231"/>
                </a:lnTo>
                <a:lnTo>
                  <a:pt x="1775" y="4238"/>
                </a:lnTo>
                <a:lnTo>
                  <a:pt x="1828" y="4243"/>
                </a:lnTo>
                <a:lnTo>
                  <a:pt x="1882" y="4249"/>
                </a:lnTo>
                <a:lnTo>
                  <a:pt x="1936" y="4254"/>
                </a:lnTo>
                <a:lnTo>
                  <a:pt x="1990" y="4257"/>
                </a:lnTo>
                <a:lnTo>
                  <a:pt x="2044" y="4260"/>
                </a:lnTo>
                <a:lnTo>
                  <a:pt x="2099" y="4263"/>
                </a:lnTo>
                <a:lnTo>
                  <a:pt x="2153" y="4265"/>
                </a:lnTo>
                <a:lnTo>
                  <a:pt x="2207" y="4266"/>
                </a:lnTo>
                <a:lnTo>
                  <a:pt x="2316" y="4266"/>
                </a:lnTo>
                <a:lnTo>
                  <a:pt x="2423" y="4264"/>
                </a:lnTo>
                <a:lnTo>
                  <a:pt x="2531" y="4258"/>
                </a:lnTo>
                <a:lnTo>
                  <a:pt x="2639" y="4251"/>
                </a:lnTo>
                <a:lnTo>
                  <a:pt x="2744" y="4241"/>
                </a:lnTo>
                <a:lnTo>
                  <a:pt x="2850" y="4228"/>
                </a:lnTo>
                <a:lnTo>
                  <a:pt x="2923" y="4218"/>
                </a:lnTo>
                <a:lnTo>
                  <a:pt x="2996" y="4207"/>
                </a:lnTo>
                <a:lnTo>
                  <a:pt x="3070" y="4194"/>
                </a:lnTo>
                <a:lnTo>
                  <a:pt x="3143" y="4180"/>
                </a:lnTo>
                <a:lnTo>
                  <a:pt x="3216" y="4164"/>
                </a:lnTo>
                <a:lnTo>
                  <a:pt x="3289" y="4148"/>
                </a:lnTo>
                <a:lnTo>
                  <a:pt x="3361" y="4130"/>
                </a:lnTo>
                <a:lnTo>
                  <a:pt x="3432" y="4109"/>
                </a:lnTo>
                <a:lnTo>
                  <a:pt x="3518" y="4084"/>
                </a:lnTo>
                <a:lnTo>
                  <a:pt x="3604" y="4058"/>
                </a:lnTo>
                <a:lnTo>
                  <a:pt x="3622" y="4051"/>
                </a:lnTo>
                <a:lnTo>
                  <a:pt x="3642" y="4044"/>
                </a:lnTo>
                <a:lnTo>
                  <a:pt x="3652" y="4042"/>
                </a:lnTo>
                <a:lnTo>
                  <a:pt x="3661" y="4040"/>
                </a:lnTo>
                <a:lnTo>
                  <a:pt x="3671" y="4040"/>
                </a:lnTo>
                <a:lnTo>
                  <a:pt x="3681" y="4043"/>
                </a:lnTo>
                <a:lnTo>
                  <a:pt x="3690" y="4047"/>
                </a:lnTo>
                <a:lnTo>
                  <a:pt x="3699" y="4053"/>
                </a:lnTo>
                <a:lnTo>
                  <a:pt x="3707" y="4060"/>
                </a:lnTo>
                <a:lnTo>
                  <a:pt x="3714" y="4069"/>
                </a:lnTo>
                <a:lnTo>
                  <a:pt x="3722" y="4078"/>
                </a:lnTo>
                <a:lnTo>
                  <a:pt x="3728" y="4089"/>
                </a:lnTo>
                <a:lnTo>
                  <a:pt x="3739" y="4111"/>
                </a:lnTo>
                <a:lnTo>
                  <a:pt x="3748" y="4136"/>
                </a:lnTo>
                <a:lnTo>
                  <a:pt x="3757" y="4160"/>
                </a:lnTo>
                <a:lnTo>
                  <a:pt x="3765" y="4183"/>
                </a:lnTo>
                <a:lnTo>
                  <a:pt x="3772" y="4202"/>
                </a:lnTo>
                <a:lnTo>
                  <a:pt x="3796" y="4262"/>
                </a:lnTo>
                <a:lnTo>
                  <a:pt x="3822" y="4322"/>
                </a:lnTo>
                <a:lnTo>
                  <a:pt x="3845" y="4383"/>
                </a:lnTo>
                <a:lnTo>
                  <a:pt x="3867" y="4444"/>
                </a:lnTo>
                <a:lnTo>
                  <a:pt x="3888" y="4506"/>
                </a:lnTo>
                <a:lnTo>
                  <a:pt x="3908" y="4569"/>
                </a:lnTo>
                <a:lnTo>
                  <a:pt x="3925" y="4631"/>
                </a:lnTo>
                <a:lnTo>
                  <a:pt x="3941" y="4695"/>
                </a:lnTo>
                <a:lnTo>
                  <a:pt x="3952" y="4742"/>
                </a:lnTo>
                <a:lnTo>
                  <a:pt x="3958" y="4771"/>
                </a:lnTo>
                <a:lnTo>
                  <a:pt x="3963" y="4800"/>
                </a:lnTo>
                <a:lnTo>
                  <a:pt x="3964" y="4815"/>
                </a:lnTo>
                <a:lnTo>
                  <a:pt x="3965" y="4830"/>
                </a:lnTo>
                <a:lnTo>
                  <a:pt x="3965" y="4844"/>
                </a:lnTo>
                <a:lnTo>
                  <a:pt x="3963" y="4857"/>
                </a:lnTo>
                <a:lnTo>
                  <a:pt x="3960" y="4868"/>
                </a:lnTo>
                <a:lnTo>
                  <a:pt x="3956" y="4879"/>
                </a:lnTo>
                <a:lnTo>
                  <a:pt x="3949" y="4889"/>
                </a:lnTo>
                <a:lnTo>
                  <a:pt x="3941" y="4896"/>
                </a:lnTo>
                <a:lnTo>
                  <a:pt x="3932" y="4902"/>
                </a:lnTo>
                <a:lnTo>
                  <a:pt x="3920" y="4908"/>
                </a:lnTo>
                <a:lnTo>
                  <a:pt x="3908" y="4914"/>
                </a:lnTo>
                <a:lnTo>
                  <a:pt x="3894" y="4918"/>
                </a:lnTo>
                <a:lnTo>
                  <a:pt x="3865" y="4928"/>
                </a:lnTo>
                <a:lnTo>
                  <a:pt x="3835" y="4933"/>
                </a:lnTo>
                <a:lnTo>
                  <a:pt x="3804" y="4939"/>
                </a:lnTo>
                <a:lnTo>
                  <a:pt x="3773" y="4945"/>
                </a:lnTo>
                <a:lnTo>
                  <a:pt x="3746" y="4949"/>
                </a:lnTo>
                <a:lnTo>
                  <a:pt x="3721" y="4954"/>
                </a:lnTo>
                <a:lnTo>
                  <a:pt x="3587" y="4984"/>
                </a:lnTo>
                <a:lnTo>
                  <a:pt x="3520" y="4999"/>
                </a:lnTo>
                <a:lnTo>
                  <a:pt x="3454" y="5011"/>
                </a:lnTo>
                <a:lnTo>
                  <a:pt x="3387" y="5024"/>
                </a:lnTo>
                <a:lnTo>
                  <a:pt x="3320" y="5035"/>
                </a:lnTo>
                <a:lnTo>
                  <a:pt x="3252" y="5046"/>
                </a:lnTo>
                <a:lnTo>
                  <a:pt x="3184" y="5055"/>
                </a:lnTo>
                <a:lnTo>
                  <a:pt x="3111" y="5063"/>
                </a:lnTo>
                <a:lnTo>
                  <a:pt x="3036" y="5070"/>
                </a:lnTo>
                <a:lnTo>
                  <a:pt x="2962" y="5075"/>
                </a:lnTo>
                <a:lnTo>
                  <a:pt x="2887" y="5080"/>
                </a:lnTo>
                <a:lnTo>
                  <a:pt x="2813" y="5084"/>
                </a:lnTo>
                <a:lnTo>
                  <a:pt x="2737" y="5086"/>
                </a:lnTo>
                <a:lnTo>
                  <a:pt x="2663" y="5087"/>
                </a:lnTo>
                <a:lnTo>
                  <a:pt x="2587" y="5087"/>
                </a:lnTo>
                <a:lnTo>
                  <a:pt x="2512" y="5087"/>
                </a:lnTo>
                <a:lnTo>
                  <a:pt x="2436" y="5085"/>
                </a:lnTo>
                <a:lnTo>
                  <a:pt x="2360" y="5081"/>
                </a:lnTo>
                <a:lnTo>
                  <a:pt x="2283" y="5077"/>
                </a:lnTo>
                <a:lnTo>
                  <a:pt x="2208" y="5071"/>
                </a:lnTo>
                <a:lnTo>
                  <a:pt x="2132" y="5064"/>
                </a:lnTo>
                <a:lnTo>
                  <a:pt x="2058" y="5056"/>
                </a:lnTo>
                <a:lnTo>
                  <a:pt x="1982" y="5046"/>
                </a:lnTo>
                <a:lnTo>
                  <a:pt x="1906" y="5035"/>
                </a:lnTo>
                <a:lnTo>
                  <a:pt x="1832" y="5023"/>
                </a:lnTo>
                <a:lnTo>
                  <a:pt x="1757" y="5009"/>
                </a:lnTo>
                <a:lnTo>
                  <a:pt x="1683" y="4994"/>
                </a:lnTo>
                <a:lnTo>
                  <a:pt x="1608" y="4978"/>
                </a:lnTo>
                <a:lnTo>
                  <a:pt x="1535" y="4960"/>
                </a:lnTo>
                <a:lnTo>
                  <a:pt x="1463" y="4941"/>
                </a:lnTo>
                <a:lnTo>
                  <a:pt x="1390" y="4921"/>
                </a:lnTo>
                <a:lnTo>
                  <a:pt x="1317" y="4898"/>
                </a:lnTo>
                <a:lnTo>
                  <a:pt x="1246" y="4875"/>
                </a:lnTo>
                <a:lnTo>
                  <a:pt x="1175" y="4850"/>
                </a:lnTo>
                <a:lnTo>
                  <a:pt x="1105" y="4822"/>
                </a:lnTo>
                <a:lnTo>
                  <a:pt x="1035" y="4795"/>
                </a:lnTo>
                <a:lnTo>
                  <a:pt x="968" y="4764"/>
                </a:lnTo>
                <a:lnTo>
                  <a:pt x="899" y="4733"/>
                </a:lnTo>
                <a:lnTo>
                  <a:pt x="832" y="4700"/>
                </a:lnTo>
                <a:lnTo>
                  <a:pt x="819" y="4693"/>
                </a:lnTo>
                <a:lnTo>
                  <a:pt x="806" y="4683"/>
                </a:lnTo>
                <a:lnTo>
                  <a:pt x="794" y="4674"/>
                </a:lnTo>
                <a:lnTo>
                  <a:pt x="782" y="4664"/>
                </a:lnTo>
                <a:lnTo>
                  <a:pt x="772" y="4653"/>
                </a:lnTo>
                <a:lnTo>
                  <a:pt x="760" y="4641"/>
                </a:lnTo>
                <a:lnTo>
                  <a:pt x="741" y="4616"/>
                </a:lnTo>
                <a:lnTo>
                  <a:pt x="722" y="4589"/>
                </a:lnTo>
                <a:lnTo>
                  <a:pt x="705" y="4563"/>
                </a:lnTo>
                <a:lnTo>
                  <a:pt x="672" y="4510"/>
                </a:lnTo>
                <a:lnTo>
                  <a:pt x="633" y="4448"/>
                </a:lnTo>
                <a:lnTo>
                  <a:pt x="596" y="4385"/>
                </a:lnTo>
                <a:lnTo>
                  <a:pt x="561" y="4321"/>
                </a:lnTo>
                <a:lnTo>
                  <a:pt x="526" y="4257"/>
                </a:lnTo>
                <a:lnTo>
                  <a:pt x="494" y="4192"/>
                </a:lnTo>
                <a:lnTo>
                  <a:pt x="465" y="4125"/>
                </a:lnTo>
                <a:lnTo>
                  <a:pt x="436" y="4059"/>
                </a:lnTo>
                <a:lnTo>
                  <a:pt x="408" y="3990"/>
                </a:lnTo>
                <a:lnTo>
                  <a:pt x="391" y="3944"/>
                </a:lnTo>
                <a:lnTo>
                  <a:pt x="374" y="3897"/>
                </a:lnTo>
                <a:lnTo>
                  <a:pt x="359" y="3850"/>
                </a:lnTo>
                <a:lnTo>
                  <a:pt x="344" y="3803"/>
                </a:lnTo>
                <a:lnTo>
                  <a:pt x="340" y="3787"/>
                </a:lnTo>
                <a:lnTo>
                  <a:pt x="337" y="3778"/>
                </a:lnTo>
                <a:lnTo>
                  <a:pt x="335" y="3769"/>
                </a:lnTo>
                <a:lnTo>
                  <a:pt x="335" y="3760"/>
                </a:lnTo>
                <a:lnTo>
                  <a:pt x="337" y="3750"/>
                </a:lnTo>
                <a:lnTo>
                  <a:pt x="339" y="3747"/>
                </a:lnTo>
                <a:lnTo>
                  <a:pt x="341" y="3743"/>
                </a:lnTo>
                <a:lnTo>
                  <a:pt x="344" y="3740"/>
                </a:lnTo>
                <a:lnTo>
                  <a:pt x="348" y="3738"/>
                </a:lnTo>
                <a:close/>
                <a:moveTo>
                  <a:pt x="991" y="4876"/>
                </a:moveTo>
                <a:lnTo>
                  <a:pt x="991" y="4876"/>
                </a:lnTo>
                <a:lnTo>
                  <a:pt x="1000" y="4876"/>
                </a:lnTo>
                <a:lnTo>
                  <a:pt x="1009" y="4876"/>
                </a:lnTo>
                <a:lnTo>
                  <a:pt x="1018" y="4878"/>
                </a:lnTo>
                <a:lnTo>
                  <a:pt x="1028" y="4881"/>
                </a:lnTo>
                <a:lnTo>
                  <a:pt x="1047" y="4887"/>
                </a:lnTo>
                <a:lnTo>
                  <a:pt x="1063" y="4894"/>
                </a:lnTo>
                <a:lnTo>
                  <a:pt x="1108" y="4910"/>
                </a:lnTo>
                <a:lnTo>
                  <a:pt x="1151" y="4928"/>
                </a:lnTo>
                <a:lnTo>
                  <a:pt x="1238" y="4961"/>
                </a:lnTo>
                <a:lnTo>
                  <a:pt x="1306" y="4985"/>
                </a:lnTo>
                <a:lnTo>
                  <a:pt x="1375" y="5007"/>
                </a:lnTo>
                <a:lnTo>
                  <a:pt x="1445" y="5026"/>
                </a:lnTo>
                <a:lnTo>
                  <a:pt x="1514" y="5045"/>
                </a:lnTo>
                <a:lnTo>
                  <a:pt x="1586" y="5062"/>
                </a:lnTo>
                <a:lnTo>
                  <a:pt x="1657" y="5077"/>
                </a:lnTo>
                <a:lnTo>
                  <a:pt x="1726" y="5092"/>
                </a:lnTo>
                <a:lnTo>
                  <a:pt x="1798" y="5104"/>
                </a:lnTo>
                <a:lnTo>
                  <a:pt x="1886" y="5119"/>
                </a:lnTo>
                <a:lnTo>
                  <a:pt x="1975" y="5132"/>
                </a:lnTo>
                <a:lnTo>
                  <a:pt x="2065" y="5143"/>
                </a:lnTo>
                <a:lnTo>
                  <a:pt x="2155" y="5153"/>
                </a:lnTo>
                <a:lnTo>
                  <a:pt x="2246" y="5161"/>
                </a:lnTo>
                <a:lnTo>
                  <a:pt x="2336" y="5168"/>
                </a:lnTo>
                <a:lnTo>
                  <a:pt x="2427" y="5174"/>
                </a:lnTo>
                <a:lnTo>
                  <a:pt x="2518" y="5178"/>
                </a:lnTo>
                <a:lnTo>
                  <a:pt x="2609" y="5179"/>
                </a:lnTo>
                <a:lnTo>
                  <a:pt x="2701" y="5179"/>
                </a:lnTo>
                <a:lnTo>
                  <a:pt x="2791" y="5178"/>
                </a:lnTo>
                <a:lnTo>
                  <a:pt x="2882" y="5174"/>
                </a:lnTo>
                <a:lnTo>
                  <a:pt x="2972" y="5168"/>
                </a:lnTo>
                <a:lnTo>
                  <a:pt x="3063" y="5161"/>
                </a:lnTo>
                <a:lnTo>
                  <a:pt x="3152" y="5152"/>
                </a:lnTo>
                <a:lnTo>
                  <a:pt x="3242" y="5142"/>
                </a:lnTo>
                <a:lnTo>
                  <a:pt x="3304" y="5133"/>
                </a:lnTo>
                <a:lnTo>
                  <a:pt x="3367" y="5124"/>
                </a:lnTo>
                <a:lnTo>
                  <a:pt x="3428" y="5112"/>
                </a:lnTo>
                <a:lnTo>
                  <a:pt x="3490" y="5101"/>
                </a:lnTo>
                <a:lnTo>
                  <a:pt x="3553" y="5088"/>
                </a:lnTo>
                <a:lnTo>
                  <a:pt x="3614" y="5075"/>
                </a:lnTo>
                <a:lnTo>
                  <a:pt x="3676" y="5061"/>
                </a:lnTo>
                <a:lnTo>
                  <a:pt x="3738" y="5046"/>
                </a:lnTo>
                <a:lnTo>
                  <a:pt x="3808" y="5030"/>
                </a:lnTo>
                <a:lnTo>
                  <a:pt x="3879" y="5012"/>
                </a:lnTo>
                <a:lnTo>
                  <a:pt x="3894" y="5008"/>
                </a:lnTo>
                <a:lnTo>
                  <a:pt x="3911" y="5003"/>
                </a:lnTo>
                <a:lnTo>
                  <a:pt x="3920" y="5002"/>
                </a:lnTo>
                <a:lnTo>
                  <a:pt x="3929" y="5001"/>
                </a:lnTo>
                <a:lnTo>
                  <a:pt x="3937" y="5002"/>
                </a:lnTo>
                <a:lnTo>
                  <a:pt x="3945" y="5003"/>
                </a:lnTo>
                <a:lnTo>
                  <a:pt x="3952" y="5007"/>
                </a:lnTo>
                <a:lnTo>
                  <a:pt x="3958" y="5011"/>
                </a:lnTo>
                <a:lnTo>
                  <a:pt x="3963" y="5017"/>
                </a:lnTo>
                <a:lnTo>
                  <a:pt x="3967" y="5023"/>
                </a:lnTo>
                <a:lnTo>
                  <a:pt x="3971" y="5028"/>
                </a:lnTo>
                <a:lnTo>
                  <a:pt x="3974" y="5037"/>
                </a:lnTo>
                <a:lnTo>
                  <a:pt x="3977" y="5051"/>
                </a:lnTo>
                <a:lnTo>
                  <a:pt x="3979" y="5067"/>
                </a:lnTo>
                <a:lnTo>
                  <a:pt x="3979" y="5084"/>
                </a:lnTo>
                <a:lnTo>
                  <a:pt x="3979" y="5113"/>
                </a:lnTo>
                <a:lnTo>
                  <a:pt x="3979" y="5142"/>
                </a:lnTo>
                <a:lnTo>
                  <a:pt x="3976" y="5171"/>
                </a:lnTo>
                <a:lnTo>
                  <a:pt x="3974" y="5200"/>
                </a:lnTo>
                <a:lnTo>
                  <a:pt x="3969" y="5229"/>
                </a:lnTo>
                <a:lnTo>
                  <a:pt x="3965" y="5258"/>
                </a:lnTo>
                <a:lnTo>
                  <a:pt x="3959" y="5285"/>
                </a:lnTo>
                <a:lnTo>
                  <a:pt x="3952" y="5314"/>
                </a:lnTo>
                <a:lnTo>
                  <a:pt x="3944" y="5341"/>
                </a:lnTo>
                <a:lnTo>
                  <a:pt x="3936" y="5369"/>
                </a:lnTo>
                <a:lnTo>
                  <a:pt x="3930" y="5382"/>
                </a:lnTo>
                <a:lnTo>
                  <a:pt x="3925" y="5394"/>
                </a:lnTo>
                <a:lnTo>
                  <a:pt x="3919" y="5406"/>
                </a:lnTo>
                <a:lnTo>
                  <a:pt x="3910" y="5417"/>
                </a:lnTo>
                <a:lnTo>
                  <a:pt x="3901" y="5427"/>
                </a:lnTo>
                <a:lnTo>
                  <a:pt x="3888" y="5435"/>
                </a:lnTo>
                <a:lnTo>
                  <a:pt x="3870" y="5447"/>
                </a:lnTo>
                <a:lnTo>
                  <a:pt x="3851" y="5457"/>
                </a:lnTo>
                <a:lnTo>
                  <a:pt x="3832" y="5466"/>
                </a:lnTo>
                <a:lnTo>
                  <a:pt x="3812" y="5476"/>
                </a:lnTo>
                <a:lnTo>
                  <a:pt x="3771" y="5492"/>
                </a:lnTo>
                <a:lnTo>
                  <a:pt x="3731" y="5506"/>
                </a:lnTo>
                <a:lnTo>
                  <a:pt x="3647" y="5535"/>
                </a:lnTo>
                <a:lnTo>
                  <a:pt x="3606" y="5549"/>
                </a:lnTo>
                <a:lnTo>
                  <a:pt x="3566" y="5564"/>
                </a:lnTo>
                <a:lnTo>
                  <a:pt x="3463" y="5604"/>
                </a:lnTo>
                <a:lnTo>
                  <a:pt x="3411" y="5623"/>
                </a:lnTo>
                <a:lnTo>
                  <a:pt x="3357" y="5642"/>
                </a:lnTo>
                <a:lnTo>
                  <a:pt x="3305" y="5660"/>
                </a:lnTo>
                <a:lnTo>
                  <a:pt x="3251" y="5676"/>
                </a:lnTo>
                <a:lnTo>
                  <a:pt x="3196" y="5692"/>
                </a:lnTo>
                <a:lnTo>
                  <a:pt x="3142" y="5707"/>
                </a:lnTo>
                <a:lnTo>
                  <a:pt x="3087" y="5720"/>
                </a:lnTo>
                <a:lnTo>
                  <a:pt x="3032" y="5732"/>
                </a:lnTo>
                <a:lnTo>
                  <a:pt x="2977" y="5741"/>
                </a:lnTo>
                <a:lnTo>
                  <a:pt x="2921" y="5751"/>
                </a:lnTo>
                <a:lnTo>
                  <a:pt x="2866" y="5756"/>
                </a:lnTo>
                <a:lnTo>
                  <a:pt x="2810" y="5761"/>
                </a:lnTo>
                <a:lnTo>
                  <a:pt x="2755" y="5763"/>
                </a:lnTo>
                <a:lnTo>
                  <a:pt x="2700" y="5763"/>
                </a:lnTo>
                <a:lnTo>
                  <a:pt x="2669" y="5762"/>
                </a:lnTo>
                <a:lnTo>
                  <a:pt x="2636" y="5759"/>
                </a:lnTo>
                <a:lnTo>
                  <a:pt x="2606" y="5754"/>
                </a:lnTo>
                <a:lnTo>
                  <a:pt x="2575" y="5750"/>
                </a:lnTo>
                <a:lnTo>
                  <a:pt x="2513" y="5737"/>
                </a:lnTo>
                <a:lnTo>
                  <a:pt x="2451" y="5724"/>
                </a:lnTo>
                <a:lnTo>
                  <a:pt x="2404" y="5714"/>
                </a:lnTo>
                <a:lnTo>
                  <a:pt x="2357" y="5704"/>
                </a:lnTo>
                <a:lnTo>
                  <a:pt x="2311" y="5691"/>
                </a:lnTo>
                <a:lnTo>
                  <a:pt x="2264" y="5678"/>
                </a:lnTo>
                <a:lnTo>
                  <a:pt x="2218" y="5665"/>
                </a:lnTo>
                <a:lnTo>
                  <a:pt x="2172" y="5651"/>
                </a:lnTo>
                <a:lnTo>
                  <a:pt x="2128" y="5636"/>
                </a:lnTo>
                <a:lnTo>
                  <a:pt x="2082" y="5620"/>
                </a:lnTo>
                <a:lnTo>
                  <a:pt x="2037" y="5603"/>
                </a:lnTo>
                <a:lnTo>
                  <a:pt x="1992" y="5586"/>
                </a:lnTo>
                <a:lnTo>
                  <a:pt x="1949" y="5567"/>
                </a:lnTo>
                <a:lnTo>
                  <a:pt x="1904" y="5549"/>
                </a:lnTo>
                <a:lnTo>
                  <a:pt x="1817" y="5510"/>
                </a:lnTo>
                <a:lnTo>
                  <a:pt x="1731" y="5468"/>
                </a:lnTo>
                <a:lnTo>
                  <a:pt x="1691" y="5448"/>
                </a:lnTo>
                <a:lnTo>
                  <a:pt x="1652" y="5426"/>
                </a:lnTo>
                <a:lnTo>
                  <a:pt x="1613" y="5404"/>
                </a:lnTo>
                <a:lnTo>
                  <a:pt x="1574" y="5382"/>
                </a:lnTo>
                <a:lnTo>
                  <a:pt x="1535" y="5359"/>
                </a:lnTo>
                <a:lnTo>
                  <a:pt x="1497" y="5335"/>
                </a:lnTo>
                <a:lnTo>
                  <a:pt x="1459" y="5310"/>
                </a:lnTo>
                <a:lnTo>
                  <a:pt x="1423" y="5285"/>
                </a:lnTo>
                <a:lnTo>
                  <a:pt x="1385" y="5259"/>
                </a:lnTo>
                <a:lnTo>
                  <a:pt x="1349" y="5233"/>
                </a:lnTo>
                <a:lnTo>
                  <a:pt x="1313" y="5206"/>
                </a:lnTo>
                <a:lnTo>
                  <a:pt x="1277" y="5179"/>
                </a:lnTo>
                <a:lnTo>
                  <a:pt x="1243" y="5150"/>
                </a:lnTo>
                <a:lnTo>
                  <a:pt x="1208" y="5121"/>
                </a:lnTo>
                <a:lnTo>
                  <a:pt x="1174" y="5093"/>
                </a:lnTo>
                <a:lnTo>
                  <a:pt x="1141" y="5063"/>
                </a:lnTo>
                <a:lnTo>
                  <a:pt x="1071" y="5000"/>
                </a:lnTo>
                <a:lnTo>
                  <a:pt x="1037" y="4967"/>
                </a:lnTo>
                <a:lnTo>
                  <a:pt x="1004" y="4932"/>
                </a:lnTo>
                <a:lnTo>
                  <a:pt x="994" y="4921"/>
                </a:lnTo>
                <a:lnTo>
                  <a:pt x="987" y="4912"/>
                </a:lnTo>
                <a:lnTo>
                  <a:pt x="983" y="4904"/>
                </a:lnTo>
                <a:lnTo>
                  <a:pt x="979" y="4896"/>
                </a:lnTo>
                <a:lnTo>
                  <a:pt x="978" y="4891"/>
                </a:lnTo>
                <a:lnTo>
                  <a:pt x="979" y="4887"/>
                </a:lnTo>
                <a:lnTo>
                  <a:pt x="980" y="4884"/>
                </a:lnTo>
                <a:lnTo>
                  <a:pt x="983" y="4881"/>
                </a:lnTo>
                <a:lnTo>
                  <a:pt x="986" y="4878"/>
                </a:lnTo>
                <a:lnTo>
                  <a:pt x="991" y="4876"/>
                </a:lnTo>
                <a:close/>
                <a:moveTo>
                  <a:pt x="3895" y="5542"/>
                </a:moveTo>
                <a:lnTo>
                  <a:pt x="3895" y="5542"/>
                </a:lnTo>
                <a:lnTo>
                  <a:pt x="3908" y="5541"/>
                </a:lnTo>
                <a:lnTo>
                  <a:pt x="3926" y="5541"/>
                </a:lnTo>
                <a:lnTo>
                  <a:pt x="3947" y="5543"/>
                </a:lnTo>
                <a:lnTo>
                  <a:pt x="3968" y="5548"/>
                </a:lnTo>
                <a:lnTo>
                  <a:pt x="3979" y="5551"/>
                </a:lnTo>
                <a:lnTo>
                  <a:pt x="3988" y="5555"/>
                </a:lnTo>
                <a:lnTo>
                  <a:pt x="3996" y="5559"/>
                </a:lnTo>
                <a:lnTo>
                  <a:pt x="4003" y="5564"/>
                </a:lnTo>
                <a:lnTo>
                  <a:pt x="4007" y="5570"/>
                </a:lnTo>
                <a:lnTo>
                  <a:pt x="4010" y="5576"/>
                </a:lnTo>
                <a:lnTo>
                  <a:pt x="4010" y="5580"/>
                </a:lnTo>
                <a:lnTo>
                  <a:pt x="4010" y="5583"/>
                </a:lnTo>
                <a:lnTo>
                  <a:pt x="4006" y="5591"/>
                </a:lnTo>
                <a:lnTo>
                  <a:pt x="4003" y="5596"/>
                </a:lnTo>
                <a:lnTo>
                  <a:pt x="3997" y="5602"/>
                </a:lnTo>
                <a:lnTo>
                  <a:pt x="3991" y="5606"/>
                </a:lnTo>
                <a:lnTo>
                  <a:pt x="3984" y="5611"/>
                </a:lnTo>
                <a:lnTo>
                  <a:pt x="3967" y="5618"/>
                </a:lnTo>
                <a:lnTo>
                  <a:pt x="3949" y="5625"/>
                </a:lnTo>
                <a:lnTo>
                  <a:pt x="3929" y="5630"/>
                </a:lnTo>
                <a:lnTo>
                  <a:pt x="3911" y="5635"/>
                </a:lnTo>
                <a:lnTo>
                  <a:pt x="3881" y="5643"/>
                </a:lnTo>
                <a:lnTo>
                  <a:pt x="3842" y="5656"/>
                </a:lnTo>
                <a:lnTo>
                  <a:pt x="3803" y="5668"/>
                </a:lnTo>
                <a:lnTo>
                  <a:pt x="3763" y="5680"/>
                </a:lnTo>
                <a:lnTo>
                  <a:pt x="3724" y="5690"/>
                </a:lnTo>
                <a:lnTo>
                  <a:pt x="3644" y="5709"/>
                </a:lnTo>
                <a:lnTo>
                  <a:pt x="3563" y="5728"/>
                </a:lnTo>
                <a:lnTo>
                  <a:pt x="3535" y="5735"/>
                </a:lnTo>
                <a:lnTo>
                  <a:pt x="3502" y="5741"/>
                </a:lnTo>
                <a:lnTo>
                  <a:pt x="3486" y="5745"/>
                </a:lnTo>
                <a:lnTo>
                  <a:pt x="3470" y="5746"/>
                </a:lnTo>
                <a:lnTo>
                  <a:pt x="3455" y="5745"/>
                </a:lnTo>
                <a:lnTo>
                  <a:pt x="3448" y="5743"/>
                </a:lnTo>
                <a:lnTo>
                  <a:pt x="3441" y="5740"/>
                </a:lnTo>
                <a:lnTo>
                  <a:pt x="3436" y="5738"/>
                </a:lnTo>
                <a:lnTo>
                  <a:pt x="3433" y="5735"/>
                </a:lnTo>
                <a:lnTo>
                  <a:pt x="3433" y="5730"/>
                </a:lnTo>
                <a:lnTo>
                  <a:pt x="3434" y="5727"/>
                </a:lnTo>
                <a:lnTo>
                  <a:pt x="3436" y="5722"/>
                </a:lnTo>
                <a:lnTo>
                  <a:pt x="3439" y="5719"/>
                </a:lnTo>
                <a:lnTo>
                  <a:pt x="3447" y="5712"/>
                </a:lnTo>
                <a:lnTo>
                  <a:pt x="3457" y="5707"/>
                </a:lnTo>
                <a:lnTo>
                  <a:pt x="3467" y="5701"/>
                </a:lnTo>
                <a:lnTo>
                  <a:pt x="3490" y="5693"/>
                </a:lnTo>
                <a:lnTo>
                  <a:pt x="3513" y="5685"/>
                </a:lnTo>
                <a:lnTo>
                  <a:pt x="3536" y="5677"/>
                </a:lnTo>
                <a:lnTo>
                  <a:pt x="3592" y="5656"/>
                </a:lnTo>
                <a:lnTo>
                  <a:pt x="3649" y="5636"/>
                </a:lnTo>
                <a:lnTo>
                  <a:pt x="3705" y="5615"/>
                </a:lnTo>
                <a:lnTo>
                  <a:pt x="3761" y="5594"/>
                </a:lnTo>
                <a:lnTo>
                  <a:pt x="3794" y="5580"/>
                </a:lnTo>
                <a:lnTo>
                  <a:pt x="3827" y="5565"/>
                </a:lnTo>
                <a:lnTo>
                  <a:pt x="3843" y="5558"/>
                </a:lnTo>
                <a:lnTo>
                  <a:pt x="3861" y="5551"/>
                </a:lnTo>
                <a:lnTo>
                  <a:pt x="3878" y="5545"/>
                </a:lnTo>
                <a:lnTo>
                  <a:pt x="3895" y="5542"/>
                </a:lnTo>
                <a:close/>
              </a:path>
            </a:pathLst>
          </a:custGeom>
          <a:solidFill>
            <a:srgbClr val="FF3300"/>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Freeform 134"/>
          <p:cNvSpPr>
            <a:spLocks noEditPoints="1"/>
          </p:cNvSpPr>
          <p:nvPr/>
        </p:nvSpPr>
        <p:spPr bwMode="auto">
          <a:xfrm>
            <a:off x="4371916" y="2729551"/>
            <a:ext cx="978006" cy="1024803"/>
          </a:xfrm>
          <a:custGeom>
            <a:avLst/>
            <a:gdLst>
              <a:gd name="T0" fmla="*/ 69 w 76"/>
              <a:gd name="T1" fmla="*/ 26 h 79"/>
              <a:gd name="T2" fmla="*/ 11 w 76"/>
              <a:gd name="T3" fmla="*/ 12 h 79"/>
              <a:gd name="T4" fmla="*/ 7 w 76"/>
              <a:gd name="T5" fmla="*/ 26 h 79"/>
              <a:gd name="T6" fmla="*/ 25 w 76"/>
              <a:gd name="T7" fmla="*/ 8 h 79"/>
              <a:gd name="T8" fmla="*/ 25 w 76"/>
              <a:gd name="T9" fmla="*/ 8 h 79"/>
              <a:gd name="T10" fmla="*/ 36 w 76"/>
              <a:gd name="T11" fmla="*/ 3 h 79"/>
              <a:gd name="T12" fmla="*/ 62 w 76"/>
              <a:gd name="T13" fmla="*/ 12 h 79"/>
              <a:gd name="T14" fmla="*/ 2 w 76"/>
              <a:gd name="T15" fmla="*/ 36 h 79"/>
              <a:gd name="T16" fmla="*/ 51 w 76"/>
              <a:gd name="T17" fmla="*/ 8 h 79"/>
              <a:gd name="T18" fmla="*/ 51 w 76"/>
              <a:gd name="T19" fmla="*/ 8 h 79"/>
              <a:gd name="T20" fmla="*/ 65 w 76"/>
              <a:gd name="T21" fmla="*/ 62 h 79"/>
              <a:gd name="T22" fmla="*/ 71 w 76"/>
              <a:gd name="T23" fmla="*/ 54 h 79"/>
              <a:gd name="T24" fmla="*/ 50 w 76"/>
              <a:gd name="T25" fmla="*/ 73 h 79"/>
              <a:gd name="T26" fmla="*/ 74 w 76"/>
              <a:gd name="T27" fmla="*/ 36 h 79"/>
              <a:gd name="T28" fmla="*/ 74 w 76"/>
              <a:gd name="T29" fmla="*/ 36 h 79"/>
              <a:gd name="T30" fmla="*/ 15 w 76"/>
              <a:gd name="T31" fmla="*/ 66 h 79"/>
              <a:gd name="T32" fmla="*/ 6 w 76"/>
              <a:gd name="T33" fmla="*/ 55 h 79"/>
              <a:gd name="T34" fmla="*/ 62 w 76"/>
              <a:gd name="T35" fmla="*/ 62 h 79"/>
              <a:gd name="T36" fmla="*/ 16 w 76"/>
              <a:gd name="T37" fmla="*/ 62 h 79"/>
              <a:gd name="T38" fmla="*/ 13 w 76"/>
              <a:gd name="T39" fmla="*/ 79 h 79"/>
              <a:gd name="T40" fmla="*/ 45 w 76"/>
              <a:gd name="T41" fmla="*/ 71 h 79"/>
              <a:gd name="T42" fmla="*/ 58 w 76"/>
              <a:gd name="T43" fmla="*/ 58 h 79"/>
              <a:gd name="T44" fmla="*/ 40 w 76"/>
              <a:gd name="T45" fmla="*/ 42 h 79"/>
              <a:gd name="T46" fmla="*/ 41 w 76"/>
              <a:gd name="T47" fmla="*/ 40 h 79"/>
              <a:gd name="T48" fmla="*/ 41 w 76"/>
              <a:gd name="T49" fmla="*/ 40 h 79"/>
              <a:gd name="T50" fmla="*/ 66 w 76"/>
              <a:gd name="T51" fmla="*/ 39 h 79"/>
              <a:gd name="T52" fmla="*/ 58 w 76"/>
              <a:gd name="T53" fmla="*/ 20 h 79"/>
              <a:gd name="T54" fmla="*/ 40 w 76"/>
              <a:gd name="T55" fmla="*/ 37 h 79"/>
              <a:gd name="T56" fmla="*/ 39 w 76"/>
              <a:gd name="T57" fmla="*/ 36 h 79"/>
              <a:gd name="T58" fmla="*/ 39 w 76"/>
              <a:gd name="T59" fmla="*/ 36 h 79"/>
              <a:gd name="T60" fmla="*/ 42 w 76"/>
              <a:gd name="T61" fmla="*/ 66 h 79"/>
              <a:gd name="T62" fmla="*/ 35 w 76"/>
              <a:gd name="T63" fmla="*/ 70 h 79"/>
              <a:gd name="T64" fmla="*/ 36 w 76"/>
              <a:gd name="T65" fmla="*/ 66 h 79"/>
              <a:gd name="T66" fmla="*/ 38 w 76"/>
              <a:gd name="T67" fmla="*/ 36 h 79"/>
              <a:gd name="T68" fmla="*/ 38 w 76"/>
              <a:gd name="T69" fmla="*/ 36 h 79"/>
              <a:gd name="T70" fmla="*/ 29 w 76"/>
              <a:gd name="T71" fmla="*/ 14 h 79"/>
              <a:gd name="T72" fmla="*/ 14 w 76"/>
              <a:gd name="T73" fmla="*/ 28 h 79"/>
              <a:gd name="T74" fmla="*/ 36 w 76"/>
              <a:gd name="T75" fmla="*/ 39 h 79"/>
              <a:gd name="T76" fmla="*/ 36 w 76"/>
              <a:gd name="T77" fmla="*/ 39 h 79"/>
              <a:gd name="T78" fmla="*/ 36 w 76"/>
              <a:gd name="T79" fmla="*/ 39 h 79"/>
              <a:gd name="T80" fmla="*/ 13 w 76"/>
              <a:gd name="T81" fmla="*/ 49 h 79"/>
              <a:gd name="T82" fmla="*/ 27 w 76"/>
              <a:gd name="T83" fmla="*/ 64 h 79"/>
              <a:gd name="T84" fmla="*/ 33 w 76"/>
              <a:gd name="T85" fmla="*/ 66 h 79"/>
              <a:gd name="T86" fmla="*/ 41 w 76"/>
              <a:gd name="T87" fmla="*/ 75 h 79"/>
              <a:gd name="T88" fmla="*/ 34 w 76"/>
              <a:gd name="T89" fmla="*/ 75 h 79"/>
              <a:gd name="T90" fmla="*/ 43 w 76"/>
              <a:gd name="T91" fmla="*/ 75 h 79"/>
              <a:gd name="T92" fmla="*/ 44 w 76"/>
              <a:gd name="T93" fmla="*/ 66 h 79"/>
              <a:gd name="T94" fmla="*/ 39 w 76"/>
              <a:gd name="T95" fmla="*/ 10 h 79"/>
              <a:gd name="T96" fmla="*/ 17 w 76"/>
              <a:gd name="T97" fmla="*/ 61 h 79"/>
              <a:gd name="T98" fmla="*/ 61 w 76"/>
              <a:gd name="T99" fmla="*/ 61 h 79"/>
              <a:gd name="T100" fmla="*/ 26 w 76"/>
              <a:gd name="T101"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79">
                <a:moveTo>
                  <a:pt x="72" y="27"/>
                </a:moveTo>
                <a:cubicBezTo>
                  <a:pt x="73" y="26"/>
                  <a:pt x="74" y="25"/>
                  <a:pt x="73" y="24"/>
                </a:cubicBezTo>
                <a:cubicBezTo>
                  <a:pt x="73" y="22"/>
                  <a:pt x="71" y="22"/>
                  <a:pt x="70" y="22"/>
                </a:cubicBezTo>
                <a:cubicBezTo>
                  <a:pt x="69" y="23"/>
                  <a:pt x="68" y="24"/>
                  <a:pt x="69" y="26"/>
                </a:cubicBezTo>
                <a:cubicBezTo>
                  <a:pt x="69" y="27"/>
                  <a:pt x="71" y="27"/>
                  <a:pt x="72" y="27"/>
                </a:cubicBezTo>
                <a:close/>
                <a:moveTo>
                  <a:pt x="15" y="15"/>
                </a:moveTo>
                <a:cubicBezTo>
                  <a:pt x="16" y="14"/>
                  <a:pt x="16" y="13"/>
                  <a:pt x="15" y="12"/>
                </a:cubicBezTo>
                <a:cubicBezTo>
                  <a:pt x="14" y="11"/>
                  <a:pt x="12" y="11"/>
                  <a:pt x="11" y="12"/>
                </a:cubicBezTo>
                <a:cubicBezTo>
                  <a:pt x="10" y="13"/>
                  <a:pt x="10" y="14"/>
                  <a:pt x="11" y="15"/>
                </a:cubicBezTo>
                <a:cubicBezTo>
                  <a:pt x="12" y="16"/>
                  <a:pt x="14" y="16"/>
                  <a:pt x="15" y="15"/>
                </a:cubicBezTo>
                <a:close/>
                <a:moveTo>
                  <a:pt x="4" y="28"/>
                </a:moveTo>
                <a:cubicBezTo>
                  <a:pt x="5" y="28"/>
                  <a:pt x="7" y="28"/>
                  <a:pt x="7" y="26"/>
                </a:cubicBezTo>
                <a:cubicBezTo>
                  <a:pt x="8" y="25"/>
                  <a:pt x="7" y="24"/>
                  <a:pt x="6" y="23"/>
                </a:cubicBezTo>
                <a:cubicBezTo>
                  <a:pt x="5" y="23"/>
                  <a:pt x="3" y="23"/>
                  <a:pt x="3" y="25"/>
                </a:cubicBezTo>
                <a:cubicBezTo>
                  <a:pt x="2" y="26"/>
                  <a:pt x="3" y="27"/>
                  <a:pt x="4" y="28"/>
                </a:cubicBezTo>
                <a:close/>
                <a:moveTo>
                  <a:pt x="25" y="8"/>
                </a:moveTo>
                <a:cubicBezTo>
                  <a:pt x="26" y="8"/>
                  <a:pt x="27" y="6"/>
                  <a:pt x="26" y="5"/>
                </a:cubicBezTo>
                <a:cubicBezTo>
                  <a:pt x="26" y="4"/>
                  <a:pt x="24" y="3"/>
                  <a:pt x="23" y="4"/>
                </a:cubicBezTo>
                <a:cubicBezTo>
                  <a:pt x="22" y="4"/>
                  <a:pt x="21" y="6"/>
                  <a:pt x="22" y="7"/>
                </a:cubicBezTo>
                <a:cubicBezTo>
                  <a:pt x="22" y="8"/>
                  <a:pt x="24" y="9"/>
                  <a:pt x="25" y="8"/>
                </a:cubicBezTo>
                <a:close/>
                <a:moveTo>
                  <a:pt x="38" y="5"/>
                </a:moveTo>
                <a:cubicBezTo>
                  <a:pt x="40" y="5"/>
                  <a:pt x="41" y="4"/>
                  <a:pt x="41" y="3"/>
                </a:cubicBezTo>
                <a:cubicBezTo>
                  <a:pt x="41" y="2"/>
                  <a:pt x="40" y="0"/>
                  <a:pt x="38" y="0"/>
                </a:cubicBezTo>
                <a:cubicBezTo>
                  <a:pt x="37" y="0"/>
                  <a:pt x="36" y="2"/>
                  <a:pt x="36" y="3"/>
                </a:cubicBezTo>
                <a:cubicBezTo>
                  <a:pt x="36" y="4"/>
                  <a:pt x="37" y="5"/>
                  <a:pt x="38" y="5"/>
                </a:cubicBezTo>
                <a:close/>
                <a:moveTo>
                  <a:pt x="65" y="15"/>
                </a:moveTo>
                <a:cubicBezTo>
                  <a:pt x="66" y="14"/>
                  <a:pt x="66" y="13"/>
                  <a:pt x="65" y="12"/>
                </a:cubicBezTo>
                <a:cubicBezTo>
                  <a:pt x="64" y="11"/>
                  <a:pt x="63" y="11"/>
                  <a:pt x="62" y="12"/>
                </a:cubicBezTo>
                <a:cubicBezTo>
                  <a:pt x="61" y="13"/>
                  <a:pt x="61" y="14"/>
                  <a:pt x="62" y="15"/>
                </a:cubicBezTo>
                <a:cubicBezTo>
                  <a:pt x="63" y="16"/>
                  <a:pt x="64" y="16"/>
                  <a:pt x="65" y="15"/>
                </a:cubicBezTo>
                <a:close/>
                <a:moveTo>
                  <a:pt x="5" y="39"/>
                </a:moveTo>
                <a:cubicBezTo>
                  <a:pt x="5" y="37"/>
                  <a:pt x="4" y="36"/>
                  <a:pt x="2" y="36"/>
                </a:cubicBezTo>
                <a:cubicBezTo>
                  <a:pt x="1" y="36"/>
                  <a:pt x="0" y="37"/>
                  <a:pt x="0" y="39"/>
                </a:cubicBezTo>
                <a:cubicBezTo>
                  <a:pt x="0" y="40"/>
                  <a:pt x="1" y="41"/>
                  <a:pt x="2" y="41"/>
                </a:cubicBezTo>
                <a:cubicBezTo>
                  <a:pt x="4" y="41"/>
                  <a:pt x="5" y="40"/>
                  <a:pt x="5" y="39"/>
                </a:cubicBezTo>
                <a:close/>
                <a:moveTo>
                  <a:pt x="51" y="8"/>
                </a:moveTo>
                <a:cubicBezTo>
                  <a:pt x="52" y="8"/>
                  <a:pt x="53" y="8"/>
                  <a:pt x="54" y="6"/>
                </a:cubicBezTo>
                <a:cubicBezTo>
                  <a:pt x="54" y="5"/>
                  <a:pt x="54" y="4"/>
                  <a:pt x="52" y="3"/>
                </a:cubicBezTo>
                <a:cubicBezTo>
                  <a:pt x="51" y="3"/>
                  <a:pt x="50" y="3"/>
                  <a:pt x="49" y="5"/>
                </a:cubicBezTo>
                <a:cubicBezTo>
                  <a:pt x="49" y="6"/>
                  <a:pt x="49" y="7"/>
                  <a:pt x="51" y="8"/>
                </a:cubicBezTo>
                <a:close/>
                <a:moveTo>
                  <a:pt x="62" y="62"/>
                </a:moveTo>
                <a:cubicBezTo>
                  <a:pt x="61" y="63"/>
                  <a:pt x="61" y="65"/>
                  <a:pt x="62" y="66"/>
                </a:cubicBezTo>
                <a:cubicBezTo>
                  <a:pt x="63" y="67"/>
                  <a:pt x="64" y="67"/>
                  <a:pt x="65" y="66"/>
                </a:cubicBezTo>
                <a:cubicBezTo>
                  <a:pt x="66" y="65"/>
                  <a:pt x="66" y="63"/>
                  <a:pt x="65" y="62"/>
                </a:cubicBezTo>
                <a:cubicBezTo>
                  <a:pt x="64" y="61"/>
                  <a:pt x="63" y="61"/>
                  <a:pt x="62" y="62"/>
                </a:cubicBezTo>
                <a:close/>
                <a:moveTo>
                  <a:pt x="72" y="50"/>
                </a:moveTo>
                <a:cubicBezTo>
                  <a:pt x="71" y="49"/>
                  <a:pt x="70" y="50"/>
                  <a:pt x="69" y="51"/>
                </a:cubicBezTo>
                <a:cubicBezTo>
                  <a:pt x="69" y="52"/>
                  <a:pt x="69" y="54"/>
                  <a:pt x="71" y="54"/>
                </a:cubicBezTo>
                <a:cubicBezTo>
                  <a:pt x="72" y="55"/>
                  <a:pt x="73" y="54"/>
                  <a:pt x="74" y="53"/>
                </a:cubicBezTo>
                <a:cubicBezTo>
                  <a:pt x="74" y="52"/>
                  <a:pt x="74" y="50"/>
                  <a:pt x="72" y="50"/>
                </a:cubicBezTo>
                <a:close/>
                <a:moveTo>
                  <a:pt x="51" y="69"/>
                </a:moveTo>
                <a:cubicBezTo>
                  <a:pt x="50" y="70"/>
                  <a:pt x="50" y="71"/>
                  <a:pt x="50" y="73"/>
                </a:cubicBezTo>
                <a:cubicBezTo>
                  <a:pt x="51" y="74"/>
                  <a:pt x="52" y="74"/>
                  <a:pt x="53" y="74"/>
                </a:cubicBezTo>
                <a:cubicBezTo>
                  <a:pt x="55" y="73"/>
                  <a:pt x="55" y="72"/>
                  <a:pt x="55" y="71"/>
                </a:cubicBezTo>
                <a:cubicBezTo>
                  <a:pt x="54" y="69"/>
                  <a:pt x="53" y="69"/>
                  <a:pt x="51" y="69"/>
                </a:cubicBezTo>
                <a:close/>
                <a:moveTo>
                  <a:pt x="74" y="36"/>
                </a:moveTo>
                <a:cubicBezTo>
                  <a:pt x="73" y="36"/>
                  <a:pt x="72" y="37"/>
                  <a:pt x="72" y="39"/>
                </a:cubicBezTo>
                <a:cubicBezTo>
                  <a:pt x="72" y="40"/>
                  <a:pt x="73" y="41"/>
                  <a:pt x="74" y="41"/>
                </a:cubicBezTo>
                <a:cubicBezTo>
                  <a:pt x="75" y="41"/>
                  <a:pt x="76" y="40"/>
                  <a:pt x="76" y="39"/>
                </a:cubicBezTo>
                <a:cubicBezTo>
                  <a:pt x="76" y="37"/>
                  <a:pt x="75" y="36"/>
                  <a:pt x="74" y="36"/>
                </a:cubicBezTo>
                <a:close/>
                <a:moveTo>
                  <a:pt x="15" y="62"/>
                </a:moveTo>
                <a:cubicBezTo>
                  <a:pt x="14" y="61"/>
                  <a:pt x="12" y="61"/>
                  <a:pt x="11" y="62"/>
                </a:cubicBezTo>
                <a:cubicBezTo>
                  <a:pt x="10" y="63"/>
                  <a:pt x="10" y="65"/>
                  <a:pt x="11" y="66"/>
                </a:cubicBezTo>
                <a:cubicBezTo>
                  <a:pt x="12" y="67"/>
                  <a:pt x="14" y="67"/>
                  <a:pt x="15" y="66"/>
                </a:cubicBezTo>
                <a:cubicBezTo>
                  <a:pt x="16" y="65"/>
                  <a:pt x="16" y="63"/>
                  <a:pt x="15" y="62"/>
                </a:cubicBezTo>
                <a:close/>
                <a:moveTo>
                  <a:pt x="4" y="51"/>
                </a:moveTo>
                <a:cubicBezTo>
                  <a:pt x="3" y="51"/>
                  <a:pt x="3" y="53"/>
                  <a:pt x="3" y="54"/>
                </a:cubicBezTo>
                <a:cubicBezTo>
                  <a:pt x="4" y="55"/>
                  <a:pt x="5" y="56"/>
                  <a:pt x="6" y="55"/>
                </a:cubicBezTo>
                <a:cubicBezTo>
                  <a:pt x="8" y="55"/>
                  <a:pt x="8" y="53"/>
                  <a:pt x="8" y="52"/>
                </a:cubicBezTo>
                <a:cubicBezTo>
                  <a:pt x="7" y="51"/>
                  <a:pt x="6" y="50"/>
                  <a:pt x="4" y="51"/>
                </a:cubicBezTo>
                <a:close/>
                <a:moveTo>
                  <a:pt x="45" y="71"/>
                </a:moveTo>
                <a:cubicBezTo>
                  <a:pt x="51" y="70"/>
                  <a:pt x="57" y="67"/>
                  <a:pt x="62" y="62"/>
                </a:cubicBezTo>
                <a:cubicBezTo>
                  <a:pt x="68" y="56"/>
                  <a:pt x="71" y="48"/>
                  <a:pt x="71" y="39"/>
                </a:cubicBezTo>
                <a:cubicBezTo>
                  <a:pt x="71" y="21"/>
                  <a:pt x="57" y="6"/>
                  <a:pt x="39" y="6"/>
                </a:cubicBezTo>
                <a:cubicBezTo>
                  <a:pt x="21" y="6"/>
                  <a:pt x="6" y="21"/>
                  <a:pt x="6" y="39"/>
                </a:cubicBezTo>
                <a:cubicBezTo>
                  <a:pt x="6" y="48"/>
                  <a:pt x="9" y="56"/>
                  <a:pt x="16" y="62"/>
                </a:cubicBezTo>
                <a:cubicBezTo>
                  <a:pt x="20" y="67"/>
                  <a:pt x="26" y="70"/>
                  <a:pt x="33" y="71"/>
                </a:cubicBezTo>
                <a:cubicBezTo>
                  <a:pt x="32" y="76"/>
                  <a:pt x="32" y="76"/>
                  <a:pt x="32" y="76"/>
                </a:cubicBezTo>
                <a:cubicBezTo>
                  <a:pt x="13" y="76"/>
                  <a:pt x="13" y="76"/>
                  <a:pt x="13" y="76"/>
                </a:cubicBezTo>
                <a:cubicBezTo>
                  <a:pt x="13" y="79"/>
                  <a:pt x="13" y="79"/>
                  <a:pt x="13" y="79"/>
                </a:cubicBezTo>
                <a:cubicBezTo>
                  <a:pt x="64" y="79"/>
                  <a:pt x="64" y="79"/>
                  <a:pt x="64" y="79"/>
                </a:cubicBezTo>
                <a:cubicBezTo>
                  <a:pt x="64" y="75"/>
                  <a:pt x="64" y="75"/>
                  <a:pt x="64" y="75"/>
                </a:cubicBezTo>
                <a:cubicBezTo>
                  <a:pt x="45" y="75"/>
                  <a:pt x="45" y="75"/>
                  <a:pt x="45" y="75"/>
                </a:cubicBezTo>
                <a:lnTo>
                  <a:pt x="45" y="71"/>
                </a:lnTo>
                <a:close/>
                <a:moveTo>
                  <a:pt x="41" y="41"/>
                </a:moveTo>
                <a:cubicBezTo>
                  <a:pt x="41" y="41"/>
                  <a:pt x="41" y="41"/>
                  <a:pt x="41" y="41"/>
                </a:cubicBezTo>
                <a:cubicBezTo>
                  <a:pt x="64" y="51"/>
                  <a:pt x="64" y="51"/>
                  <a:pt x="64" y="51"/>
                </a:cubicBezTo>
                <a:cubicBezTo>
                  <a:pt x="62" y="54"/>
                  <a:pt x="60" y="56"/>
                  <a:pt x="58" y="58"/>
                </a:cubicBezTo>
                <a:lnTo>
                  <a:pt x="41" y="41"/>
                </a:lnTo>
                <a:close/>
                <a:moveTo>
                  <a:pt x="58" y="59"/>
                </a:moveTo>
                <a:cubicBezTo>
                  <a:pt x="55" y="61"/>
                  <a:pt x="52" y="63"/>
                  <a:pt x="49" y="65"/>
                </a:cubicBezTo>
                <a:cubicBezTo>
                  <a:pt x="40" y="42"/>
                  <a:pt x="40" y="42"/>
                  <a:pt x="40" y="42"/>
                </a:cubicBezTo>
                <a:cubicBezTo>
                  <a:pt x="40" y="42"/>
                  <a:pt x="40" y="42"/>
                  <a:pt x="40" y="42"/>
                </a:cubicBezTo>
                <a:cubicBezTo>
                  <a:pt x="40" y="42"/>
                  <a:pt x="40" y="41"/>
                  <a:pt x="40" y="41"/>
                </a:cubicBezTo>
                <a:lnTo>
                  <a:pt x="58" y="59"/>
                </a:lnTo>
                <a:close/>
                <a:moveTo>
                  <a:pt x="41" y="40"/>
                </a:moveTo>
                <a:cubicBezTo>
                  <a:pt x="41" y="40"/>
                  <a:pt x="41" y="40"/>
                  <a:pt x="41" y="40"/>
                </a:cubicBezTo>
                <a:cubicBezTo>
                  <a:pt x="66" y="40"/>
                  <a:pt x="66" y="40"/>
                  <a:pt x="66" y="40"/>
                </a:cubicBezTo>
                <a:cubicBezTo>
                  <a:pt x="66" y="43"/>
                  <a:pt x="65" y="47"/>
                  <a:pt x="64" y="50"/>
                </a:cubicBezTo>
                <a:lnTo>
                  <a:pt x="41" y="40"/>
                </a:lnTo>
                <a:close/>
                <a:moveTo>
                  <a:pt x="41" y="39"/>
                </a:moveTo>
                <a:cubicBezTo>
                  <a:pt x="41" y="39"/>
                  <a:pt x="41" y="39"/>
                  <a:pt x="41" y="38"/>
                </a:cubicBezTo>
                <a:cubicBezTo>
                  <a:pt x="64" y="30"/>
                  <a:pt x="64" y="30"/>
                  <a:pt x="64" y="30"/>
                </a:cubicBezTo>
                <a:cubicBezTo>
                  <a:pt x="65" y="33"/>
                  <a:pt x="66" y="36"/>
                  <a:pt x="66" y="39"/>
                </a:cubicBezTo>
                <a:cubicBezTo>
                  <a:pt x="41" y="39"/>
                  <a:pt x="41" y="39"/>
                  <a:pt x="41" y="39"/>
                </a:cubicBezTo>
                <a:close/>
                <a:moveTo>
                  <a:pt x="41" y="38"/>
                </a:moveTo>
                <a:cubicBezTo>
                  <a:pt x="41" y="38"/>
                  <a:pt x="41" y="37"/>
                  <a:pt x="41" y="37"/>
                </a:cubicBezTo>
                <a:cubicBezTo>
                  <a:pt x="58" y="20"/>
                  <a:pt x="58" y="20"/>
                  <a:pt x="58" y="20"/>
                </a:cubicBezTo>
                <a:cubicBezTo>
                  <a:pt x="61" y="23"/>
                  <a:pt x="63" y="26"/>
                  <a:pt x="64" y="29"/>
                </a:cubicBezTo>
                <a:lnTo>
                  <a:pt x="41" y="38"/>
                </a:lnTo>
                <a:close/>
                <a:moveTo>
                  <a:pt x="40" y="37"/>
                </a:moveTo>
                <a:cubicBezTo>
                  <a:pt x="40" y="37"/>
                  <a:pt x="40" y="37"/>
                  <a:pt x="40" y="37"/>
                </a:cubicBezTo>
                <a:cubicBezTo>
                  <a:pt x="50" y="14"/>
                  <a:pt x="50" y="14"/>
                  <a:pt x="50" y="14"/>
                </a:cubicBezTo>
                <a:cubicBezTo>
                  <a:pt x="53" y="16"/>
                  <a:pt x="56" y="17"/>
                  <a:pt x="58" y="19"/>
                </a:cubicBezTo>
                <a:lnTo>
                  <a:pt x="40" y="37"/>
                </a:lnTo>
                <a:close/>
                <a:moveTo>
                  <a:pt x="39" y="36"/>
                </a:moveTo>
                <a:cubicBezTo>
                  <a:pt x="39" y="36"/>
                  <a:pt x="39" y="36"/>
                  <a:pt x="39" y="36"/>
                </a:cubicBezTo>
                <a:cubicBezTo>
                  <a:pt x="39" y="12"/>
                  <a:pt x="39" y="12"/>
                  <a:pt x="39" y="12"/>
                </a:cubicBezTo>
                <a:cubicBezTo>
                  <a:pt x="43" y="12"/>
                  <a:pt x="46" y="13"/>
                  <a:pt x="50" y="14"/>
                </a:cubicBezTo>
                <a:lnTo>
                  <a:pt x="39" y="36"/>
                </a:lnTo>
                <a:close/>
                <a:moveTo>
                  <a:pt x="42" y="66"/>
                </a:moveTo>
                <a:cubicBezTo>
                  <a:pt x="41" y="66"/>
                  <a:pt x="40" y="66"/>
                  <a:pt x="39" y="67"/>
                </a:cubicBezTo>
                <a:cubicBezTo>
                  <a:pt x="39" y="47"/>
                  <a:pt x="39" y="47"/>
                  <a:pt x="39" y="47"/>
                </a:cubicBezTo>
                <a:lnTo>
                  <a:pt x="42" y="66"/>
                </a:lnTo>
                <a:close/>
                <a:moveTo>
                  <a:pt x="42" y="68"/>
                </a:moveTo>
                <a:cubicBezTo>
                  <a:pt x="42" y="70"/>
                  <a:pt x="42" y="70"/>
                  <a:pt x="42" y="70"/>
                </a:cubicBezTo>
                <a:cubicBezTo>
                  <a:pt x="41" y="70"/>
                  <a:pt x="40" y="70"/>
                  <a:pt x="39" y="70"/>
                </a:cubicBezTo>
                <a:cubicBezTo>
                  <a:pt x="37" y="70"/>
                  <a:pt x="36" y="70"/>
                  <a:pt x="35" y="70"/>
                </a:cubicBezTo>
                <a:cubicBezTo>
                  <a:pt x="35" y="68"/>
                  <a:pt x="35" y="68"/>
                  <a:pt x="35" y="68"/>
                </a:cubicBezTo>
                <a:cubicBezTo>
                  <a:pt x="36" y="68"/>
                  <a:pt x="38" y="68"/>
                  <a:pt x="39" y="68"/>
                </a:cubicBezTo>
                <a:cubicBezTo>
                  <a:pt x="40" y="68"/>
                  <a:pt x="41" y="68"/>
                  <a:pt x="42" y="68"/>
                </a:cubicBezTo>
                <a:close/>
                <a:moveTo>
                  <a:pt x="36" y="66"/>
                </a:moveTo>
                <a:cubicBezTo>
                  <a:pt x="38" y="47"/>
                  <a:pt x="38" y="47"/>
                  <a:pt x="38" y="47"/>
                </a:cubicBezTo>
                <a:cubicBezTo>
                  <a:pt x="38" y="66"/>
                  <a:pt x="38" y="66"/>
                  <a:pt x="38" y="66"/>
                </a:cubicBezTo>
                <a:cubicBezTo>
                  <a:pt x="37" y="66"/>
                  <a:pt x="36" y="66"/>
                  <a:pt x="36" y="66"/>
                </a:cubicBezTo>
                <a:close/>
                <a:moveTo>
                  <a:pt x="38" y="36"/>
                </a:moveTo>
                <a:cubicBezTo>
                  <a:pt x="38" y="36"/>
                  <a:pt x="38" y="36"/>
                  <a:pt x="38" y="36"/>
                </a:cubicBezTo>
                <a:cubicBezTo>
                  <a:pt x="29" y="13"/>
                  <a:pt x="29" y="13"/>
                  <a:pt x="29" y="13"/>
                </a:cubicBezTo>
                <a:cubicBezTo>
                  <a:pt x="32" y="12"/>
                  <a:pt x="35" y="12"/>
                  <a:pt x="38" y="12"/>
                </a:cubicBezTo>
                <a:lnTo>
                  <a:pt x="38" y="36"/>
                </a:lnTo>
                <a:close/>
                <a:moveTo>
                  <a:pt x="37" y="37"/>
                </a:moveTo>
                <a:cubicBezTo>
                  <a:pt x="37" y="37"/>
                  <a:pt x="37" y="37"/>
                  <a:pt x="37" y="37"/>
                </a:cubicBezTo>
                <a:cubicBezTo>
                  <a:pt x="19" y="20"/>
                  <a:pt x="19" y="20"/>
                  <a:pt x="19" y="20"/>
                </a:cubicBezTo>
                <a:cubicBezTo>
                  <a:pt x="22" y="17"/>
                  <a:pt x="25" y="15"/>
                  <a:pt x="29" y="14"/>
                </a:cubicBezTo>
                <a:lnTo>
                  <a:pt x="37" y="37"/>
                </a:lnTo>
                <a:close/>
                <a:moveTo>
                  <a:pt x="36" y="37"/>
                </a:moveTo>
                <a:cubicBezTo>
                  <a:pt x="36" y="38"/>
                  <a:pt x="36" y="38"/>
                  <a:pt x="36" y="38"/>
                </a:cubicBezTo>
                <a:cubicBezTo>
                  <a:pt x="14" y="28"/>
                  <a:pt x="14" y="28"/>
                  <a:pt x="14" y="28"/>
                </a:cubicBezTo>
                <a:cubicBezTo>
                  <a:pt x="15" y="25"/>
                  <a:pt x="17" y="22"/>
                  <a:pt x="19" y="20"/>
                </a:cubicBezTo>
                <a:lnTo>
                  <a:pt x="36" y="37"/>
                </a:lnTo>
                <a:close/>
                <a:moveTo>
                  <a:pt x="36" y="38"/>
                </a:moveTo>
                <a:cubicBezTo>
                  <a:pt x="36" y="39"/>
                  <a:pt x="36" y="39"/>
                  <a:pt x="36" y="39"/>
                </a:cubicBezTo>
                <a:cubicBezTo>
                  <a:pt x="11" y="39"/>
                  <a:pt x="11" y="39"/>
                  <a:pt x="11" y="39"/>
                </a:cubicBezTo>
                <a:cubicBezTo>
                  <a:pt x="11" y="35"/>
                  <a:pt x="12" y="32"/>
                  <a:pt x="14" y="28"/>
                </a:cubicBezTo>
                <a:lnTo>
                  <a:pt x="36" y="38"/>
                </a:lnTo>
                <a:close/>
                <a:moveTo>
                  <a:pt x="36" y="39"/>
                </a:moveTo>
                <a:cubicBezTo>
                  <a:pt x="36" y="40"/>
                  <a:pt x="36" y="40"/>
                  <a:pt x="36" y="40"/>
                </a:cubicBezTo>
                <a:cubicBezTo>
                  <a:pt x="13" y="48"/>
                  <a:pt x="13" y="48"/>
                  <a:pt x="13" y="48"/>
                </a:cubicBezTo>
                <a:cubicBezTo>
                  <a:pt x="12" y="46"/>
                  <a:pt x="11" y="43"/>
                  <a:pt x="11" y="40"/>
                </a:cubicBezTo>
                <a:cubicBezTo>
                  <a:pt x="36" y="39"/>
                  <a:pt x="36" y="39"/>
                  <a:pt x="36" y="39"/>
                </a:cubicBezTo>
                <a:close/>
                <a:moveTo>
                  <a:pt x="36" y="40"/>
                </a:moveTo>
                <a:cubicBezTo>
                  <a:pt x="36" y="41"/>
                  <a:pt x="36" y="41"/>
                  <a:pt x="36" y="41"/>
                </a:cubicBezTo>
                <a:cubicBezTo>
                  <a:pt x="19" y="58"/>
                  <a:pt x="19" y="58"/>
                  <a:pt x="19" y="58"/>
                </a:cubicBezTo>
                <a:cubicBezTo>
                  <a:pt x="17" y="56"/>
                  <a:pt x="15" y="53"/>
                  <a:pt x="13" y="49"/>
                </a:cubicBezTo>
                <a:lnTo>
                  <a:pt x="36" y="40"/>
                </a:lnTo>
                <a:close/>
                <a:moveTo>
                  <a:pt x="37" y="41"/>
                </a:moveTo>
                <a:cubicBezTo>
                  <a:pt x="37" y="41"/>
                  <a:pt x="37" y="41"/>
                  <a:pt x="37" y="41"/>
                </a:cubicBezTo>
                <a:cubicBezTo>
                  <a:pt x="27" y="64"/>
                  <a:pt x="27" y="64"/>
                  <a:pt x="27" y="64"/>
                </a:cubicBezTo>
                <a:cubicBezTo>
                  <a:pt x="24" y="63"/>
                  <a:pt x="22" y="61"/>
                  <a:pt x="20" y="59"/>
                </a:cubicBezTo>
                <a:lnTo>
                  <a:pt x="37" y="41"/>
                </a:lnTo>
                <a:close/>
                <a:moveTo>
                  <a:pt x="37" y="44"/>
                </a:moveTo>
                <a:cubicBezTo>
                  <a:pt x="33" y="66"/>
                  <a:pt x="33" y="66"/>
                  <a:pt x="33" y="66"/>
                </a:cubicBezTo>
                <a:cubicBezTo>
                  <a:pt x="31" y="66"/>
                  <a:pt x="30" y="65"/>
                  <a:pt x="28" y="64"/>
                </a:cubicBezTo>
                <a:lnTo>
                  <a:pt x="37" y="44"/>
                </a:lnTo>
                <a:close/>
                <a:moveTo>
                  <a:pt x="40" y="75"/>
                </a:moveTo>
                <a:cubicBezTo>
                  <a:pt x="41" y="75"/>
                  <a:pt x="41" y="75"/>
                  <a:pt x="41" y="75"/>
                </a:cubicBezTo>
                <a:cubicBezTo>
                  <a:pt x="41" y="73"/>
                  <a:pt x="40" y="72"/>
                  <a:pt x="38" y="72"/>
                </a:cubicBezTo>
                <a:cubicBezTo>
                  <a:pt x="37" y="72"/>
                  <a:pt x="36" y="73"/>
                  <a:pt x="36" y="75"/>
                </a:cubicBezTo>
                <a:cubicBezTo>
                  <a:pt x="36" y="75"/>
                  <a:pt x="36" y="75"/>
                  <a:pt x="36" y="75"/>
                </a:cubicBezTo>
                <a:cubicBezTo>
                  <a:pt x="34" y="75"/>
                  <a:pt x="34" y="75"/>
                  <a:pt x="34" y="75"/>
                </a:cubicBezTo>
                <a:cubicBezTo>
                  <a:pt x="35" y="71"/>
                  <a:pt x="35" y="71"/>
                  <a:pt x="35" y="71"/>
                </a:cubicBezTo>
                <a:cubicBezTo>
                  <a:pt x="36" y="72"/>
                  <a:pt x="37" y="72"/>
                  <a:pt x="39" y="72"/>
                </a:cubicBezTo>
                <a:cubicBezTo>
                  <a:pt x="40" y="72"/>
                  <a:pt x="41" y="72"/>
                  <a:pt x="42" y="72"/>
                </a:cubicBezTo>
                <a:cubicBezTo>
                  <a:pt x="43" y="75"/>
                  <a:pt x="43" y="75"/>
                  <a:pt x="43" y="75"/>
                </a:cubicBezTo>
                <a:lnTo>
                  <a:pt x="40" y="75"/>
                </a:lnTo>
                <a:close/>
                <a:moveTo>
                  <a:pt x="41" y="46"/>
                </a:moveTo>
                <a:cubicBezTo>
                  <a:pt x="48" y="65"/>
                  <a:pt x="48" y="65"/>
                  <a:pt x="48" y="65"/>
                </a:cubicBezTo>
                <a:cubicBezTo>
                  <a:pt x="47" y="65"/>
                  <a:pt x="45" y="66"/>
                  <a:pt x="44" y="66"/>
                </a:cubicBezTo>
                <a:lnTo>
                  <a:pt x="41" y="46"/>
                </a:lnTo>
                <a:close/>
                <a:moveTo>
                  <a:pt x="44" y="67"/>
                </a:moveTo>
                <a:cubicBezTo>
                  <a:pt x="57" y="65"/>
                  <a:pt x="68" y="53"/>
                  <a:pt x="68" y="39"/>
                </a:cubicBezTo>
                <a:cubicBezTo>
                  <a:pt x="68" y="23"/>
                  <a:pt x="55" y="10"/>
                  <a:pt x="39" y="10"/>
                </a:cubicBezTo>
                <a:cubicBezTo>
                  <a:pt x="23" y="10"/>
                  <a:pt x="10" y="23"/>
                  <a:pt x="10" y="39"/>
                </a:cubicBezTo>
                <a:cubicBezTo>
                  <a:pt x="10" y="53"/>
                  <a:pt x="20" y="65"/>
                  <a:pt x="33" y="67"/>
                </a:cubicBezTo>
                <a:cubicBezTo>
                  <a:pt x="33" y="70"/>
                  <a:pt x="33" y="70"/>
                  <a:pt x="33" y="70"/>
                </a:cubicBezTo>
                <a:cubicBezTo>
                  <a:pt x="27" y="69"/>
                  <a:pt x="21" y="66"/>
                  <a:pt x="17" y="61"/>
                </a:cubicBezTo>
                <a:cubicBezTo>
                  <a:pt x="11" y="55"/>
                  <a:pt x="8" y="47"/>
                  <a:pt x="8" y="39"/>
                </a:cubicBezTo>
                <a:cubicBezTo>
                  <a:pt x="8" y="22"/>
                  <a:pt x="22" y="8"/>
                  <a:pt x="39" y="8"/>
                </a:cubicBezTo>
                <a:cubicBezTo>
                  <a:pt x="56" y="8"/>
                  <a:pt x="70" y="22"/>
                  <a:pt x="70" y="39"/>
                </a:cubicBezTo>
                <a:cubicBezTo>
                  <a:pt x="70" y="47"/>
                  <a:pt x="67" y="55"/>
                  <a:pt x="61" y="61"/>
                </a:cubicBezTo>
                <a:cubicBezTo>
                  <a:pt x="56" y="66"/>
                  <a:pt x="51" y="69"/>
                  <a:pt x="44" y="70"/>
                </a:cubicBezTo>
                <a:lnTo>
                  <a:pt x="44" y="67"/>
                </a:lnTo>
                <a:close/>
                <a:moveTo>
                  <a:pt x="27" y="73"/>
                </a:moveTo>
                <a:cubicBezTo>
                  <a:pt x="28" y="72"/>
                  <a:pt x="27" y="70"/>
                  <a:pt x="26" y="70"/>
                </a:cubicBezTo>
                <a:cubicBezTo>
                  <a:pt x="25" y="69"/>
                  <a:pt x="23" y="70"/>
                  <a:pt x="23" y="71"/>
                </a:cubicBezTo>
                <a:cubicBezTo>
                  <a:pt x="22" y="72"/>
                  <a:pt x="23" y="74"/>
                  <a:pt x="24" y="74"/>
                </a:cubicBezTo>
                <a:cubicBezTo>
                  <a:pt x="25" y="75"/>
                  <a:pt x="27" y="74"/>
                  <a:pt x="27" y="73"/>
                </a:cubicBezTo>
                <a:close/>
              </a:path>
            </a:pathLst>
          </a:custGeom>
          <a:solidFill>
            <a:srgbClr val="FF3300"/>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36196" name="Picture 4" descr="http://img10.3lian.com/show2014/4/39/31.jpg"/>
          <p:cNvPicPr>
            <a:picLocks noChangeAspect="1" noChangeArrowheads="1"/>
          </p:cNvPicPr>
          <p:nvPr/>
        </p:nvPicPr>
        <p:blipFill>
          <a:blip r:embed="rId4"/>
          <a:srcRect/>
          <a:stretch>
            <a:fillRect/>
          </a:stretch>
        </p:blipFill>
        <p:spPr bwMode="auto">
          <a:xfrm>
            <a:off x="7847463" y="1998067"/>
            <a:ext cx="3618694" cy="2587367"/>
          </a:xfrm>
          <a:prstGeom prst="rect">
            <a:avLst/>
          </a:prstGeom>
          <a:noFill/>
        </p:spPr>
      </p:pic>
    </p:spTree>
    <p:extLst>
      <p:ext uri="{BB962C8B-B14F-4D97-AF65-F5344CB8AC3E}">
        <p14:creationId xmlns:p14="http://schemas.microsoft.com/office/powerpoint/2010/main" val="3482170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2051" y="2304593"/>
            <a:ext cx="8802411" cy="523220"/>
          </a:xfrm>
          <a:prstGeom prst="rect">
            <a:avLst/>
          </a:prstGeom>
          <a:noFill/>
        </p:spPr>
        <p:txBody>
          <a:bodyPr wrap="none" rtlCol="0">
            <a:spAutoFit/>
          </a:bodyPr>
          <a:lstStyle/>
          <a:p>
            <a:pPr algn="ctr"/>
            <a:r>
              <a:rPr lang="zh-CN" altLang="en-US" sz="2800" dirty="0" smtClean="0">
                <a:solidFill>
                  <a:schemeClr val="bg1">
                    <a:lumMod val="65000"/>
                  </a:schemeClr>
                </a:solidFill>
                <a:latin typeface="微软雅黑" pitchFamily="34" charset="-122"/>
                <a:ea typeface="微软雅黑" pitchFamily="34" charset="-122"/>
              </a:rPr>
              <a:t>将全方位覆盖不同的应用场景，在漳州开发区逐渐形成</a:t>
            </a:r>
            <a:endParaRPr lang="en-US" sz="2800" dirty="0">
              <a:solidFill>
                <a:schemeClr val="bg1">
                  <a:lumMod val="65000"/>
                </a:schemeClr>
              </a:solidFill>
              <a:latin typeface="微软雅黑" pitchFamily="34" charset="-122"/>
              <a:ea typeface="微软雅黑" pitchFamily="34" charset="-122"/>
            </a:endParaRPr>
          </a:p>
        </p:txBody>
      </p:sp>
      <p:sp>
        <p:nvSpPr>
          <p:cNvPr id="4" name="TextBox 3"/>
          <p:cNvSpPr txBox="1"/>
          <p:nvPr/>
        </p:nvSpPr>
        <p:spPr>
          <a:xfrm>
            <a:off x="2912208" y="1458681"/>
            <a:ext cx="6340197" cy="707886"/>
          </a:xfrm>
          <a:prstGeom prst="rect">
            <a:avLst/>
          </a:prstGeom>
          <a:noFill/>
        </p:spPr>
        <p:txBody>
          <a:bodyPr wrap="none" rtlCol="0">
            <a:spAutoFit/>
          </a:bodyPr>
          <a:lstStyle/>
          <a:p>
            <a:pPr algn="ctr"/>
            <a:r>
              <a:rPr lang="zh-CN" altLang="en-US" sz="4000" dirty="0" smtClean="0">
                <a:solidFill>
                  <a:schemeClr val="bg1"/>
                </a:solidFill>
                <a:latin typeface="微软雅黑" pitchFamily="34" charset="-122"/>
                <a:ea typeface="微软雅黑" pitchFamily="34" charset="-122"/>
              </a:rPr>
              <a:t>我们将要建设的城市一卡通</a:t>
            </a:r>
            <a:endParaRPr lang="en-US" sz="4000" dirty="0">
              <a:solidFill>
                <a:schemeClr val="bg1"/>
              </a:solidFill>
              <a:latin typeface="微软雅黑" pitchFamily="34" charset="-122"/>
              <a:ea typeface="微软雅黑" pitchFamily="34" charset="-122"/>
            </a:endParaRPr>
          </a:p>
        </p:txBody>
      </p:sp>
      <p:pic>
        <p:nvPicPr>
          <p:cNvPr id="163" name="图片 16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72" name="TextBox 71"/>
          <p:cNvSpPr txBox="1"/>
          <p:nvPr/>
        </p:nvSpPr>
        <p:spPr>
          <a:xfrm>
            <a:off x="1699833" y="2866677"/>
            <a:ext cx="8802410" cy="1569660"/>
          </a:xfrm>
          <a:prstGeom prst="rect">
            <a:avLst/>
          </a:prstGeom>
          <a:noFill/>
        </p:spPr>
        <p:txBody>
          <a:bodyPr wrap="none" rtlCol="0">
            <a:spAutoFit/>
          </a:bodyPr>
          <a:lstStyle/>
          <a:p>
            <a:pPr algn="ctr"/>
            <a:r>
              <a:rPr lang="zh-CN" altLang="en-US" sz="9600" dirty="0" smtClean="0">
                <a:solidFill>
                  <a:schemeClr val="bg1"/>
                </a:solidFill>
                <a:latin typeface="微软雅黑" pitchFamily="34" charset="-122"/>
                <a:ea typeface="微软雅黑" pitchFamily="34" charset="-122"/>
              </a:rPr>
              <a:t>一卡通生态体系</a:t>
            </a:r>
            <a:endParaRPr lang="en-US" sz="9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3529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5906" y="1417488"/>
            <a:ext cx="6186310" cy="369332"/>
          </a:xfrm>
          <a:prstGeom prst="rect">
            <a:avLst/>
          </a:prstGeom>
          <a:noFill/>
        </p:spPr>
        <p:txBody>
          <a:bodyPr wrap="none" rtlCol="0">
            <a:spAutoFit/>
          </a:bodyPr>
          <a:lstStyle/>
          <a:p>
            <a:pPr algn="ctr"/>
            <a:r>
              <a:rPr lang="zh-CN" altLang="en-US" dirty="0" smtClean="0">
                <a:solidFill>
                  <a:schemeClr val="bg1">
                    <a:lumMod val="65000"/>
                  </a:schemeClr>
                </a:solidFill>
                <a:latin typeface="微软雅黑" pitchFamily="34" charset="-122"/>
                <a:ea typeface="微软雅黑" pitchFamily="34" charset="-122"/>
              </a:rPr>
              <a:t>不仅只是一张公交卡，它可以满足生活中你想到的各种需求</a:t>
            </a:r>
            <a:endParaRPr lang="en-US" dirty="0">
              <a:solidFill>
                <a:schemeClr val="bg1">
                  <a:lumMod val="65000"/>
                </a:schemeClr>
              </a:solidFill>
              <a:latin typeface="微软雅黑" pitchFamily="34" charset="-122"/>
              <a:ea typeface="微软雅黑" pitchFamily="34" charset="-122"/>
            </a:endParaRPr>
          </a:p>
        </p:txBody>
      </p:sp>
      <p:sp>
        <p:nvSpPr>
          <p:cNvPr id="4" name="TextBox 3"/>
          <p:cNvSpPr txBox="1"/>
          <p:nvPr/>
        </p:nvSpPr>
        <p:spPr>
          <a:xfrm>
            <a:off x="4495356" y="680759"/>
            <a:ext cx="3057247" cy="584775"/>
          </a:xfrm>
          <a:prstGeom prst="rect">
            <a:avLst/>
          </a:prstGeom>
          <a:noFill/>
        </p:spPr>
        <p:txBody>
          <a:bodyPr wrap="none" rtlCol="0">
            <a:spAutoFit/>
          </a:bodyPr>
          <a:lstStyle/>
          <a:p>
            <a:pPr algn="ctr"/>
            <a:r>
              <a:rPr lang="zh-CN" altLang="en-US" sz="3200" dirty="0" smtClean="0">
                <a:solidFill>
                  <a:schemeClr val="bg1"/>
                </a:solidFill>
                <a:latin typeface="微软雅黑" pitchFamily="34" charset="-122"/>
                <a:ea typeface="微软雅黑" pitchFamily="34" charset="-122"/>
              </a:rPr>
              <a:t>更加丰富的功能</a:t>
            </a:r>
            <a:endParaRPr lang="en-US" sz="3200" dirty="0">
              <a:solidFill>
                <a:schemeClr val="bg1"/>
              </a:solidFill>
              <a:latin typeface="微软雅黑" pitchFamily="34" charset="-122"/>
              <a:ea typeface="微软雅黑" pitchFamily="34" charset="-122"/>
            </a:endParaRPr>
          </a:p>
        </p:txBody>
      </p:sp>
      <p:sp>
        <p:nvSpPr>
          <p:cNvPr id="55" name="Oval 5"/>
          <p:cNvSpPr>
            <a:spLocks noChangeArrowheads="1"/>
          </p:cNvSpPr>
          <p:nvPr/>
        </p:nvSpPr>
        <p:spPr bwMode="auto">
          <a:xfrm>
            <a:off x="1292880" y="2430769"/>
            <a:ext cx="1521933" cy="152193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 name="Group 55"/>
          <p:cNvGrpSpPr/>
          <p:nvPr/>
        </p:nvGrpSpPr>
        <p:grpSpPr>
          <a:xfrm>
            <a:off x="1119258" y="2257147"/>
            <a:ext cx="1868076" cy="1868076"/>
            <a:chOff x="1119258" y="2257147"/>
            <a:chExt cx="1868076" cy="1868076"/>
          </a:xfrm>
        </p:grpSpPr>
        <p:sp>
          <p:nvSpPr>
            <p:cNvPr id="57"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1"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2"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3"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4"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6"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7"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1"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2"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Oval 5"/>
          <p:cNvSpPr>
            <a:spLocks noChangeArrowheads="1"/>
          </p:cNvSpPr>
          <p:nvPr/>
        </p:nvSpPr>
        <p:spPr bwMode="auto">
          <a:xfrm>
            <a:off x="3973859" y="2430769"/>
            <a:ext cx="1521933" cy="152193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 name="Group 86"/>
          <p:cNvGrpSpPr/>
          <p:nvPr/>
        </p:nvGrpSpPr>
        <p:grpSpPr>
          <a:xfrm>
            <a:off x="3800237" y="2257147"/>
            <a:ext cx="1868076" cy="1868076"/>
            <a:chOff x="3800237" y="2257147"/>
            <a:chExt cx="1868076" cy="1868076"/>
          </a:xfrm>
        </p:grpSpPr>
        <p:sp>
          <p:nvSpPr>
            <p:cNvPr id="88" name="Freeform 6"/>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9" name="Freeform 7"/>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0" name="Freeform 8"/>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1" name="Freeform 9"/>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2" name="Freeform 10"/>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3" name="Freeform 11"/>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4" name="Freeform 12"/>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5" name="Freeform 13"/>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14"/>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15"/>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16"/>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17"/>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0" name="Oval 5"/>
          <p:cNvSpPr>
            <a:spLocks noChangeArrowheads="1"/>
          </p:cNvSpPr>
          <p:nvPr/>
        </p:nvSpPr>
        <p:spPr bwMode="auto">
          <a:xfrm>
            <a:off x="6720035" y="2430769"/>
            <a:ext cx="1521933" cy="1521933"/>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6" name="Group 100"/>
          <p:cNvGrpSpPr/>
          <p:nvPr/>
        </p:nvGrpSpPr>
        <p:grpSpPr>
          <a:xfrm>
            <a:off x="6546413" y="2257147"/>
            <a:ext cx="1868076" cy="1868076"/>
            <a:chOff x="6546413" y="2257147"/>
            <a:chExt cx="1868076" cy="1868076"/>
          </a:xfrm>
        </p:grpSpPr>
        <p:sp>
          <p:nvSpPr>
            <p:cNvPr id="102"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3"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4"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5"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6"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7"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8"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14" name="Oval 5"/>
          <p:cNvSpPr>
            <a:spLocks noChangeArrowheads="1"/>
          </p:cNvSpPr>
          <p:nvPr/>
        </p:nvSpPr>
        <p:spPr bwMode="auto">
          <a:xfrm>
            <a:off x="9410818" y="2430769"/>
            <a:ext cx="1521933" cy="1521933"/>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7" name="Group 114"/>
          <p:cNvGrpSpPr/>
          <p:nvPr/>
        </p:nvGrpSpPr>
        <p:grpSpPr>
          <a:xfrm>
            <a:off x="9237196" y="2257147"/>
            <a:ext cx="1868076" cy="1868076"/>
            <a:chOff x="9237196" y="2257147"/>
            <a:chExt cx="1868076" cy="1868076"/>
          </a:xfrm>
        </p:grpSpPr>
        <p:sp>
          <p:nvSpPr>
            <p:cNvPr id="116"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7"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8"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9"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0"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1"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2"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3"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4"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5"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8" name="TextBox 127"/>
          <p:cNvSpPr txBox="1"/>
          <p:nvPr/>
        </p:nvSpPr>
        <p:spPr>
          <a:xfrm>
            <a:off x="1119258" y="4672895"/>
            <a:ext cx="1868076" cy="738664"/>
          </a:xfrm>
          <a:prstGeom prst="rect">
            <a:avLst/>
          </a:prstGeom>
          <a:noFill/>
        </p:spPr>
        <p:txBody>
          <a:bodyPr wrap="square" rtlCol="0">
            <a:spAutoFit/>
          </a:bodyPr>
          <a:lstStyle/>
          <a:p>
            <a:pPr algn="ctr">
              <a:lnSpc>
                <a:spcPct val="150000"/>
              </a:lnSpc>
              <a:spcBef>
                <a:spcPct val="0"/>
              </a:spcBef>
              <a:buNone/>
            </a:pPr>
            <a:r>
              <a:rPr lang="zh-CN" altLang="en-US" sz="1400" dirty="0" smtClean="0">
                <a:solidFill>
                  <a:schemeClr val="bg1"/>
                </a:solidFill>
                <a:latin typeface="微软雅黑" pitchFamily="34" charset="-122"/>
                <a:ea typeface="微软雅黑" pitchFamily="34" charset="-122"/>
              </a:rPr>
              <a:t>公交、出租、轮渡等日常交通出行</a:t>
            </a:r>
            <a:endParaRPr lang="en-US" altLang="zh-CN" sz="1400" dirty="0">
              <a:solidFill>
                <a:schemeClr val="bg1"/>
              </a:solidFill>
              <a:latin typeface="微软雅黑" pitchFamily="34" charset="-122"/>
              <a:ea typeface="微软雅黑" pitchFamily="34" charset="-122"/>
              <a:sym typeface="方正姚体" panose="02010601030101010101" pitchFamily="2" charset="-122"/>
            </a:endParaRPr>
          </a:p>
        </p:txBody>
      </p:sp>
      <p:sp>
        <p:nvSpPr>
          <p:cNvPr id="129" name="TextBox 128"/>
          <p:cNvSpPr txBox="1"/>
          <p:nvPr/>
        </p:nvSpPr>
        <p:spPr>
          <a:xfrm>
            <a:off x="1058333"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交通</a:t>
            </a:r>
            <a:endParaRPr lang="en-US" sz="2400" b="1" dirty="0">
              <a:solidFill>
                <a:schemeClr val="bg1"/>
              </a:solidFill>
              <a:latin typeface="微软雅黑" pitchFamily="34" charset="-122"/>
              <a:ea typeface="微软雅黑" pitchFamily="34" charset="-122"/>
            </a:endParaRPr>
          </a:p>
        </p:txBody>
      </p:sp>
      <p:sp>
        <p:nvSpPr>
          <p:cNvPr id="130" name="TextBox 129"/>
          <p:cNvSpPr txBox="1"/>
          <p:nvPr/>
        </p:nvSpPr>
        <p:spPr>
          <a:xfrm>
            <a:off x="3800237" y="4672895"/>
            <a:ext cx="1868076" cy="1023037"/>
          </a:xfrm>
          <a:prstGeom prst="rect">
            <a:avLst/>
          </a:prstGeom>
          <a:noFill/>
        </p:spPr>
        <p:txBody>
          <a:bodyPr wrap="square" rtlCol="0">
            <a:spAutoFit/>
          </a:bodyPr>
          <a:lstStyle/>
          <a:p>
            <a:pPr algn="ctr">
              <a:lnSpc>
                <a:spcPct val="150000"/>
              </a:lnSpc>
              <a:spcBef>
                <a:spcPct val="0"/>
              </a:spcBef>
            </a:pPr>
            <a:r>
              <a:rPr lang="zh-CN" altLang="en-US" sz="1400" dirty="0" smtClean="0">
                <a:solidFill>
                  <a:schemeClr val="bg1"/>
                </a:solidFill>
                <a:latin typeface="微软雅黑" pitchFamily="34" charset="-122"/>
                <a:ea typeface="微软雅黑" pitchFamily="34" charset="-122"/>
              </a:rPr>
              <a:t>超市、百货、餐饮、药店、票务等日常消费场所</a:t>
            </a:r>
            <a:endParaRPr lang="en-US" altLang="zh-CN" sz="1400" dirty="0" smtClean="0">
              <a:solidFill>
                <a:schemeClr val="bg1"/>
              </a:solidFill>
              <a:latin typeface="微软雅黑" pitchFamily="34" charset="-122"/>
              <a:ea typeface="微软雅黑" pitchFamily="34" charset="-122"/>
              <a:sym typeface="方正姚体" panose="02010601030101010101" pitchFamily="2" charset="-122"/>
            </a:endParaRPr>
          </a:p>
        </p:txBody>
      </p:sp>
      <p:sp>
        <p:nvSpPr>
          <p:cNvPr id="131" name="TextBox 130"/>
          <p:cNvSpPr txBox="1"/>
          <p:nvPr/>
        </p:nvSpPr>
        <p:spPr>
          <a:xfrm>
            <a:off x="3739312"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消费</a:t>
            </a:r>
            <a:endParaRPr lang="en-US" altLang="en-US" sz="2400" b="1" dirty="0">
              <a:solidFill>
                <a:schemeClr val="bg1"/>
              </a:solidFill>
              <a:latin typeface="微软雅黑" pitchFamily="34" charset="-122"/>
              <a:ea typeface="微软雅黑" pitchFamily="34" charset="-122"/>
            </a:endParaRPr>
          </a:p>
        </p:txBody>
      </p:sp>
      <p:sp>
        <p:nvSpPr>
          <p:cNvPr id="132" name="TextBox 131"/>
          <p:cNvSpPr txBox="1"/>
          <p:nvPr/>
        </p:nvSpPr>
        <p:spPr>
          <a:xfrm>
            <a:off x="6546413" y="4672895"/>
            <a:ext cx="1868076" cy="699872"/>
          </a:xfrm>
          <a:prstGeom prst="rect">
            <a:avLst/>
          </a:prstGeom>
          <a:noFill/>
        </p:spPr>
        <p:txBody>
          <a:bodyPr wrap="square" rtlCol="0">
            <a:spAutoFit/>
          </a:bodyPr>
          <a:lstStyle/>
          <a:p>
            <a:pPr algn="ctr">
              <a:lnSpc>
                <a:spcPct val="150000"/>
              </a:lnSpc>
              <a:spcBef>
                <a:spcPct val="0"/>
              </a:spcBef>
              <a:buNone/>
            </a:pPr>
            <a:r>
              <a:rPr lang="zh-CN" altLang="en-US" sz="1400" dirty="0" smtClean="0">
                <a:solidFill>
                  <a:schemeClr val="bg1"/>
                </a:solidFill>
                <a:latin typeface="微软雅黑" pitchFamily="34" charset="-122"/>
                <a:ea typeface="微软雅黑" pitchFamily="34" charset="-122"/>
              </a:rPr>
              <a:t>小区、写字楼出入管理，考勤</a:t>
            </a:r>
            <a:endParaRPr lang="en-US" altLang="zh-CN" sz="1400" dirty="0" smtClean="0">
              <a:solidFill>
                <a:schemeClr val="bg1"/>
              </a:solidFill>
              <a:latin typeface="微软雅黑" pitchFamily="34" charset="-122"/>
              <a:ea typeface="微软雅黑" pitchFamily="34" charset="-122"/>
              <a:sym typeface="方正姚体" panose="02010601030101010101" pitchFamily="2" charset="-122"/>
            </a:endParaRPr>
          </a:p>
        </p:txBody>
      </p:sp>
      <p:sp>
        <p:nvSpPr>
          <p:cNvPr id="133" name="TextBox 132"/>
          <p:cNvSpPr txBox="1"/>
          <p:nvPr/>
        </p:nvSpPr>
        <p:spPr>
          <a:xfrm>
            <a:off x="6485488"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门禁</a:t>
            </a:r>
            <a:endParaRPr lang="en-US" altLang="en-US" sz="2400" b="1" dirty="0">
              <a:solidFill>
                <a:schemeClr val="bg1"/>
              </a:solidFill>
              <a:latin typeface="微软雅黑" pitchFamily="34" charset="-122"/>
              <a:ea typeface="微软雅黑" pitchFamily="34" charset="-122"/>
            </a:endParaRPr>
          </a:p>
        </p:txBody>
      </p:sp>
      <p:sp>
        <p:nvSpPr>
          <p:cNvPr id="134" name="TextBox 133"/>
          <p:cNvSpPr txBox="1"/>
          <p:nvPr/>
        </p:nvSpPr>
        <p:spPr>
          <a:xfrm>
            <a:off x="9237195" y="4672895"/>
            <a:ext cx="1868076" cy="704232"/>
          </a:xfrm>
          <a:prstGeom prst="rect">
            <a:avLst/>
          </a:prstGeom>
          <a:noFill/>
        </p:spPr>
        <p:txBody>
          <a:bodyPr wrap="square" rtlCol="0">
            <a:spAutoFit/>
          </a:bodyPr>
          <a:lstStyle/>
          <a:p>
            <a:pPr algn="ctr">
              <a:lnSpc>
                <a:spcPct val="150000"/>
              </a:lnSpc>
              <a:spcBef>
                <a:spcPct val="0"/>
              </a:spcBef>
            </a:pPr>
            <a:r>
              <a:rPr lang="zh-CN" altLang="en-US" sz="1400" dirty="0" smtClean="0">
                <a:solidFill>
                  <a:schemeClr val="bg1"/>
                </a:solidFill>
                <a:latin typeface="微软雅黑" pitchFamily="34" charset="-122"/>
                <a:ea typeface="微软雅黑" pitchFamily="34" charset="-122"/>
              </a:rPr>
              <a:t>医保、社保、图书馆、网吧等</a:t>
            </a:r>
            <a:endParaRPr lang="en-US" altLang="en-US" sz="1400" dirty="0">
              <a:solidFill>
                <a:schemeClr val="bg1"/>
              </a:solidFill>
              <a:latin typeface="微软雅黑" pitchFamily="34" charset="-122"/>
              <a:ea typeface="微软雅黑" pitchFamily="34" charset="-122"/>
            </a:endParaRPr>
          </a:p>
        </p:txBody>
      </p:sp>
      <p:sp>
        <p:nvSpPr>
          <p:cNvPr id="135" name="TextBox 134"/>
          <p:cNvSpPr txBox="1"/>
          <p:nvPr/>
        </p:nvSpPr>
        <p:spPr>
          <a:xfrm>
            <a:off x="9176270" y="4347819"/>
            <a:ext cx="1989928" cy="461665"/>
          </a:xfrm>
          <a:prstGeom prst="rect">
            <a:avLst/>
          </a:prstGeom>
          <a:noFill/>
        </p:spPr>
        <p:txBody>
          <a:bodyPr wrap="square" rtlCol="0">
            <a:spAutoFit/>
          </a:bodyPr>
          <a:lstStyle/>
          <a:p>
            <a:pPr algn="ctr"/>
            <a:r>
              <a:rPr lang="zh-CN" altLang="en-US" sz="2400" b="1" dirty="0" smtClean="0">
                <a:solidFill>
                  <a:schemeClr val="bg1"/>
                </a:solidFill>
                <a:latin typeface="微软雅黑" pitchFamily="34" charset="-122"/>
                <a:ea typeface="微软雅黑" pitchFamily="34" charset="-122"/>
              </a:rPr>
              <a:t>身份读取</a:t>
            </a:r>
            <a:endParaRPr lang="en-US" altLang="en-US" sz="2400" b="1" dirty="0">
              <a:solidFill>
                <a:schemeClr val="bg1"/>
              </a:solidFill>
              <a:latin typeface="微软雅黑" pitchFamily="34" charset="-122"/>
              <a:ea typeface="微软雅黑" pitchFamily="34" charset="-122"/>
            </a:endParaRPr>
          </a:p>
        </p:txBody>
      </p:sp>
      <p:pic>
        <p:nvPicPr>
          <p:cNvPr id="163" name="图片 162" descr="3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340" y="6065977"/>
            <a:ext cx="2619629" cy="620513"/>
          </a:xfrm>
          <a:prstGeom prst="rect">
            <a:avLst/>
          </a:prstGeom>
        </p:spPr>
      </p:pic>
      <p:sp>
        <p:nvSpPr>
          <p:cNvPr id="101" name="KSO_Shape"/>
          <p:cNvSpPr>
            <a:spLocks/>
          </p:cNvSpPr>
          <p:nvPr/>
        </p:nvSpPr>
        <p:spPr bwMode="auto">
          <a:xfrm>
            <a:off x="1801503" y="2893325"/>
            <a:ext cx="546303" cy="619780"/>
          </a:xfrm>
          <a:custGeom>
            <a:avLst/>
            <a:gdLst>
              <a:gd name="T0" fmla="*/ 1505593 w 3702"/>
              <a:gd name="T1" fmla="*/ 281382 h 4536"/>
              <a:gd name="T2" fmla="*/ 1477447 w 3702"/>
              <a:gd name="T3" fmla="*/ 213347 h 4536"/>
              <a:gd name="T4" fmla="*/ 1428297 w 3702"/>
              <a:gd name="T5" fmla="*/ 162950 h 4536"/>
              <a:gd name="T6" fmla="*/ 1290508 w 3702"/>
              <a:gd name="T7" fmla="*/ 92394 h 4536"/>
              <a:gd name="T8" fmla="*/ 1062401 w 3702"/>
              <a:gd name="T9" fmla="*/ 31078 h 4536"/>
              <a:gd name="T10" fmla="*/ 777582 w 3702"/>
              <a:gd name="T11" fmla="*/ 0 h 4536"/>
              <a:gd name="T12" fmla="*/ 527630 w 3702"/>
              <a:gd name="T13" fmla="*/ 24358 h 4536"/>
              <a:gd name="T14" fmla="*/ 284399 w 3702"/>
              <a:gd name="T15" fmla="*/ 84415 h 4536"/>
              <a:gd name="T16" fmla="*/ 141569 w 3702"/>
              <a:gd name="T17" fmla="*/ 152870 h 4536"/>
              <a:gd name="T18" fmla="*/ 82757 w 3702"/>
              <a:gd name="T19" fmla="*/ 205787 h 4536"/>
              <a:gd name="T20" fmla="*/ 51251 w 3702"/>
              <a:gd name="T21" fmla="*/ 271303 h 4536"/>
              <a:gd name="T22" fmla="*/ 130647 w 3702"/>
              <a:gd name="T23" fmla="*/ 1803786 h 4536"/>
              <a:gd name="T24" fmla="*/ 144090 w 3702"/>
              <a:gd name="T25" fmla="*/ 1850403 h 4536"/>
              <a:gd name="T26" fmla="*/ 180217 w 3702"/>
              <a:gd name="T27" fmla="*/ 1889041 h 4536"/>
              <a:gd name="T28" fmla="*/ 257934 w 3702"/>
              <a:gd name="T29" fmla="*/ 1903320 h 4536"/>
              <a:gd name="T30" fmla="*/ 318846 w 3702"/>
              <a:gd name="T31" fmla="*/ 1868462 h 4536"/>
              <a:gd name="T32" fmla="*/ 340271 w 3702"/>
              <a:gd name="T33" fmla="*/ 1829405 h 4536"/>
              <a:gd name="T34" fmla="*/ 1209431 w 3702"/>
              <a:gd name="T35" fmla="*/ 1664355 h 4536"/>
              <a:gd name="T36" fmla="*/ 1214892 w 3702"/>
              <a:gd name="T37" fmla="*/ 1829405 h 4536"/>
              <a:gd name="T38" fmla="*/ 1235477 w 3702"/>
              <a:gd name="T39" fmla="*/ 1868462 h 4536"/>
              <a:gd name="T40" fmla="*/ 1296809 w 3702"/>
              <a:gd name="T41" fmla="*/ 1903320 h 4536"/>
              <a:gd name="T42" fmla="*/ 1374946 w 3702"/>
              <a:gd name="T43" fmla="*/ 1889041 h 4536"/>
              <a:gd name="T44" fmla="*/ 1410653 w 3702"/>
              <a:gd name="T45" fmla="*/ 1850403 h 4536"/>
              <a:gd name="T46" fmla="*/ 1424516 w 3702"/>
              <a:gd name="T47" fmla="*/ 1803786 h 4536"/>
              <a:gd name="T48" fmla="*/ 1097268 w 3702"/>
              <a:gd name="T49" fmla="*/ 146991 h 4536"/>
              <a:gd name="T50" fmla="*/ 1129195 w 3702"/>
              <a:gd name="T51" fmla="*/ 158330 h 4536"/>
              <a:gd name="T52" fmla="*/ 1144318 w 3702"/>
              <a:gd name="T53" fmla="*/ 189828 h 4536"/>
              <a:gd name="T54" fmla="*/ 1135496 w 3702"/>
              <a:gd name="T55" fmla="*/ 223006 h 4536"/>
              <a:gd name="T56" fmla="*/ 1103149 w 3702"/>
              <a:gd name="T57" fmla="*/ 241065 h 4536"/>
              <a:gd name="T58" fmla="*/ 432690 w 3702"/>
              <a:gd name="T59" fmla="*/ 235185 h 4536"/>
              <a:gd name="T60" fmla="*/ 411686 w 3702"/>
              <a:gd name="T61" fmla="*/ 207467 h 4536"/>
              <a:gd name="T62" fmla="*/ 414626 w 3702"/>
              <a:gd name="T63" fmla="*/ 172609 h 4536"/>
              <a:gd name="T64" fmla="*/ 441512 w 3702"/>
              <a:gd name="T65" fmla="*/ 149091 h 4536"/>
              <a:gd name="T66" fmla="*/ 197021 w 3702"/>
              <a:gd name="T67" fmla="*/ 412414 h 4536"/>
              <a:gd name="T68" fmla="*/ 225167 w 3702"/>
              <a:gd name="T69" fmla="*/ 354458 h 4536"/>
              <a:gd name="T70" fmla="*/ 1266983 w 3702"/>
              <a:gd name="T71" fmla="*/ 336399 h 4536"/>
              <a:gd name="T72" fmla="*/ 1329156 w 3702"/>
              <a:gd name="T73" fmla="*/ 354458 h 4536"/>
              <a:gd name="T74" fmla="*/ 1357302 w 3702"/>
              <a:gd name="T75" fmla="*/ 412414 h 4536"/>
              <a:gd name="T76" fmla="*/ 1416954 w 3702"/>
              <a:gd name="T77" fmla="*/ 880265 h 4536"/>
              <a:gd name="T78" fmla="*/ 1382927 w 3702"/>
              <a:gd name="T79" fmla="*/ 920162 h 4536"/>
              <a:gd name="T80" fmla="*/ 171816 w 3702"/>
              <a:gd name="T81" fmla="*/ 920162 h 4536"/>
              <a:gd name="T82" fmla="*/ 137789 w 3702"/>
              <a:gd name="T83" fmla="*/ 880265 h 4536"/>
              <a:gd name="T84" fmla="*/ 374298 w 3702"/>
              <a:gd name="T85" fmla="*/ 1343495 h 4536"/>
              <a:gd name="T86" fmla="*/ 361695 w 3702"/>
              <a:gd name="T87" fmla="*/ 1374153 h 4536"/>
              <a:gd name="T88" fmla="*/ 330609 w 3702"/>
              <a:gd name="T89" fmla="*/ 1386753 h 4536"/>
              <a:gd name="T90" fmla="*/ 129387 w 3702"/>
              <a:gd name="T91" fmla="*/ 1379193 h 4536"/>
              <a:gd name="T92" fmla="*/ 110903 w 3702"/>
              <a:gd name="T93" fmla="*/ 1351895 h 4536"/>
              <a:gd name="T94" fmla="*/ 113424 w 3702"/>
              <a:gd name="T95" fmla="*/ 1251101 h 4536"/>
              <a:gd name="T96" fmla="*/ 136528 w 3702"/>
              <a:gd name="T97" fmla="*/ 1228003 h 4536"/>
              <a:gd name="T98" fmla="*/ 339430 w 3702"/>
              <a:gd name="T99" fmla="*/ 1225063 h 4536"/>
              <a:gd name="T100" fmla="*/ 367156 w 3702"/>
              <a:gd name="T101" fmla="*/ 1243542 h 4536"/>
              <a:gd name="T102" fmla="*/ 1444680 w 3702"/>
              <a:gd name="T103" fmla="*/ 1343495 h 4536"/>
              <a:gd name="T104" fmla="*/ 1434598 w 3702"/>
              <a:gd name="T105" fmla="*/ 1370794 h 4536"/>
              <a:gd name="T106" fmla="*/ 1405612 w 3702"/>
              <a:gd name="T107" fmla="*/ 1386753 h 4536"/>
              <a:gd name="T108" fmla="*/ 1203130 w 3702"/>
              <a:gd name="T109" fmla="*/ 1381713 h 4536"/>
              <a:gd name="T110" fmla="*/ 1182126 w 3702"/>
              <a:gd name="T111" fmla="*/ 1356095 h 4536"/>
              <a:gd name="T112" fmla="*/ 1182126 w 3702"/>
              <a:gd name="T113" fmla="*/ 1255301 h 4536"/>
              <a:gd name="T114" fmla="*/ 1203130 w 3702"/>
              <a:gd name="T115" fmla="*/ 1229683 h 4536"/>
              <a:gd name="T116" fmla="*/ 1405612 w 3702"/>
              <a:gd name="T117" fmla="*/ 1224643 h 4536"/>
              <a:gd name="T118" fmla="*/ 1434598 w 3702"/>
              <a:gd name="T119" fmla="*/ 1240182 h 4536"/>
              <a:gd name="T120" fmla="*/ 1444680 w 3702"/>
              <a:gd name="T121" fmla="*/ 1343495 h 4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02" h="4536">
                <a:moveTo>
                  <a:pt x="1832" y="0"/>
                </a:moveTo>
                <a:lnTo>
                  <a:pt x="1832" y="0"/>
                </a:lnTo>
                <a:lnTo>
                  <a:pt x="1851" y="0"/>
                </a:lnTo>
                <a:lnTo>
                  <a:pt x="1869" y="0"/>
                </a:lnTo>
                <a:lnTo>
                  <a:pt x="1832" y="0"/>
                </a:lnTo>
                <a:close/>
                <a:moveTo>
                  <a:pt x="3584" y="670"/>
                </a:moveTo>
                <a:lnTo>
                  <a:pt x="3584" y="670"/>
                </a:lnTo>
                <a:lnTo>
                  <a:pt x="3579" y="646"/>
                </a:lnTo>
                <a:lnTo>
                  <a:pt x="3573" y="624"/>
                </a:lnTo>
                <a:lnTo>
                  <a:pt x="3566" y="604"/>
                </a:lnTo>
                <a:lnTo>
                  <a:pt x="3558" y="583"/>
                </a:lnTo>
                <a:lnTo>
                  <a:pt x="3549" y="563"/>
                </a:lnTo>
                <a:lnTo>
                  <a:pt x="3539" y="544"/>
                </a:lnTo>
                <a:lnTo>
                  <a:pt x="3528" y="526"/>
                </a:lnTo>
                <a:lnTo>
                  <a:pt x="3517" y="508"/>
                </a:lnTo>
                <a:lnTo>
                  <a:pt x="3504" y="490"/>
                </a:lnTo>
                <a:lnTo>
                  <a:pt x="3492" y="475"/>
                </a:lnTo>
                <a:lnTo>
                  <a:pt x="3478" y="459"/>
                </a:lnTo>
                <a:lnTo>
                  <a:pt x="3463" y="444"/>
                </a:lnTo>
                <a:lnTo>
                  <a:pt x="3448" y="429"/>
                </a:lnTo>
                <a:lnTo>
                  <a:pt x="3433" y="415"/>
                </a:lnTo>
                <a:lnTo>
                  <a:pt x="3416" y="401"/>
                </a:lnTo>
                <a:lnTo>
                  <a:pt x="3400" y="388"/>
                </a:lnTo>
                <a:lnTo>
                  <a:pt x="3363" y="364"/>
                </a:lnTo>
                <a:lnTo>
                  <a:pt x="3326" y="340"/>
                </a:lnTo>
                <a:lnTo>
                  <a:pt x="3286" y="318"/>
                </a:lnTo>
                <a:lnTo>
                  <a:pt x="3246" y="297"/>
                </a:lnTo>
                <a:lnTo>
                  <a:pt x="3204" y="277"/>
                </a:lnTo>
                <a:lnTo>
                  <a:pt x="3161" y="257"/>
                </a:lnTo>
                <a:lnTo>
                  <a:pt x="3072" y="220"/>
                </a:lnTo>
                <a:lnTo>
                  <a:pt x="3024" y="201"/>
                </a:lnTo>
                <a:lnTo>
                  <a:pt x="2969" y="183"/>
                </a:lnTo>
                <a:lnTo>
                  <a:pt x="2907" y="163"/>
                </a:lnTo>
                <a:lnTo>
                  <a:pt x="2840" y="144"/>
                </a:lnTo>
                <a:lnTo>
                  <a:pt x="2768" y="125"/>
                </a:lnTo>
                <a:lnTo>
                  <a:pt x="2692" y="108"/>
                </a:lnTo>
                <a:lnTo>
                  <a:pt x="2612" y="90"/>
                </a:lnTo>
                <a:lnTo>
                  <a:pt x="2529" y="74"/>
                </a:lnTo>
                <a:lnTo>
                  <a:pt x="2444" y="58"/>
                </a:lnTo>
                <a:lnTo>
                  <a:pt x="2359" y="45"/>
                </a:lnTo>
                <a:lnTo>
                  <a:pt x="2272" y="33"/>
                </a:lnTo>
                <a:lnTo>
                  <a:pt x="2185" y="22"/>
                </a:lnTo>
                <a:lnTo>
                  <a:pt x="2098" y="13"/>
                </a:lnTo>
                <a:lnTo>
                  <a:pt x="2014" y="7"/>
                </a:lnTo>
                <a:lnTo>
                  <a:pt x="1931" y="2"/>
                </a:lnTo>
                <a:lnTo>
                  <a:pt x="1851" y="0"/>
                </a:lnTo>
                <a:lnTo>
                  <a:pt x="1771" y="2"/>
                </a:lnTo>
                <a:lnTo>
                  <a:pt x="1688" y="7"/>
                </a:lnTo>
                <a:lnTo>
                  <a:pt x="1603" y="13"/>
                </a:lnTo>
                <a:lnTo>
                  <a:pt x="1517" y="22"/>
                </a:lnTo>
                <a:lnTo>
                  <a:pt x="1430" y="33"/>
                </a:lnTo>
                <a:lnTo>
                  <a:pt x="1343" y="45"/>
                </a:lnTo>
                <a:lnTo>
                  <a:pt x="1256" y="58"/>
                </a:lnTo>
                <a:lnTo>
                  <a:pt x="1172" y="74"/>
                </a:lnTo>
                <a:lnTo>
                  <a:pt x="1089" y="90"/>
                </a:lnTo>
                <a:lnTo>
                  <a:pt x="1009" y="108"/>
                </a:lnTo>
                <a:lnTo>
                  <a:pt x="933" y="125"/>
                </a:lnTo>
                <a:lnTo>
                  <a:pt x="861" y="144"/>
                </a:lnTo>
                <a:lnTo>
                  <a:pt x="794" y="163"/>
                </a:lnTo>
                <a:lnTo>
                  <a:pt x="732" y="183"/>
                </a:lnTo>
                <a:lnTo>
                  <a:pt x="677" y="201"/>
                </a:lnTo>
                <a:lnTo>
                  <a:pt x="630" y="220"/>
                </a:lnTo>
                <a:lnTo>
                  <a:pt x="541" y="257"/>
                </a:lnTo>
                <a:lnTo>
                  <a:pt x="497" y="277"/>
                </a:lnTo>
                <a:lnTo>
                  <a:pt x="455" y="297"/>
                </a:lnTo>
                <a:lnTo>
                  <a:pt x="414" y="318"/>
                </a:lnTo>
                <a:lnTo>
                  <a:pt x="375" y="340"/>
                </a:lnTo>
                <a:lnTo>
                  <a:pt x="337" y="364"/>
                </a:lnTo>
                <a:lnTo>
                  <a:pt x="302" y="388"/>
                </a:lnTo>
                <a:lnTo>
                  <a:pt x="285" y="401"/>
                </a:lnTo>
                <a:lnTo>
                  <a:pt x="268" y="416"/>
                </a:lnTo>
                <a:lnTo>
                  <a:pt x="253" y="429"/>
                </a:lnTo>
                <a:lnTo>
                  <a:pt x="237" y="444"/>
                </a:lnTo>
                <a:lnTo>
                  <a:pt x="223" y="459"/>
                </a:lnTo>
                <a:lnTo>
                  <a:pt x="210" y="475"/>
                </a:lnTo>
                <a:lnTo>
                  <a:pt x="197" y="490"/>
                </a:lnTo>
                <a:lnTo>
                  <a:pt x="185" y="508"/>
                </a:lnTo>
                <a:lnTo>
                  <a:pt x="173" y="526"/>
                </a:lnTo>
                <a:lnTo>
                  <a:pt x="163" y="544"/>
                </a:lnTo>
                <a:lnTo>
                  <a:pt x="153" y="563"/>
                </a:lnTo>
                <a:lnTo>
                  <a:pt x="144" y="583"/>
                </a:lnTo>
                <a:lnTo>
                  <a:pt x="135" y="604"/>
                </a:lnTo>
                <a:lnTo>
                  <a:pt x="129" y="624"/>
                </a:lnTo>
                <a:lnTo>
                  <a:pt x="122" y="646"/>
                </a:lnTo>
                <a:lnTo>
                  <a:pt x="116" y="670"/>
                </a:lnTo>
                <a:lnTo>
                  <a:pt x="0" y="2054"/>
                </a:lnTo>
                <a:lnTo>
                  <a:pt x="0" y="3963"/>
                </a:lnTo>
                <a:lnTo>
                  <a:pt x="310" y="3963"/>
                </a:lnTo>
                <a:lnTo>
                  <a:pt x="310" y="4262"/>
                </a:lnTo>
                <a:lnTo>
                  <a:pt x="310" y="4279"/>
                </a:lnTo>
                <a:lnTo>
                  <a:pt x="311" y="4295"/>
                </a:lnTo>
                <a:lnTo>
                  <a:pt x="313" y="4311"/>
                </a:lnTo>
                <a:lnTo>
                  <a:pt x="315" y="4326"/>
                </a:lnTo>
                <a:lnTo>
                  <a:pt x="319" y="4342"/>
                </a:lnTo>
                <a:lnTo>
                  <a:pt x="322" y="4356"/>
                </a:lnTo>
                <a:lnTo>
                  <a:pt x="326" y="4369"/>
                </a:lnTo>
                <a:lnTo>
                  <a:pt x="332" y="4382"/>
                </a:lnTo>
                <a:lnTo>
                  <a:pt x="337" y="4394"/>
                </a:lnTo>
                <a:lnTo>
                  <a:pt x="343" y="4406"/>
                </a:lnTo>
                <a:lnTo>
                  <a:pt x="350" y="4418"/>
                </a:lnTo>
                <a:lnTo>
                  <a:pt x="357" y="4429"/>
                </a:lnTo>
                <a:lnTo>
                  <a:pt x="365" y="4439"/>
                </a:lnTo>
                <a:lnTo>
                  <a:pt x="373" y="4449"/>
                </a:lnTo>
                <a:lnTo>
                  <a:pt x="381" y="4459"/>
                </a:lnTo>
                <a:lnTo>
                  <a:pt x="390" y="4468"/>
                </a:lnTo>
                <a:lnTo>
                  <a:pt x="409" y="4483"/>
                </a:lnTo>
                <a:lnTo>
                  <a:pt x="429" y="4498"/>
                </a:lnTo>
                <a:lnTo>
                  <a:pt x="450" y="4510"/>
                </a:lnTo>
                <a:lnTo>
                  <a:pt x="472" y="4519"/>
                </a:lnTo>
                <a:lnTo>
                  <a:pt x="495" y="4526"/>
                </a:lnTo>
                <a:lnTo>
                  <a:pt x="519" y="4532"/>
                </a:lnTo>
                <a:lnTo>
                  <a:pt x="542" y="4535"/>
                </a:lnTo>
                <a:lnTo>
                  <a:pt x="566" y="4536"/>
                </a:lnTo>
                <a:lnTo>
                  <a:pt x="590" y="4535"/>
                </a:lnTo>
                <a:lnTo>
                  <a:pt x="614" y="4532"/>
                </a:lnTo>
                <a:lnTo>
                  <a:pt x="637" y="4526"/>
                </a:lnTo>
                <a:lnTo>
                  <a:pt x="661" y="4519"/>
                </a:lnTo>
                <a:lnTo>
                  <a:pt x="683" y="4510"/>
                </a:lnTo>
                <a:lnTo>
                  <a:pt x="703" y="4498"/>
                </a:lnTo>
                <a:lnTo>
                  <a:pt x="723" y="4483"/>
                </a:lnTo>
                <a:lnTo>
                  <a:pt x="743" y="4468"/>
                </a:lnTo>
                <a:lnTo>
                  <a:pt x="752" y="4459"/>
                </a:lnTo>
                <a:lnTo>
                  <a:pt x="759" y="4449"/>
                </a:lnTo>
                <a:lnTo>
                  <a:pt x="768" y="4439"/>
                </a:lnTo>
                <a:lnTo>
                  <a:pt x="775" y="4429"/>
                </a:lnTo>
                <a:lnTo>
                  <a:pt x="783" y="4418"/>
                </a:lnTo>
                <a:lnTo>
                  <a:pt x="789" y="4406"/>
                </a:lnTo>
                <a:lnTo>
                  <a:pt x="795" y="4394"/>
                </a:lnTo>
                <a:lnTo>
                  <a:pt x="800" y="4382"/>
                </a:lnTo>
                <a:lnTo>
                  <a:pt x="806" y="4369"/>
                </a:lnTo>
                <a:lnTo>
                  <a:pt x="810" y="4356"/>
                </a:lnTo>
                <a:lnTo>
                  <a:pt x="813" y="4342"/>
                </a:lnTo>
                <a:lnTo>
                  <a:pt x="817" y="4326"/>
                </a:lnTo>
                <a:lnTo>
                  <a:pt x="820" y="4311"/>
                </a:lnTo>
                <a:lnTo>
                  <a:pt x="821" y="4295"/>
                </a:lnTo>
                <a:lnTo>
                  <a:pt x="822" y="4279"/>
                </a:lnTo>
                <a:lnTo>
                  <a:pt x="822" y="4262"/>
                </a:lnTo>
                <a:lnTo>
                  <a:pt x="822" y="3963"/>
                </a:lnTo>
                <a:lnTo>
                  <a:pt x="2879" y="3963"/>
                </a:lnTo>
                <a:lnTo>
                  <a:pt x="2879" y="4262"/>
                </a:lnTo>
                <a:lnTo>
                  <a:pt x="2879" y="4279"/>
                </a:lnTo>
                <a:lnTo>
                  <a:pt x="2880" y="4295"/>
                </a:lnTo>
                <a:lnTo>
                  <a:pt x="2882" y="4311"/>
                </a:lnTo>
                <a:lnTo>
                  <a:pt x="2884" y="4326"/>
                </a:lnTo>
                <a:lnTo>
                  <a:pt x="2887" y="4342"/>
                </a:lnTo>
                <a:lnTo>
                  <a:pt x="2892" y="4356"/>
                </a:lnTo>
                <a:lnTo>
                  <a:pt x="2896" y="4369"/>
                </a:lnTo>
                <a:lnTo>
                  <a:pt x="2901" y="4382"/>
                </a:lnTo>
                <a:lnTo>
                  <a:pt x="2906" y="4394"/>
                </a:lnTo>
                <a:lnTo>
                  <a:pt x="2913" y="4406"/>
                </a:lnTo>
                <a:lnTo>
                  <a:pt x="2919" y="4418"/>
                </a:lnTo>
                <a:lnTo>
                  <a:pt x="2926" y="4429"/>
                </a:lnTo>
                <a:lnTo>
                  <a:pt x="2934" y="4439"/>
                </a:lnTo>
                <a:lnTo>
                  <a:pt x="2941" y="4449"/>
                </a:lnTo>
                <a:lnTo>
                  <a:pt x="2950" y="4459"/>
                </a:lnTo>
                <a:lnTo>
                  <a:pt x="2959" y="4468"/>
                </a:lnTo>
                <a:lnTo>
                  <a:pt x="2978" y="4483"/>
                </a:lnTo>
                <a:lnTo>
                  <a:pt x="2997" y="4498"/>
                </a:lnTo>
                <a:lnTo>
                  <a:pt x="3019" y="4510"/>
                </a:lnTo>
                <a:lnTo>
                  <a:pt x="3041" y="4519"/>
                </a:lnTo>
                <a:lnTo>
                  <a:pt x="3064" y="4526"/>
                </a:lnTo>
                <a:lnTo>
                  <a:pt x="3087" y="4532"/>
                </a:lnTo>
                <a:lnTo>
                  <a:pt x="3112" y="4535"/>
                </a:lnTo>
                <a:lnTo>
                  <a:pt x="3135" y="4536"/>
                </a:lnTo>
                <a:lnTo>
                  <a:pt x="3159" y="4535"/>
                </a:lnTo>
                <a:lnTo>
                  <a:pt x="3183" y="4532"/>
                </a:lnTo>
                <a:lnTo>
                  <a:pt x="3206" y="4526"/>
                </a:lnTo>
                <a:lnTo>
                  <a:pt x="3229" y="4519"/>
                </a:lnTo>
                <a:lnTo>
                  <a:pt x="3251" y="4510"/>
                </a:lnTo>
                <a:lnTo>
                  <a:pt x="3273" y="4498"/>
                </a:lnTo>
                <a:lnTo>
                  <a:pt x="3293" y="4483"/>
                </a:lnTo>
                <a:lnTo>
                  <a:pt x="3312" y="4468"/>
                </a:lnTo>
                <a:lnTo>
                  <a:pt x="3320" y="4459"/>
                </a:lnTo>
                <a:lnTo>
                  <a:pt x="3329" y="4449"/>
                </a:lnTo>
                <a:lnTo>
                  <a:pt x="3337" y="4439"/>
                </a:lnTo>
                <a:lnTo>
                  <a:pt x="3345" y="4429"/>
                </a:lnTo>
                <a:lnTo>
                  <a:pt x="3351" y="4418"/>
                </a:lnTo>
                <a:lnTo>
                  <a:pt x="3358" y="4406"/>
                </a:lnTo>
                <a:lnTo>
                  <a:pt x="3364" y="4394"/>
                </a:lnTo>
                <a:lnTo>
                  <a:pt x="3370" y="4382"/>
                </a:lnTo>
                <a:lnTo>
                  <a:pt x="3374" y="4369"/>
                </a:lnTo>
                <a:lnTo>
                  <a:pt x="3379" y="4356"/>
                </a:lnTo>
                <a:lnTo>
                  <a:pt x="3383" y="4342"/>
                </a:lnTo>
                <a:lnTo>
                  <a:pt x="3386" y="4326"/>
                </a:lnTo>
                <a:lnTo>
                  <a:pt x="3389" y="4311"/>
                </a:lnTo>
                <a:lnTo>
                  <a:pt x="3391" y="4295"/>
                </a:lnTo>
                <a:lnTo>
                  <a:pt x="3392" y="4279"/>
                </a:lnTo>
                <a:lnTo>
                  <a:pt x="3392" y="4262"/>
                </a:lnTo>
                <a:lnTo>
                  <a:pt x="3392" y="3963"/>
                </a:lnTo>
                <a:lnTo>
                  <a:pt x="3702" y="3963"/>
                </a:lnTo>
                <a:lnTo>
                  <a:pt x="3702" y="2054"/>
                </a:lnTo>
                <a:lnTo>
                  <a:pt x="3584" y="670"/>
                </a:lnTo>
                <a:close/>
                <a:moveTo>
                  <a:pt x="1089" y="350"/>
                </a:moveTo>
                <a:lnTo>
                  <a:pt x="2612" y="350"/>
                </a:lnTo>
                <a:lnTo>
                  <a:pt x="2626" y="350"/>
                </a:lnTo>
                <a:lnTo>
                  <a:pt x="2638" y="352"/>
                </a:lnTo>
                <a:lnTo>
                  <a:pt x="2650" y="355"/>
                </a:lnTo>
                <a:lnTo>
                  <a:pt x="2661" y="360"/>
                </a:lnTo>
                <a:lnTo>
                  <a:pt x="2671" y="364"/>
                </a:lnTo>
                <a:lnTo>
                  <a:pt x="2681" y="371"/>
                </a:lnTo>
                <a:lnTo>
                  <a:pt x="2688" y="377"/>
                </a:lnTo>
                <a:lnTo>
                  <a:pt x="2696" y="385"/>
                </a:lnTo>
                <a:lnTo>
                  <a:pt x="2703" y="393"/>
                </a:lnTo>
                <a:lnTo>
                  <a:pt x="2708" y="401"/>
                </a:lnTo>
                <a:lnTo>
                  <a:pt x="2714" y="411"/>
                </a:lnTo>
                <a:lnTo>
                  <a:pt x="2717" y="421"/>
                </a:lnTo>
                <a:lnTo>
                  <a:pt x="2720" y="431"/>
                </a:lnTo>
                <a:lnTo>
                  <a:pt x="2723" y="441"/>
                </a:lnTo>
                <a:lnTo>
                  <a:pt x="2724" y="452"/>
                </a:lnTo>
                <a:lnTo>
                  <a:pt x="2725" y="462"/>
                </a:lnTo>
                <a:lnTo>
                  <a:pt x="2724" y="473"/>
                </a:lnTo>
                <a:lnTo>
                  <a:pt x="2723" y="483"/>
                </a:lnTo>
                <a:lnTo>
                  <a:pt x="2720" y="494"/>
                </a:lnTo>
                <a:lnTo>
                  <a:pt x="2717" y="504"/>
                </a:lnTo>
                <a:lnTo>
                  <a:pt x="2714" y="513"/>
                </a:lnTo>
                <a:lnTo>
                  <a:pt x="2708" y="522"/>
                </a:lnTo>
                <a:lnTo>
                  <a:pt x="2703" y="531"/>
                </a:lnTo>
                <a:lnTo>
                  <a:pt x="2696" y="540"/>
                </a:lnTo>
                <a:lnTo>
                  <a:pt x="2688" y="546"/>
                </a:lnTo>
                <a:lnTo>
                  <a:pt x="2681" y="554"/>
                </a:lnTo>
                <a:lnTo>
                  <a:pt x="2671" y="560"/>
                </a:lnTo>
                <a:lnTo>
                  <a:pt x="2661" y="565"/>
                </a:lnTo>
                <a:lnTo>
                  <a:pt x="2650" y="568"/>
                </a:lnTo>
                <a:lnTo>
                  <a:pt x="2638" y="572"/>
                </a:lnTo>
                <a:lnTo>
                  <a:pt x="2626" y="574"/>
                </a:lnTo>
                <a:lnTo>
                  <a:pt x="2612" y="575"/>
                </a:lnTo>
                <a:lnTo>
                  <a:pt x="1089" y="575"/>
                </a:lnTo>
                <a:lnTo>
                  <a:pt x="1075" y="574"/>
                </a:lnTo>
                <a:lnTo>
                  <a:pt x="1063" y="572"/>
                </a:lnTo>
                <a:lnTo>
                  <a:pt x="1051" y="568"/>
                </a:lnTo>
                <a:lnTo>
                  <a:pt x="1040" y="565"/>
                </a:lnTo>
                <a:lnTo>
                  <a:pt x="1030" y="560"/>
                </a:lnTo>
                <a:lnTo>
                  <a:pt x="1020" y="554"/>
                </a:lnTo>
                <a:lnTo>
                  <a:pt x="1012" y="546"/>
                </a:lnTo>
                <a:lnTo>
                  <a:pt x="1005" y="540"/>
                </a:lnTo>
                <a:lnTo>
                  <a:pt x="998" y="531"/>
                </a:lnTo>
                <a:lnTo>
                  <a:pt x="992" y="522"/>
                </a:lnTo>
                <a:lnTo>
                  <a:pt x="987" y="513"/>
                </a:lnTo>
                <a:lnTo>
                  <a:pt x="984" y="504"/>
                </a:lnTo>
                <a:lnTo>
                  <a:pt x="980" y="494"/>
                </a:lnTo>
                <a:lnTo>
                  <a:pt x="978" y="483"/>
                </a:lnTo>
                <a:lnTo>
                  <a:pt x="977" y="473"/>
                </a:lnTo>
                <a:lnTo>
                  <a:pt x="976" y="462"/>
                </a:lnTo>
                <a:lnTo>
                  <a:pt x="977" y="452"/>
                </a:lnTo>
                <a:lnTo>
                  <a:pt x="978" y="441"/>
                </a:lnTo>
                <a:lnTo>
                  <a:pt x="980" y="431"/>
                </a:lnTo>
                <a:lnTo>
                  <a:pt x="984" y="421"/>
                </a:lnTo>
                <a:lnTo>
                  <a:pt x="987" y="411"/>
                </a:lnTo>
                <a:lnTo>
                  <a:pt x="992" y="401"/>
                </a:lnTo>
                <a:lnTo>
                  <a:pt x="998" y="393"/>
                </a:lnTo>
                <a:lnTo>
                  <a:pt x="1005" y="385"/>
                </a:lnTo>
                <a:lnTo>
                  <a:pt x="1012" y="377"/>
                </a:lnTo>
                <a:lnTo>
                  <a:pt x="1020" y="371"/>
                </a:lnTo>
                <a:lnTo>
                  <a:pt x="1030" y="364"/>
                </a:lnTo>
                <a:lnTo>
                  <a:pt x="1040" y="360"/>
                </a:lnTo>
                <a:lnTo>
                  <a:pt x="1051" y="355"/>
                </a:lnTo>
                <a:lnTo>
                  <a:pt x="1063" y="352"/>
                </a:lnTo>
                <a:lnTo>
                  <a:pt x="1075" y="350"/>
                </a:lnTo>
                <a:lnTo>
                  <a:pt x="1089" y="350"/>
                </a:lnTo>
                <a:close/>
                <a:moveTo>
                  <a:pt x="325" y="2008"/>
                </a:moveTo>
                <a:lnTo>
                  <a:pt x="466" y="1004"/>
                </a:lnTo>
                <a:lnTo>
                  <a:pt x="469" y="982"/>
                </a:lnTo>
                <a:lnTo>
                  <a:pt x="474" y="961"/>
                </a:lnTo>
                <a:lnTo>
                  <a:pt x="479" y="940"/>
                </a:lnTo>
                <a:lnTo>
                  <a:pt x="486" y="921"/>
                </a:lnTo>
                <a:lnTo>
                  <a:pt x="493" y="903"/>
                </a:lnTo>
                <a:lnTo>
                  <a:pt x="501" y="886"/>
                </a:lnTo>
                <a:lnTo>
                  <a:pt x="511" y="871"/>
                </a:lnTo>
                <a:lnTo>
                  <a:pt x="523" y="857"/>
                </a:lnTo>
                <a:lnTo>
                  <a:pt x="536" y="844"/>
                </a:lnTo>
                <a:lnTo>
                  <a:pt x="551" y="833"/>
                </a:lnTo>
                <a:lnTo>
                  <a:pt x="567" y="825"/>
                </a:lnTo>
                <a:lnTo>
                  <a:pt x="586" y="816"/>
                </a:lnTo>
                <a:lnTo>
                  <a:pt x="608" y="810"/>
                </a:lnTo>
                <a:lnTo>
                  <a:pt x="631" y="806"/>
                </a:lnTo>
                <a:lnTo>
                  <a:pt x="656" y="803"/>
                </a:lnTo>
                <a:lnTo>
                  <a:pt x="685" y="801"/>
                </a:lnTo>
                <a:lnTo>
                  <a:pt x="3016" y="801"/>
                </a:lnTo>
                <a:lnTo>
                  <a:pt x="3045" y="803"/>
                </a:lnTo>
                <a:lnTo>
                  <a:pt x="3070" y="806"/>
                </a:lnTo>
                <a:lnTo>
                  <a:pt x="3094" y="810"/>
                </a:lnTo>
                <a:lnTo>
                  <a:pt x="3115" y="816"/>
                </a:lnTo>
                <a:lnTo>
                  <a:pt x="3134" y="825"/>
                </a:lnTo>
                <a:lnTo>
                  <a:pt x="3150" y="833"/>
                </a:lnTo>
                <a:lnTo>
                  <a:pt x="3164" y="844"/>
                </a:lnTo>
                <a:lnTo>
                  <a:pt x="3178" y="857"/>
                </a:lnTo>
                <a:lnTo>
                  <a:pt x="3190" y="871"/>
                </a:lnTo>
                <a:lnTo>
                  <a:pt x="3200" y="886"/>
                </a:lnTo>
                <a:lnTo>
                  <a:pt x="3207" y="903"/>
                </a:lnTo>
                <a:lnTo>
                  <a:pt x="3215" y="921"/>
                </a:lnTo>
                <a:lnTo>
                  <a:pt x="3222" y="940"/>
                </a:lnTo>
                <a:lnTo>
                  <a:pt x="3227" y="961"/>
                </a:lnTo>
                <a:lnTo>
                  <a:pt x="3231" y="982"/>
                </a:lnTo>
                <a:lnTo>
                  <a:pt x="3235" y="1004"/>
                </a:lnTo>
                <a:lnTo>
                  <a:pt x="3375" y="2008"/>
                </a:lnTo>
                <a:lnTo>
                  <a:pt x="3378" y="2027"/>
                </a:lnTo>
                <a:lnTo>
                  <a:pt x="3378" y="2044"/>
                </a:lnTo>
                <a:lnTo>
                  <a:pt x="3378" y="2062"/>
                </a:lnTo>
                <a:lnTo>
                  <a:pt x="3377" y="2080"/>
                </a:lnTo>
                <a:lnTo>
                  <a:pt x="3373" y="2096"/>
                </a:lnTo>
                <a:lnTo>
                  <a:pt x="3369" y="2112"/>
                </a:lnTo>
                <a:lnTo>
                  <a:pt x="3363" y="2127"/>
                </a:lnTo>
                <a:lnTo>
                  <a:pt x="3356" y="2141"/>
                </a:lnTo>
                <a:lnTo>
                  <a:pt x="3347" y="2153"/>
                </a:lnTo>
                <a:lnTo>
                  <a:pt x="3336" y="2165"/>
                </a:lnTo>
                <a:lnTo>
                  <a:pt x="3323" y="2175"/>
                </a:lnTo>
                <a:lnTo>
                  <a:pt x="3308" y="2184"/>
                </a:lnTo>
                <a:lnTo>
                  <a:pt x="3292" y="2191"/>
                </a:lnTo>
                <a:lnTo>
                  <a:pt x="3272" y="2196"/>
                </a:lnTo>
                <a:lnTo>
                  <a:pt x="3251" y="2199"/>
                </a:lnTo>
                <a:lnTo>
                  <a:pt x="3227" y="2201"/>
                </a:lnTo>
                <a:lnTo>
                  <a:pt x="474" y="2201"/>
                </a:lnTo>
                <a:lnTo>
                  <a:pt x="450" y="2199"/>
                </a:lnTo>
                <a:lnTo>
                  <a:pt x="429" y="2196"/>
                </a:lnTo>
                <a:lnTo>
                  <a:pt x="409" y="2191"/>
                </a:lnTo>
                <a:lnTo>
                  <a:pt x="392" y="2184"/>
                </a:lnTo>
                <a:lnTo>
                  <a:pt x="378" y="2175"/>
                </a:lnTo>
                <a:lnTo>
                  <a:pt x="365" y="2165"/>
                </a:lnTo>
                <a:lnTo>
                  <a:pt x="354" y="2153"/>
                </a:lnTo>
                <a:lnTo>
                  <a:pt x="345" y="2141"/>
                </a:lnTo>
                <a:lnTo>
                  <a:pt x="337" y="2127"/>
                </a:lnTo>
                <a:lnTo>
                  <a:pt x="332" y="2112"/>
                </a:lnTo>
                <a:lnTo>
                  <a:pt x="328" y="2096"/>
                </a:lnTo>
                <a:lnTo>
                  <a:pt x="324" y="2080"/>
                </a:lnTo>
                <a:lnTo>
                  <a:pt x="323" y="2062"/>
                </a:lnTo>
                <a:lnTo>
                  <a:pt x="323" y="2044"/>
                </a:lnTo>
                <a:lnTo>
                  <a:pt x="324" y="2027"/>
                </a:lnTo>
                <a:lnTo>
                  <a:pt x="325" y="2008"/>
                </a:lnTo>
                <a:close/>
                <a:moveTo>
                  <a:pt x="891" y="3199"/>
                </a:moveTo>
                <a:lnTo>
                  <a:pt x="891" y="3199"/>
                </a:lnTo>
                <a:lnTo>
                  <a:pt x="890" y="3208"/>
                </a:lnTo>
                <a:lnTo>
                  <a:pt x="889" y="3219"/>
                </a:lnTo>
                <a:lnTo>
                  <a:pt x="887" y="3229"/>
                </a:lnTo>
                <a:lnTo>
                  <a:pt x="883" y="3238"/>
                </a:lnTo>
                <a:lnTo>
                  <a:pt x="878" y="3248"/>
                </a:lnTo>
                <a:lnTo>
                  <a:pt x="874" y="3257"/>
                </a:lnTo>
                <a:lnTo>
                  <a:pt x="867" y="3264"/>
                </a:lnTo>
                <a:lnTo>
                  <a:pt x="861" y="3272"/>
                </a:lnTo>
                <a:lnTo>
                  <a:pt x="853" y="3279"/>
                </a:lnTo>
                <a:lnTo>
                  <a:pt x="845" y="3284"/>
                </a:lnTo>
                <a:lnTo>
                  <a:pt x="836" y="3290"/>
                </a:lnTo>
                <a:lnTo>
                  <a:pt x="828" y="3294"/>
                </a:lnTo>
                <a:lnTo>
                  <a:pt x="818" y="3297"/>
                </a:lnTo>
                <a:lnTo>
                  <a:pt x="808" y="3301"/>
                </a:lnTo>
                <a:lnTo>
                  <a:pt x="798" y="3302"/>
                </a:lnTo>
                <a:lnTo>
                  <a:pt x="787" y="3302"/>
                </a:lnTo>
                <a:lnTo>
                  <a:pt x="366" y="3302"/>
                </a:lnTo>
                <a:lnTo>
                  <a:pt x="355" y="3302"/>
                </a:lnTo>
                <a:lnTo>
                  <a:pt x="345" y="3301"/>
                </a:lnTo>
                <a:lnTo>
                  <a:pt x="335" y="3297"/>
                </a:lnTo>
                <a:lnTo>
                  <a:pt x="325" y="3294"/>
                </a:lnTo>
                <a:lnTo>
                  <a:pt x="317" y="3290"/>
                </a:lnTo>
                <a:lnTo>
                  <a:pt x="308" y="3284"/>
                </a:lnTo>
                <a:lnTo>
                  <a:pt x="300" y="3279"/>
                </a:lnTo>
                <a:lnTo>
                  <a:pt x="292" y="3272"/>
                </a:lnTo>
                <a:lnTo>
                  <a:pt x="286" y="3264"/>
                </a:lnTo>
                <a:lnTo>
                  <a:pt x="279" y="3257"/>
                </a:lnTo>
                <a:lnTo>
                  <a:pt x="275" y="3248"/>
                </a:lnTo>
                <a:lnTo>
                  <a:pt x="270" y="3238"/>
                </a:lnTo>
                <a:lnTo>
                  <a:pt x="266" y="3229"/>
                </a:lnTo>
                <a:lnTo>
                  <a:pt x="264" y="3219"/>
                </a:lnTo>
                <a:lnTo>
                  <a:pt x="263" y="3208"/>
                </a:lnTo>
                <a:lnTo>
                  <a:pt x="262" y="3199"/>
                </a:lnTo>
                <a:lnTo>
                  <a:pt x="262" y="3019"/>
                </a:lnTo>
                <a:lnTo>
                  <a:pt x="263" y="3008"/>
                </a:lnTo>
                <a:lnTo>
                  <a:pt x="264" y="2998"/>
                </a:lnTo>
                <a:lnTo>
                  <a:pt x="266" y="2989"/>
                </a:lnTo>
                <a:lnTo>
                  <a:pt x="270" y="2979"/>
                </a:lnTo>
                <a:lnTo>
                  <a:pt x="275" y="2970"/>
                </a:lnTo>
                <a:lnTo>
                  <a:pt x="279" y="2961"/>
                </a:lnTo>
                <a:lnTo>
                  <a:pt x="286" y="2953"/>
                </a:lnTo>
                <a:lnTo>
                  <a:pt x="292" y="2946"/>
                </a:lnTo>
                <a:lnTo>
                  <a:pt x="300" y="2939"/>
                </a:lnTo>
                <a:lnTo>
                  <a:pt x="308" y="2933"/>
                </a:lnTo>
                <a:lnTo>
                  <a:pt x="317" y="2928"/>
                </a:lnTo>
                <a:lnTo>
                  <a:pt x="325" y="2924"/>
                </a:lnTo>
                <a:lnTo>
                  <a:pt x="335" y="2919"/>
                </a:lnTo>
                <a:lnTo>
                  <a:pt x="345" y="2917"/>
                </a:lnTo>
                <a:lnTo>
                  <a:pt x="355" y="2916"/>
                </a:lnTo>
                <a:lnTo>
                  <a:pt x="366" y="2915"/>
                </a:lnTo>
                <a:lnTo>
                  <a:pt x="787" y="2915"/>
                </a:lnTo>
                <a:lnTo>
                  <a:pt x="798" y="2916"/>
                </a:lnTo>
                <a:lnTo>
                  <a:pt x="808" y="2917"/>
                </a:lnTo>
                <a:lnTo>
                  <a:pt x="818" y="2919"/>
                </a:lnTo>
                <a:lnTo>
                  <a:pt x="828" y="2924"/>
                </a:lnTo>
                <a:lnTo>
                  <a:pt x="836" y="2928"/>
                </a:lnTo>
                <a:lnTo>
                  <a:pt x="845" y="2933"/>
                </a:lnTo>
                <a:lnTo>
                  <a:pt x="853" y="2939"/>
                </a:lnTo>
                <a:lnTo>
                  <a:pt x="861" y="2946"/>
                </a:lnTo>
                <a:lnTo>
                  <a:pt x="867" y="2953"/>
                </a:lnTo>
                <a:lnTo>
                  <a:pt x="874" y="2961"/>
                </a:lnTo>
                <a:lnTo>
                  <a:pt x="878" y="2970"/>
                </a:lnTo>
                <a:lnTo>
                  <a:pt x="883" y="2979"/>
                </a:lnTo>
                <a:lnTo>
                  <a:pt x="887" y="2989"/>
                </a:lnTo>
                <a:lnTo>
                  <a:pt x="889" y="2998"/>
                </a:lnTo>
                <a:lnTo>
                  <a:pt x="890" y="3008"/>
                </a:lnTo>
                <a:lnTo>
                  <a:pt x="891" y="3019"/>
                </a:lnTo>
                <a:lnTo>
                  <a:pt x="891" y="3199"/>
                </a:lnTo>
                <a:close/>
                <a:moveTo>
                  <a:pt x="3439" y="3199"/>
                </a:moveTo>
                <a:lnTo>
                  <a:pt x="3439" y="3199"/>
                </a:lnTo>
                <a:lnTo>
                  <a:pt x="3439" y="3208"/>
                </a:lnTo>
                <a:lnTo>
                  <a:pt x="3437" y="3219"/>
                </a:lnTo>
                <a:lnTo>
                  <a:pt x="3435" y="3229"/>
                </a:lnTo>
                <a:lnTo>
                  <a:pt x="3431" y="3238"/>
                </a:lnTo>
                <a:lnTo>
                  <a:pt x="3427" y="3248"/>
                </a:lnTo>
                <a:lnTo>
                  <a:pt x="3422" y="3257"/>
                </a:lnTo>
                <a:lnTo>
                  <a:pt x="3415" y="3264"/>
                </a:lnTo>
                <a:lnTo>
                  <a:pt x="3408" y="3272"/>
                </a:lnTo>
                <a:lnTo>
                  <a:pt x="3402" y="3279"/>
                </a:lnTo>
                <a:lnTo>
                  <a:pt x="3393" y="3284"/>
                </a:lnTo>
                <a:lnTo>
                  <a:pt x="3384" y="3290"/>
                </a:lnTo>
                <a:lnTo>
                  <a:pt x="3375" y="3294"/>
                </a:lnTo>
                <a:lnTo>
                  <a:pt x="3366" y="3297"/>
                </a:lnTo>
                <a:lnTo>
                  <a:pt x="3356" y="3301"/>
                </a:lnTo>
                <a:lnTo>
                  <a:pt x="3346" y="3302"/>
                </a:lnTo>
                <a:lnTo>
                  <a:pt x="3335" y="3302"/>
                </a:lnTo>
                <a:lnTo>
                  <a:pt x="2914" y="3302"/>
                </a:lnTo>
                <a:lnTo>
                  <a:pt x="2903" y="3302"/>
                </a:lnTo>
                <a:lnTo>
                  <a:pt x="2893" y="3301"/>
                </a:lnTo>
                <a:lnTo>
                  <a:pt x="2883" y="3297"/>
                </a:lnTo>
                <a:lnTo>
                  <a:pt x="2873" y="3294"/>
                </a:lnTo>
                <a:lnTo>
                  <a:pt x="2864" y="3290"/>
                </a:lnTo>
                <a:lnTo>
                  <a:pt x="2856" y="3284"/>
                </a:lnTo>
                <a:lnTo>
                  <a:pt x="2848" y="3279"/>
                </a:lnTo>
                <a:lnTo>
                  <a:pt x="2840" y="3272"/>
                </a:lnTo>
                <a:lnTo>
                  <a:pt x="2834" y="3264"/>
                </a:lnTo>
                <a:lnTo>
                  <a:pt x="2827" y="3257"/>
                </a:lnTo>
                <a:lnTo>
                  <a:pt x="2823" y="3248"/>
                </a:lnTo>
                <a:lnTo>
                  <a:pt x="2818" y="3238"/>
                </a:lnTo>
                <a:lnTo>
                  <a:pt x="2814" y="3229"/>
                </a:lnTo>
                <a:lnTo>
                  <a:pt x="2812" y="3219"/>
                </a:lnTo>
                <a:lnTo>
                  <a:pt x="2810" y="3208"/>
                </a:lnTo>
                <a:lnTo>
                  <a:pt x="2809" y="3199"/>
                </a:lnTo>
                <a:lnTo>
                  <a:pt x="2809" y="3019"/>
                </a:lnTo>
                <a:lnTo>
                  <a:pt x="2810" y="3008"/>
                </a:lnTo>
                <a:lnTo>
                  <a:pt x="2812" y="2998"/>
                </a:lnTo>
                <a:lnTo>
                  <a:pt x="2814" y="2989"/>
                </a:lnTo>
                <a:lnTo>
                  <a:pt x="2818" y="2979"/>
                </a:lnTo>
                <a:lnTo>
                  <a:pt x="2823" y="2970"/>
                </a:lnTo>
                <a:lnTo>
                  <a:pt x="2827" y="2961"/>
                </a:lnTo>
                <a:lnTo>
                  <a:pt x="2834" y="2953"/>
                </a:lnTo>
                <a:lnTo>
                  <a:pt x="2840" y="2946"/>
                </a:lnTo>
                <a:lnTo>
                  <a:pt x="2848" y="2939"/>
                </a:lnTo>
                <a:lnTo>
                  <a:pt x="2856" y="2933"/>
                </a:lnTo>
                <a:lnTo>
                  <a:pt x="2864" y="2928"/>
                </a:lnTo>
                <a:lnTo>
                  <a:pt x="2873" y="2924"/>
                </a:lnTo>
                <a:lnTo>
                  <a:pt x="2883" y="2919"/>
                </a:lnTo>
                <a:lnTo>
                  <a:pt x="2893" y="2917"/>
                </a:lnTo>
                <a:lnTo>
                  <a:pt x="2903" y="2916"/>
                </a:lnTo>
                <a:lnTo>
                  <a:pt x="2914" y="2915"/>
                </a:lnTo>
                <a:lnTo>
                  <a:pt x="3335" y="2915"/>
                </a:lnTo>
                <a:lnTo>
                  <a:pt x="3346" y="2916"/>
                </a:lnTo>
                <a:lnTo>
                  <a:pt x="3356" y="2917"/>
                </a:lnTo>
                <a:lnTo>
                  <a:pt x="3366" y="2919"/>
                </a:lnTo>
                <a:lnTo>
                  <a:pt x="3375" y="2924"/>
                </a:lnTo>
                <a:lnTo>
                  <a:pt x="3384" y="2928"/>
                </a:lnTo>
                <a:lnTo>
                  <a:pt x="3393" y="2933"/>
                </a:lnTo>
                <a:lnTo>
                  <a:pt x="3402" y="2939"/>
                </a:lnTo>
                <a:lnTo>
                  <a:pt x="3408" y="2946"/>
                </a:lnTo>
                <a:lnTo>
                  <a:pt x="3415" y="2953"/>
                </a:lnTo>
                <a:lnTo>
                  <a:pt x="3422" y="2961"/>
                </a:lnTo>
                <a:lnTo>
                  <a:pt x="3427" y="2970"/>
                </a:lnTo>
                <a:lnTo>
                  <a:pt x="3431" y="2979"/>
                </a:lnTo>
                <a:lnTo>
                  <a:pt x="3435" y="2989"/>
                </a:lnTo>
                <a:lnTo>
                  <a:pt x="3437" y="2998"/>
                </a:lnTo>
                <a:lnTo>
                  <a:pt x="3439" y="3008"/>
                </a:lnTo>
                <a:lnTo>
                  <a:pt x="3439" y="3019"/>
                </a:lnTo>
                <a:lnTo>
                  <a:pt x="3439" y="31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115" name="组合 44"/>
          <p:cNvGrpSpPr>
            <a:grpSpLocks/>
          </p:cNvGrpSpPr>
          <p:nvPr/>
        </p:nvGrpSpPr>
        <p:grpSpPr bwMode="auto">
          <a:xfrm>
            <a:off x="4519351" y="2822646"/>
            <a:ext cx="673100" cy="723900"/>
            <a:chOff x="0" y="0"/>
            <a:chExt cx="466184" cy="501686"/>
          </a:xfrm>
        </p:grpSpPr>
        <p:sp>
          <p:nvSpPr>
            <p:cNvPr id="136" name="Freeform 154"/>
            <p:cNvSpPr>
              <a:spLocks noChangeArrowheads="1"/>
            </p:cNvSpPr>
            <p:nvPr/>
          </p:nvSpPr>
          <p:spPr bwMode="auto">
            <a:xfrm>
              <a:off x="141070" y="426012"/>
              <a:ext cx="50449" cy="46712"/>
            </a:xfrm>
            <a:custGeom>
              <a:avLst/>
              <a:gdLst>
                <a:gd name="T0" fmla="*/ 76978594 w 23"/>
                <a:gd name="T1" fmla="*/ 0 h 21"/>
                <a:gd name="T2" fmla="*/ 76978594 w 23"/>
                <a:gd name="T3" fmla="*/ 19792542 h 21"/>
                <a:gd name="T4" fmla="*/ 91411395 w 23"/>
                <a:gd name="T5" fmla="*/ 54426153 h 21"/>
                <a:gd name="T6" fmla="*/ 48110799 w 23"/>
                <a:gd name="T7" fmla="*/ 84112741 h 21"/>
                <a:gd name="T8" fmla="*/ 19245197 w 23"/>
                <a:gd name="T9" fmla="*/ 44529882 h 21"/>
                <a:gd name="T10" fmla="*/ 28867795 w 23"/>
                <a:gd name="T11" fmla="*/ 24739565 h 21"/>
                <a:gd name="T12" fmla="*/ 28867795 w 23"/>
                <a:gd name="T13" fmla="*/ 0 h 21"/>
                <a:gd name="T14" fmla="*/ 0 w 23"/>
                <a:gd name="T15" fmla="*/ 49479130 h 21"/>
                <a:gd name="T16" fmla="*/ 52923194 w 23"/>
                <a:gd name="T17" fmla="*/ 103905283 h 21"/>
                <a:gd name="T18" fmla="*/ 110656591 w 23"/>
                <a:gd name="T19" fmla="*/ 49479130 h 21"/>
                <a:gd name="T20" fmla="*/ 76978594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44"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149" name="Freeform 156"/>
            <p:cNvSpPr>
              <a:spLocks noEditPoints="1" noChangeArrowheads="1"/>
            </p:cNvSpPr>
            <p:nvPr/>
          </p:nvSpPr>
          <p:spPr bwMode="auto">
            <a:xfrm>
              <a:off x="39238" y="81278"/>
              <a:ext cx="260652" cy="260652"/>
            </a:xfrm>
            <a:custGeom>
              <a:avLst/>
              <a:gdLst>
                <a:gd name="T0" fmla="*/ 117103433 w 118"/>
                <a:gd name="T1" fmla="*/ 92705964 h 118"/>
                <a:gd name="T2" fmla="*/ 92705964 w 118"/>
                <a:gd name="T3" fmla="*/ 458654746 h 118"/>
                <a:gd name="T4" fmla="*/ 458654746 w 118"/>
                <a:gd name="T5" fmla="*/ 483052215 h 118"/>
                <a:gd name="T6" fmla="*/ 483052215 w 118"/>
                <a:gd name="T7" fmla="*/ 117103433 h 118"/>
                <a:gd name="T8" fmla="*/ 117103433 w 118"/>
                <a:gd name="T9" fmla="*/ 92705964 h 118"/>
                <a:gd name="T10" fmla="*/ 312276558 w 118"/>
                <a:gd name="T11" fmla="*/ 409862017 h 118"/>
                <a:gd name="T12" fmla="*/ 312276558 w 118"/>
                <a:gd name="T13" fmla="*/ 453775252 h 118"/>
                <a:gd name="T14" fmla="*/ 273240608 w 118"/>
                <a:gd name="T15" fmla="*/ 453775252 h 118"/>
                <a:gd name="T16" fmla="*/ 273240608 w 118"/>
                <a:gd name="T17" fmla="*/ 414741510 h 118"/>
                <a:gd name="T18" fmla="*/ 200052619 w 118"/>
                <a:gd name="T19" fmla="*/ 395223535 h 118"/>
                <a:gd name="T20" fmla="*/ 209809398 w 118"/>
                <a:gd name="T21" fmla="*/ 346430806 h 118"/>
                <a:gd name="T22" fmla="*/ 282999596 w 118"/>
                <a:gd name="T23" fmla="*/ 365948781 h 118"/>
                <a:gd name="T24" fmla="*/ 322033337 w 118"/>
                <a:gd name="T25" fmla="*/ 341551312 h 118"/>
                <a:gd name="T26" fmla="*/ 278120102 w 118"/>
                <a:gd name="T27" fmla="*/ 302517571 h 118"/>
                <a:gd name="T28" fmla="*/ 200052619 w 118"/>
                <a:gd name="T29" fmla="*/ 224447879 h 118"/>
                <a:gd name="T30" fmla="*/ 273240608 w 118"/>
                <a:gd name="T31" fmla="*/ 151257681 h 118"/>
                <a:gd name="T32" fmla="*/ 273240608 w 118"/>
                <a:gd name="T33" fmla="*/ 112223939 h 118"/>
                <a:gd name="T34" fmla="*/ 312276558 w 118"/>
                <a:gd name="T35" fmla="*/ 112223939 h 118"/>
                <a:gd name="T36" fmla="*/ 312276558 w 118"/>
                <a:gd name="T37" fmla="*/ 146378187 h 118"/>
                <a:gd name="T38" fmla="*/ 375705560 w 118"/>
                <a:gd name="T39" fmla="*/ 161016669 h 118"/>
                <a:gd name="T40" fmla="*/ 361069287 w 118"/>
                <a:gd name="T41" fmla="*/ 209809398 h 118"/>
                <a:gd name="T42" fmla="*/ 302517571 w 118"/>
                <a:gd name="T43" fmla="*/ 195173125 h 118"/>
                <a:gd name="T44" fmla="*/ 268361114 w 118"/>
                <a:gd name="T45" fmla="*/ 219568385 h 118"/>
                <a:gd name="T46" fmla="*/ 317153843 w 118"/>
                <a:gd name="T47" fmla="*/ 253724842 h 118"/>
                <a:gd name="T48" fmla="*/ 385464548 w 118"/>
                <a:gd name="T49" fmla="*/ 336671818 h 118"/>
                <a:gd name="T50" fmla="*/ 312276558 w 118"/>
                <a:gd name="T51" fmla="*/ 409862017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54" name="Freeform 157"/>
            <p:cNvSpPr>
              <a:spLocks noEditPoints="1" noChangeArrowheads="1"/>
            </p:cNvSpPr>
            <p:nvPr/>
          </p:nvSpPr>
          <p:spPr bwMode="auto">
            <a:xfrm>
              <a:off x="0" y="0"/>
              <a:ext cx="338194" cy="501686"/>
            </a:xfrm>
            <a:custGeom>
              <a:avLst/>
              <a:gdLst>
                <a:gd name="T0" fmla="*/ 674261578 w 153"/>
                <a:gd name="T1" fmla="*/ 864539792 h 227"/>
                <a:gd name="T2" fmla="*/ 78175864 w 153"/>
                <a:gd name="T3" fmla="*/ 864539792 h 227"/>
                <a:gd name="T4" fmla="*/ 78175864 w 153"/>
                <a:gd name="T5" fmla="*/ 78150302 h 227"/>
                <a:gd name="T6" fmla="*/ 674261578 w 153"/>
                <a:gd name="T7" fmla="*/ 78150302 h 227"/>
                <a:gd name="T8" fmla="*/ 674261578 w 153"/>
                <a:gd name="T9" fmla="*/ 503093815 h 227"/>
                <a:gd name="T10" fmla="*/ 679146602 w 153"/>
                <a:gd name="T11" fmla="*/ 498209559 h 227"/>
                <a:gd name="T12" fmla="*/ 747550207 w 153"/>
                <a:gd name="T13" fmla="*/ 459135513 h 227"/>
                <a:gd name="T14" fmla="*/ 747550207 w 153"/>
                <a:gd name="T15" fmla="*/ 63497535 h 227"/>
                <a:gd name="T16" fmla="*/ 688918861 w 153"/>
                <a:gd name="T17" fmla="*/ 0 h 227"/>
                <a:gd name="T18" fmla="*/ 58631345 w 153"/>
                <a:gd name="T19" fmla="*/ 0 h 227"/>
                <a:gd name="T20" fmla="*/ 0 w 153"/>
                <a:gd name="T21" fmla="*/ 63497535 h 227"/>
                <a:gd name="T22" fmla="*/ 0 w 153"/>
                <a:gd name="T23" fmla="*/ 1050148142 h 227"/>
                <a:gd name="T24" fmla="*/ 58631345 w 153"/>
                <a:gd name="T25" fmla="*/ 1108761421 h 227"/>
                <a:gd name="T26" fmla="*/ 688918861 w 153"/>
                <a:gd name="T27" fmla="*/ 1108761421 h 227"/>
                <a:gd name="T28" fmla="*/ 747550207 w 153"/>
                <a:gd name="T29" fmla="*/ 1050148142 h 227"/>
                <a:gd name="T30" fmla="*/ 747550207 w 153"/>
                <a:gd name="T31" fmla="*/ 859655537 h 227"/>
                <a:gd name="T32" fmla="*/ 674261578 w 153"/>
                <a:gd name="T33" fmla="*/ 810812979 h 227"/>
                <a:gd name="T34" fmla="*/ 674261578 w 153"/>
                <a:gd name="T35" fmla="*/ 864539792 h 227"/>
                <a:gd name="T36" fmla="*/ 366445356 w 153"/>
                <a:gd name="T37" fmla="*/ 1079455887 h 227"/>
                <a:gd name="T38" fmla="*/ 273612209 w 153"/>
                <a:gd name="T39" fmla="*/ 981766351 h 227"/>
                <a:gd name="T40" fmla="*/ 366445356 w 153"/>
                <a:gd name="T41" fmla="*/ 888963281 h 227"/>
                <a:gd name="T42" fmla="*/ 464165739 w 153"/>
                <a:gd name="T43" fmla="*/ 981766351 h 227"/>
                <a:gd name="T44" fmla="*/ 366445356 w 153"/>
                <a:gd name="T45" fmla="*/ 1079455887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4" name="Freeform 158"/>
            <p:cNvSpPr>
              <a:spLocks noEditPoints="1" noChangeArrowheads="1"/>
            </p:cNvSpPr>
            <p:nvPr/>
          </p:nvSpPr>
          <p:spPr bwMode="auto">
            <a:xfrm>
              <a:off x="275600" y="202729"/>
              <a:ext cx="190584" cy="190584"/>
            </a:xfrm>
            <a:custGeom>
              <a:avLst/>
              <a:gdLst>
                <a:gd name="T0" fmla="*/ 353597587 w 86"/>
                <a:gd name="T1" fmla="*/ 83489089 h 86"/>
                <a:gd name="T2" fmla="*/ 88399951 w 86"/>
                <a:gd name="T3" fmla="*/ 68754286 h 86"/>
                <a:gd name="T4" fmla="*/ 68754286 w 86"/>
                <a:gd name="T5" fmla="*/ 333951922 h 86"/>
                <a:gd name="T6" fmla="*/ 338862784 w 86"/>
                <a:gd name="T7" fmla="*/ 353597587 h 86"/>
                <a:gd name="T8" fmla="*/ 353597587 w 86"/>
                <a:gd name="T9" fmla="*/ 83489089 h 86"/>
                <a:gd name="T10" fmla="*/ 225908523 w 86"/>
                <a:gd name="T11" fmla="*/ 309397611 h 86"/>
                <a:gd name="T12" fmla="*/ 225908523 w 86"/>
                <a:gd name="T13" fmla="*/ 343775862 h 86"/>
                <a:gd name="T14" fmla="*/ 196443350 w 86"/>
                <a:gd name="T15" fmla="*/ 343775862 h 86"/>
                <a:gd name="T16" fmla="*/ 196443350 w 86"/>
                <a:gd name="T17" fmla="*/ 314308473 h 86"/>
                <a:gd name="T18" fmla="*/ 137510788 w 86"/>
                <a:gd name="T19" fmla="*/ 299575887 h 86"/>
                <a:gd name="T20" fmla="*/ 147332512 w 86"/>
                <a:gd name="T21" fmla="*/ 260286774 h 86"/>
                <a:gd name="T22" fmla="*/ 201354212 w 86"/>
                <a:gd name="T23" fmla="*/ 275019360 h 86"/>
                <a:gd name="T24" fmla="*/ 235730247 w 86"/>
                <a:gd name="T25" fmla="*/ 255375912 h 86"/>
                <a:gd name="T26" fmla="*/ 201354212 w 86"/>
                <a:gd name="T27" fmla="*/ 225908523 h 86"/>
                <a:gd name="T28" fmla="*/ 142421650 w 86"/>
                <a:gd name="T29" fmla="*/ 166975961 h 86"/>
                <a:gd name="T30" fmla="*/ 196443350 w 86"/>
                <a:gd name="T31" fmla="*/ 108043399 h 86"/>
                <a:gd name="T32" fmla="*/ 196443350 w 86"/>
                <a:gd name="T33" fmla="*/ 73665148 h 86"/>
                <a:gd name="T34" fmla="*/ 230819385 w 86"/>
                <a:gd name="T35" fmla="*/ 73665148 h 86"/>
                <a:gd name="T36" fmla="*/ 230819385 w 86"/>
                <a:gd name="T37" fmla="*/ 103132537 h 86"/>
                <a:gd name="T38" fmla="*/ 275019360 w 86"/>
                <a:gd name="T39" fmla="*/ 112954261 h 86"/>
                <a:gd name="T40" fmla="*/ 265197636 w 86"/>
                <a:gd name="T41" fmla="*/ 152243375 h 86"/>
                <a:gd name="T42" fmla="*/ 220997661 w 86"/>
                <a:gd name="T43" fmla="*/ 142421650 h 86"/>
                <a:gd name="T44" fmla="*/ 191532488 w 86"/>
                <a:gd name="T45" fmla="*/ 157154237 h 86"/>
                <a:gd name="T46" fmla="*/ 230819385 w 86"/>
                <a:gd name="T47" fmla="*/ 186621626 h 86"/>
                <a:gd name="T48" fmla="*/ 284841085 w 86"/>
                <a:gd name="T49" fmla="*/ 250465050 h 86"/>
                <a:gd name="T50" fmla="*/ 225908523 w 86"/>
                <a:gd name="T51" fmla="*/ 309397611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165" name="KSO_Shape"/>
          <p:cNvSpPr>
            <a:spLocks/>
          </p:cNvSpPr>
          <p:nvPr/>
        </p:nvSpPr>
        <p:spPr bwMode="auto">
          <a:xfrm>
            <a:off x="9720049" y="2906974"/>
            <a:ext cx="938852" cy="557166"/>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6" name="KSO_Shape"/>
          <p:cNvSpPr>
            <a:spLocks/>
          </p:cNvSpPr>
          <p:nvPr/>
        </p:nvSpPr>
        <p:spPr bwMode="auto">
          <a:xfrm>
            <a:off x="7164790" y="2838734"/>
            <a:ext cx="682673" cy="62836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153529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fade">
                                      <p:cBhvr>
                                        <p:cTn id="42" dur="500"/>
                                        <p:tgtEl>
                                          <p:spTgt spid="135"/>
                                        </p:tgtEl>
                                      </p:cBhvr>
                                    </p:animEffect>
                                  </p:childTnLst>
                                </p:cTn>
                              </p:par>
                            </p:childTnLst>
                          </p:cTn>
                        </p:par>
                        <p:par>
                          <p:cTn id="43" fill="hold">
                            <p:stCondLst>
                              <p:cond delay="250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2000"/>
                                        <p:tgtEl>
                                          <p:spTgt spid="2"/>
                                        </p:tgtEl>
                                      </p:cBhvr>
                                    </p:animEffect>
                                  </p:childTnLst>
                                </p:cTn>
                              </p:par>
                              <p:par>
                                <p:cTn id="47" presetID="21" presetClass="entr" presetSubtype="1"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heel(1)">
                                      <p:cBhvr>
                                        <p:cTn id="49" dur="2000"/>
                                        <p:tgtEl>
                                          <p:spTgt spid="5"/>
                                        </p:tgtEl>
                                      </p:cBhvr>
                                    </p:animEffect>
                                  </p:childTnLst>
                                </p:cTn>
                              </p:par>
                              <p:par>
                                <p:cTn id="50" presetID="21" presetClass="entr" presetSubtype="1"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heel(1)">
                                      <p:cBhvr>
                                        <p:cTn id="52" dur="2000"/>
                                        <p:tgtEl>
                                          <p:spTgt spid="6"/>
                                        </p:tgtEl>
                                      </p:cBhvr>
                                    </p:animEffect>
                                  </p:childTnLst>
                                </p:cTn>
                              </p:par>
                              <p:par>
                                <p:cTn id="53" presetID="21" presetClass="entr" presetSubtype="1"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heel(1)">
                                      <p:cBhvr>
                                        <p:cTn id="55" dur="20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500"/>
                                        <p:tgtEl>
                                          <p:spTgt spid="1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animEffect transition="in" filter="fade">
                                      <p:cBhvr>
                                        <p:cTn id="61" dur="500"/>
                                        <p:tgtEl>
                                          <p:spTgt spid="1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5" grpId="0" animBg="1"/>
      <p:bldP spid="86" grpId="0" animBg="1"/>
      <p:bldP spid="100" grpId="0" animBg="1"/>
      <p:bldP spid="114" grpId="0" animBg="1"/>
      <p:bldP spid="128" grpId="0"/>
      <p:bldP spid="129" grpId="0"/>
      <p:bldP spid="130" grpId="0"/>
      <p:bldP spid="131" grpId="0"/>
      <p:bldP spid="132" grpId="0"/>
      <p:bldP spid="133" grpId="0"/>
      <p:bldP spid="134" grpId="0"/>
      <p:bldP spid="1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351d60573ce8ea16b3b586c9dc3a4a63ac768"/>
  <p:tag name="ISPRING_ULTRA_SCORM_COURSE_ID" val="77BD981F-3840-473E-A524-AEB007A78652"/>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AeMakX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B4xqRXvsBSsSAwAAYQsAACcAAAB1bml2ZXJzYWwvZmxhc2hfcHVibGlzaGluZ19zZXR0aW5ncy54bWzVVt1OGkEUvucpJtN4KasWqyULxgikpgpEaNUrc9gZ2ImzM9udWRCv+jR9sD5Jz+wIQrRm1ZrUcAFz5pzv/H9MeHCTSDLlmRFaNeh2dYsSriLNhJo06LdhZ3OfEmNBMZBa8QZVmpKDZiVM85EUJh5wa1HVEIRRpp7aBo2tTetBMJvNqsKkmbvVMreIb6qRToI044Yry7MglTDHLztPuaHNSoWQ0ItONcslJ4JhCEq46EB2JJiYBl5tBNH1JNO5Ykda6oxkk1GDftg/dJ+FjodqiYQrl5xpotCJbR0YEy4ekANxy0nMxSTGwPdqlMwEs3GD7tQcCmoHD1EKbJ8DOJQjjckoewefcAsMLPij92f5jTULgRexuYJEREO8IS7/Bm0Nr75c9ttnJ8fdr1fDXu9keNz3QRQ2wTpOGKw7CjEgnWcRX/oJwVqIYowbbcYgDQ+DVdFCbazVWnDuTEZaYu0LK5yHZMRZFxK+0o3BtVAd1NymZIyJyHmDHmYCJCXCghTR0tjkI2OFLfrfWdUkiIVzxsnpgN6799WJYsgMXw1rcWNczaPmuc4lI3OdEymuObGaYP55gr9iTlabQ8aZTgopjo8lRgr0OBV8xtlBUdM7wL85ukQXSY6WOLmp5NZ7+JGLWzLiY50hLocpzjjKhfH41WcBp2DMPSgsYtwYnBy32lfH3Vb7YsMlCGwKKnomODacJ6l9C3zA3JVGF1JqrOYKBFYmgtzwoj9MsEKtTJqlfccwLZruGlmAYrsFxuMx8SLC0RQq52UBI1BEKzknEOEKGTdCU6FzgxI/LB7avChAb0qEKkKd4Aahs4zxrAza1vbOx9rup739z/Vq8Pvnr80nje5opS/BefO8cvQksSzJ5eHOhYHjgsepwWb5/8kM/bP29zJ17bYvhqW62R6UguuV0ep9LaN15qmsv0JjZczOIVNIRO9CtYucOfEEjawpRSIsZ/9yHV4w0q/6t/P78DYj/YY5v2aN303K/rR8OK29lMLg0aecu0mEEgkWwrH38v3X3K1t4dvr0atKBdHWn8XNyh9QSwMEFAACAAgAB4xqRX4dtWa3AgAAUAoAACEAAAB1bml2ZXJzYWwvZmxhc2hfc2tpbl9zZXR0aW5ncy54bWyVVm1v2jAQ/r5fgdh30r3SSSkSpUyq1K3VWvW7kxyJhWNHtkPHv5/PsRsbCGScKuG75/G9+O5oqraULz5MJmkumJDPoDXlpUKN101ocTPNWq0Fn+WCa+B6xoWsCZsuPv60nzSxyEsssQM5lrMhOfRu5vYzhuJ8fJujDBFyUTeE7x9EKWYZybelFC0vLoZW7RuQjPKtQV79mK/Wgw4YVfpeQx3FtL5GGUdpJCgFGNL3NcpFFiMZMO/pyn5GcnpX57M/oO2ootrSlp9QhmgNKSEu8vUSZRjPze3xq8xRzhM0/NUG+uUzyiCUkT3I+PK7ryiDDNG0zf/0SCNFiQWNOecf8Z3DBCnM+GFUVygXCZgQOrr4Cq48Nte7AOS+hnOf4rhKwZ6wrgcLAR89Y7DQsoU08afOpirx9thqMx+w2BCmDCBU9aAnE/QTaZW/Jtb1uD/wRnkRgJyiR7wK1taw6uINgLG+x69Wt3ZVhPG964IAJeycMoiwV/bI36asR8hA2SOfGS3gkbP9EfzQ0nH8E98S95jnq2+swIk5+nr5k7eipwccXBW4dgqPqUUBC4XhvNAa8NXSxOq6kJKjmFJOdrQkmgr+C3HZ3iaj0uTA4DrtdF+lmmoGp9rNxmiWdPhe9hx3o7PG7dj9KPTJdeeJNjv8Zkq0JnlVmx8lNZ04nhkSU5hpcpqBW9LAQd7zjRjJqYncgnwRgo31woWGEGszGwKLbrKG4GkSlCBNThc5dZecqj5v6wzk2jwaBd81sa7DVbSsmPnTrxTeoIgJA8aOqStzHSf0vSkDhesAIDKvfMt2h85St0xTBjvwgx8obMJDmaXKtOhQty31A2x02G9OM6oh3Z7oGyXExYYThFcTl4g3TmgY0fOaZMpmFo2938D9zdFO9qsMWy/cYvbsOim62NiPK2iU+J/kP1BLAwQUAAIACAAHjGpFcVSt3OcCAAByCgAAJgAAAHVuaXZlcnNhbC9odG1sX3B1Ymxpc2hpbmdfc2V0dGluZ3MueG1s1VbNThsxEL7nKSxXHMkCpYWi3SAEQaDSJCJpgROarJ2shdfe2t6EcOrT9MH6JB2vCSSCogVB1SqHxOOZb775jePd61ySCTdWaJXQ9eYaJVylmgk1TujXweHqNiXWgWIgteIJVZqS3VYjLsqhFDbrc+dQ1RKEUXancAnNnCt2omg6nTaFLYy/1bJ0iG+bqc6jwnDLleMmKiTM8MvNCm5pq9EgJA6iL5qVkhPBkIISnh3II5dLGgWtIaRXY6NLxfa11IaY8TCh77b3/GeuE5AORM6Vj822UOjFbgcYE54OyL644STjYpwh761NSqaCuSyhG5seBbWjhygVdggBPMq+xliUu4XPuQMGDsIx+HP82tm5IIjYTEEu0gHeEB9+Qg8Gl0cXvfbpyXHn8+Wg2z0ZHPcCicomWsaJo2VHMRLSpUn5nZ8YnIM0Q95oMwJpeRwtiuZqI62WyPkzGWqJqa+sKBkhUzlL6J4RICkRDqRI724dmDF3h0JiDN52vTlSjt4DhnjTDIzli47mN9ZnMW2d6VIyMtMlkeKKE6cJRlTm+CvjZDHdZGR0XkklWEesFIyTieBTznarLN0C/snRBbrIS7TEViwkd8HD91LckCEfaYO4HCbYtCgXNuA3nwVcgLX3oDDnuNI/OT5oXx53DtrnKz5AYBNQ6TPBsYQ8L9xb4APGrjS6kFJjNhcgMDMplJZX9WGCVWp1wqztO4NJVXRfyAoUyy2QT8DEixRbS6iS1wVMQRGt5IxAikNhfQtNhC4tSkKzBGj7IoLBlAhVUR3jgkJnhnFTB21tfeP95oePW9ufdprRrx8/V580ul0UPQneW9gU+0+uirt18XDm4shP6OPD7kz5t2a9d9r+VidTnfb5oFZ92v1acN06Wt3PdbROw3LqLSymOmZnYBSulv9CtYNbcBxWLu5BKXLhOHvNBn9Bkz79jxRa+JWa9A2jeHLU/t0gwunuAbL04oijR59EDZQvvxNbjd9QSwMEFAACAAgAB4xqRf7ZBl2gAQAALQYAAB8AAAB1bml2ZXJzYWwvaHRtbF9za2luX3NldHRpbmdzLmpzjZRNb8IwDIbv/Ioqu06IfcJ2Q4NJSBwmjdu0QyimVKRxlIQOhvjvq8NX06aD+NK8ffo6duVsW1GxWMyi12jrnt3+w987DUizegW3vi4a9Ix0ZkQ6g0magUglsAqSHz89ybszETJm0plON59ka0p+DOnNnAtTxlXAQgc0E9DygPYT0NahxL9eZYeq9hWV2jxdWYuyHaO0IG1bos64Y9jNu1vlAisw5qAvoHMeg2fadauJPDs+dSnKXIyZ4nIzxgTbUx4vE40rOWvKv9go0MUPX+6Bzkv3bejZidTYkYWsmnjYo2gmlQZj4JD3eUgRhAWfgij5dtz6B/WM6wVV6Dw1qT3S/TuKMq14ArUu9foUPiYLr1o3uxR1zsLa7omHewqPEHwDumY1eKTwQFQrdcUPVBoT6kgNrff8hArks1Qmh9QdiiBHhyXbpu6dC3XHHzBvhLAyQovARGZNF8cVU2+Dg2sqWcehmRchMZQXA5oKfZyfRO80tnqN0P4rYtxaHi+y4nYobkbqOJjiGfRIzpGEjOsl6AmiKOr5vnTyavLW7g9QSwMEFAACAAgAB4xqRR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AeMakWUE7MiaQAAAG4AAAAcAAAAdW5pdmVyc2FsL2xvY2FsX3NldHRpbmdzLnhtbA3MMQ6DMAxA0Z1TWN4p7daBwMZWltIDWMRFkRwbkYDg9mT7w9Nv+zMKHLylYOrw9XgisM7mgy4Of9NQvxFSJvUkpuxQDaHvqlZsJvlyzgUmWIUu3iaOJTKPFIscdhGo4VNe/8Aem666AVBLAwQUAAIACAB2uMN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AHjGpF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AiMakWQWyv1NhMAAHBeAAAXAAAAdW5pdmVyc2FsL3VuaXZlcnNhbC5wbmft3Hk0W9v+AHA6uH2tDrm3Kki5uL2eGlMliKAtpRN6tdpSolI1S80ESSdDCW71VgfTe7SGKkpNLUm0pqKqKoSEpKQRQkRMQURe7m3feq23fu//31onayVZ5+xz9vns7zlnT3/s2w52Ntu3Km6VkpLafszW6jcpqU1QKamNrltkJHtSMtlqkj/pkN9sDkuVvYdMSDY2eR06dUhKqiJt2+qlzZLtv121vRAiJbWj6c+vdBu66LKUlNvmY1aHzkS6cYdfJ//CErXxRZmzP3ze+dbwk2okCK2GSZKOuwW2Qtju3nTMknxXVRXcYLsr/WaS1iany6qbggSVVw45oJVgiiv3eZ8FthfCBY5nEX203IeUxn/Azw47iub9npbQXc/GehosvQphvx/rL3XJVIIFZsUiSdjhWqj7NWkZ8Lc/1/MVvE/lrViFJY1Q7i2m4dbmcm1cfg6ygnj815GaMk/PVZW/SOS3yCO3gJ8qbpTVb5T69ifr8XXOnoUw1vRwvcbLa46++Kgz8O/zkJbRTbjOkT/Hgfxkv8SKfIPozvFad5UzG/v0ylaZKuJdUIhus9T6i2gE/GOl5R55A+pl35H/yvu+NOiID3zi45W40JdOtjnobti3p08Z/OyRCFaTWZ8lSMZK1kH9H08rfLW/T7qWqCo5YX0prcC7oJYp157W7S9bl6QWLzlh3dH6uy5ZNksZbng6+rTuwPdJEkt84ut1JbS8JQ3aSN5SlFQy2vF90v/E7y9L0gLwAB7AA3gAD+ABPIAH8AAewAN4AA/gATyAB/AAHsADeAAP4AE8gAfwAB7AA3gAD+ABPIAH8AAewAN4AA/gATyAB/AAHsADeAAP4AE8gAfwAB7AA3gAD+ABPIAH8AAewAN4AA/gATyAB/AAHsADeAAP4AE8gP9/ha+bLceJ/Jg08HpoY2Ox0i6oFQSUvH49rC0b1WSKQA72BBln85ZH36WeZ/zvIHmXIQ+mVECvfJudI+x/FiUHs70qJsnwu9TnRGnQkeZd0HXrYIETJVG5pih9tuciyVsRhXr3bXaFgZaSM6xk1y+epSarnQRGYpdZY6W1dGrD/McTmYW5WMzci1zR1Gei30vfZV8Tvyh7wq8XzFvufrfqVsl1qlc0MwX2fnHELkgczDnQN0uJQGTQatH29J2lUTQmaQvKIc2zVDQzCMqXEciTlqx3P3Omm1zTnUxqYi7mtX/LazO6OjfWdTc2JMa3YcCIQRZ9aI6d0mT+9sMeckg0PeeKDZ6CxCH2u1e9LmWZ816XCIVMFXHkIoJFzI0cvd2VogQjwnjRPEJtFL9FvpuIjF3oOyYwZAkeFoo3nOm2URJaiJe7GQrCkbnZHhsVbowbZxkt4A965cZ6EV92T+qqs/lwTOfsO4Nu/0XE+yOIbAHo4om0mkqIiJR8JNevFtb61arfZ8ltzOX0iBzDydFzDbMdWsOi+keFERbFvZMvEbyNWyXUqnx96l3XTsTCTh9OjBwEO3NTJYvbaPey6+ZO8yXCsi+7CusG/1Ddu5qvIhqfIjlOd5slkIzJA5QQB9TaeH5aDmKnYZmcOjXkdO90PY+YLf10On+smNYfw43SlJeTcZYtFvMQXjQ8mbtTtFeY8UTZr+VuZUMGoXpytvjMdBVrPOqgaCYMDz0Y/3UFNCMHtK5ohUIiPofPBCCrvH42dDjpOo1J7Z4jpw+CUJwbOaMxCLOQAoodkvu8P5X3R+Jp3hIloJWUjzUaCvLnZXRf2DOnGx3kH5SXgtwb5zCStzYcvkKr2urEXfbryS+oluob09rJfZuVtKFJ3QC71KQSuF2VW1OP1xbtXQBT71j8iQzRiYhy0/KAMLeUadq4XEj1xGn1Q1tTvj5O/foOFD2zFlHrnFsBfSBbwIO3CEvYr2A7HAuTwdvKLWk76nMV9/pqRMa8elOj0X4H3BZ93bvQWzY3gTpYjktj/gZXzCvoA8npnKkah5qt5LXc5J+W43onueKyvjCEHT5x+NjOj9qCDDTnuCctps34hl9Hj1MGMxKHTIgMcun+6cujKM+wdNUa2R1RQzlfkMM2xLKLh70CEnIpC1ArfBwI1dBLvXmBF5pWfl+feIprjIY750cwCvRc2tHbHHQ88BHjCSCUyzw4esAIp/fj1IGPGT4TvAevtAksePNghVMewbMK0rnmhGH6vgry/FoFmMhwyDeSY/bi+UZeaP/U6hRMOc4+2+mjUrJmrzVe3RofQDH1tndoSXmk6w6JYOF8Qaj7IBBqxcZY4IRpcw7Su5DalVrOEK8JkhlPxnUSJtpc2WA0s+tLPSaWvfh524VAGn0KwWujHkXEMRxVCFSlNHooiLkFlO86EES7e1o6v8xan5WXRtDonY/Sw4cdf6sP2V5++7SFCpbzbuYRuCmozBERn2vcWybZp5QrU8l7BBbiISvwAt1OgvmPzC4YY+giCRs7166R658xXSdYk0mtHnWrhNAUWz8GPcCAiunBj8zR2R4NePkvYY7dyCOJ10Zh3qnVOhF0UiF7tAHHKGYwqv0oO7YqCLQ98LCBhI0ENFXV3nZnd/qEY9ntCl6+Fm3zYT+Nmli0ENy/r3PMSHguz/C93B6qoWp84dyZxqK6M3eK4wr2GMbLL0LoBdNe4P37zWXRBqmKTexCr8ctGSYkVOSlbs3O4HK11rluC9LyfK89ac5LvEhD62GCJh8iK9cGqrWrG+un0e3BeEr0iTb3upMElj6B9E9PPB70hc72cufaP3OpLI3A0+Zl96IU7CYiToqsSK7MXz0gkb8c5T7ewahgGH2ot/vJu/AOeX4kgreGwW0qsEf29J+nTCguDOdZK5EWK/INAyKbW2fe5OhcrRKCzSN0jMlVl7Qfoh6Pua7AqXGISfMC7U7i78FFxa5aXc7XYyVVG2OaRBGj4T/mp34s8llgxMqzp3TYWfciRDnOGa4VHtzEIPb77FObc0w6zQSrnfTIh+axrh7P8HL/jnlCTJYv4bXBGpZbTSEOOz0NGByZpwaudqGxcwRucYDA0aJE3Z0W6w9XrJkuGSsRvx82nxx8EI0zxOmcQLSOBNAO9DOLcinMgYVIP0wK8pRKKkrUMF2LdaM11QeSQrWps8rBsbIgZmNiz0YfDM7zCl53Dcx1htbaOhxyb/hRmV5gZ6CAFXHRONrKho8vDi5sznOT2q9WVc6/47HAq1Y7iqhZPDsy9rv9mYmUhAl5Mbo7ZMrkr/bSWG5jmM6tYpoHbYwWJnpes/0CDV1P9HWpHGaXRfnWV4350K4xA56Hf766bVOI8gmeyYMQJLMNit8vt4dTIvKvKyVw/RMwTc+IHGhtm8uhfCI1cgpCFtsZz78deUJpk7SN+JvvbTiiQ4+m417I+rtAzykEIquZRDSL4McycQtabNBZ3ss837NGONrs3YczNlq48fLg5fnWplBc7te24arsxrDtt/bBOUxYOjU1DO7sXvdiWK31qvD5jSNwTm1LwkhAjY5j9BGfJRmX4Rqib71/O3M8hZ8uhBAn+gJJWh5T9eLwzAh6FNs/84V1VtAzHyY8ZkeGtmDJ6ERZmuqXbkKJ0kDNDT+bc/OpRt6GdaVFfi3OWrQAudXf5RNj70VFfm5xBqFiBjzu8THPErIkdcjO3oB/d7UaobKQYMX2mbc3+TtC4aZ5Y4N7oBx2dYi5mek/5aHUnr81uZ+WBCbDLZQAaz3h0XiVVh2XuQ+Uj41Qagv/3Fqjrt2fBNYjzH+cigWBmnZM+R8kWBzuJYBTt0/Bf3nudn6xtC6h8Nz81shuuqqNB57ZEqVyuyJgkGM9//ukx1+RKvlPpE6Ef2yr9aFdrzYYLhM5WJTAmuNB+eHNtDCIc2MRLA5TeFc2YojWoxQAf8b9XB4WOpXO94EWZJQqI+tz2vQHpkyzL0NuOtcppLIjH0pYC9Fjiruhi1b4knPlgVghjZFzHYyldPtSh14bkeRvd/q6I5vHs0+c0zPn5h0pNeY59whaYToe/i50E/alRYlt8pevnRvj+Ov74BM0NUl5vWjWmjS7xZk8fnUI0ka8ozaXYy4JmLrFqrKyZ8+ojag2+/hHuCiKgZqS3Ea+DygfMY3Jqk9tBlv08zMTm3ptw7N11TxWxdb8+C0J9kNgdrpGGC0AE0mdT7NYW5KdVE8zq4xaHPSC6TXMvIkg5mI4xV1HdiJCjey74AvYLrb1aKWi8WdbfDht0aOyH7RLsBKarjn5EsMfCse0l+Ub6pbA0mivMr40I70HrroV3iWf/oFri+cX3sLbayggJy8xfDSZ3Ocjm/Voxb8w7WceVHL7xyaiskKQNGUbml2gjRteb2qwXjziQ68+1cC9IfSzxu/L/W3UFt9zB5yLW1seK7QQTRQctj40vCCa7dTL7XKc6w/A6J+yKJUrZjPruttq5Lxc2muOSEVrUcLBDOK2/Qs5lCOSEBDdyeJyOcdwHeZMEq3p956y7CDbOm5K5kSbKBpKb838E/0pTyFSLBLIu+4KWT0qICYfD6z/9SiNDsGZtv+R7LgjbfzBK8Kr1p439dMhkQFpI3d20+w0Bmu3D+n+HYk6gIcxYe2SW++JKosAoXZDOUXJbSq4GHQjOD7lUW2gQcSnLl7LxAGFgZpRCHaDDe+P9JEWhCB2tx/6ZPQ/H59Cs7C0CS2mH0r79g+O91FmjKvv9l8mk2hyj+9r26AbTtbmfF0L9/rcAQf5qxdfbSfTLR8pQTlvl2tKyal2A2Gm7UtEGghsiOMpBhLa+pSa6NyIvX1mF8dGFmeXJPdg4hed81V8Hwq5iNGrLFhKaTJUa01PxvSfTwLfTORL+qHZ2b9W8rbgA3qnJU1hV+7afGFXggp2HO4vuzaTYJGVbfQ5WgA+E1e6MuSyPJ1J9Gsx0x6qd4PEwzlN3c/dKnvN2ZvznMjCDa8r0pq9O81lFert2jMx46Oq3cU0atF/uhfE1dnOFhUlJM2omknQ+5Vs5NdlsLbpDlUTLS/0F7wIKMRCoL4/kLpg7EeX/dD5NUKGkXIYJ2jbbkNkCqWszZl5Fj3UN8/PvMXFxhd+qOIjDo5XscrzbTqaIUcC3ECoXVDOjeyw7figoiINwXAEAyEsE6vYi/vKsdXLLD2cpvutzfg92Zvw2OYLlcEK9CvnzLwLD1dl8/cTub4fFxjhWLdMOly+ojYrRO1ol4sWxbVF7GaNdy7j31Grz3gCUy6gLV3+WhiU4pKQIcZ+6AGH1LLsPNfo4NyOYOUQkzLX+pq/uw/1qkNTTSwdGfdilkYSunV3G+B3n33SanOe3B0/R76kb7Hcbm8laZ7eKPf0uPAXC3jC6HKHD2URFZOjj2i6V6KedRAuu4a9jZzHMoxXp4TNGfTgB4FN9772UVMDPqXA6HWhqvmwVgKXlGwkWqAgkRB9K3zPgr5yzMxr3l7Pisndd/g9YIs1fpq1rGSUNsC/00KQQ8fhTefRkZhjwiyOKcedoxpTOLuhoj94ais4tfm5NNXAy1T9yzDt8icz89LHtbFRx3ujUbjjna8WK81E873J9uov2YV3nyGMT9CfyEF12YaILLtgnp2GCW+hsbjB8rHkkTU5Vfu68+t4yg9cFytcPERpM+YFvK3mlcPi/cRrjq/EmTC0cujueHXoUZ4iGp79mL5ZWSUFStSN7z1WyUxIrMA2F6nr9LtF9fPGCZbndyh5INQLDN58aT2CZMmGoH66udk9Ie+h6T3WxWiTNcmgIryWEo3a5+G/HNkXIL+42olcmw14WyRmhF/qXik6m2uXrmBghV9QP5otqFk8HtTxMiyDaay0z9Et5h3z5b8HwZ3Bsficherau/Yja4X+JYJWH8nL0xapEZJyKGdWl9tXcq67zEdfoO6kEvnpehcPK4CD1CW9UhVJzOMIqS1RLQ/blKOnPnm8WlS9uSBwJeXXjr6AGGVgjp70uvXlCkzFonwqZUAMvyd85mc5f7LPrLCywU/bBtFGgD4wiF20eabMzH5nKBPou7y83I0jRnGKC39NwP9Zj3h96Ioeksvnm6fwy+YY/ZF3ngqzQgKzWcbbd67pInZ+bdIcZDinCpIbfrLwtDgYphLdgY1G1DrS/bNemD/YC+3HaoR0WL7L9uLUVxlerQ0cppKroTkxs+0EVSbrPtI8s3CslPZOIXTO+ZLBd7MAYgMH9IEnynwSmhHKwXqPmi/+ETuLWQ2RZLwi0Id7HLzs15Bv6vnz2HsDgSsVE/NXjR0n7zZAvjS/wOBP7OtGCIYGNbcYlo5lmw6MzR1u+W5iIobR6GzT+X4YZ1a+zJ5OcFtss2CjPU43P5jbls4uLSl0KipKc9sraUffT3Y8bWeiBglS3/tkIb3XEqErt9JRO4gMVlr2+smSCRnJ69Y0of9/zYictNO729pxHvrtxIu14VVWSTmx8iety/89K3NMqQgbxPpzrHNM77N1qY3y/QMd648J/WstcbaFGAQlG62f8AAb+/yZ7L8mZHnjJ1g2+wyc1uMgFMuw5BXTZPDCguQFzw0Nkv5cZ4mv5V9Zl9HmjX1aVEqtpIM0Ixn/+E/TCVpXjG8lSq+/5HTxdc5PfZrxSPEPo7hc2t3SxwgpyeeYtZ1V2WH3G/8CUEsDBBQAAgAIAAiMakURlyUnSgAAAGsAAAAbAAAAdW5pdmVyc2FsL3VuaXZlcnNhbC5wbmcueG1ss7GvyM1RKEstKs7Mz7NVMtQzULK34+WyKShKLctMLVeoAIoZ6RlAgJJCJSq3PDOlJAMoZGBiiRDMSM1MzyixVTK3MIcL6gPNBABQSwECAAAUAAIACAAHjGpF6W7bZOQDAAB0DgAAHQAAAAAAAAABAAAAAAAAAAAAdW5pdmVyc2FsL2NvbW1vbl9tZXNzYWdlcy5sbmdQSwECAAAUAAIACAAHjGpFe+wFKxIDAABhCwAAJwAAAAAAAAABAAAAAAAfBAAAdW5pdmVyc2FsL2ZsYXNoX3B1Ymxpc2hpbmdfc2V0dGluZ3MueG1sUEsBAgAAFAACAAgAB4xqRX4dtWa3AgAAUAoAACEAAAAAAAAAAQAAAAAAdgcAAHVuaXZlcnNhbC9mbGFzaF9za2luX3NldHRpbmdzLnhtbFBLAQIAABQAAgAIAAeMakVxVK3c5wIAAHIKAAAmAAAAAAAAAAEAAAAAAGwKAAB1bml2ZXJzYWwvaHRtbF9wdWJsaXNoaW5nX3NldHRpbmdzLnhtbFBLAQIAABQAAgAIAAeMakX+2QZdoAEAAC0GAAAfAAAAAAAAAAEAAAAAAJcNAAB1bml2ZXJzYWwvaHRtbF9za2luX3NldHRpbmdzLmpzUEsBAgAAFAACAAgAB4xqRRra6juqAAAAHwEAABoAAAAAAAAAAQAAAAAAdA8AAHVuaXZlcnNhbC9pMThuX3ByZXNldHMueG1sUEsBAgAAFAACAAgAB4xqRZQTsyJpAAAAbgAAABwAAAAAAAAAAQAAAAAAVhAAAHVuaXZlcnNhbC9sb2NhbF9zZXR0aW5ncy54bWxQSwECAAAUAAIACAB2uMNEzoIJN+wCAACICAAAFAAAAAAAAAABAAAAAAD5EAAAdW5pdmVyc2FsL3BsYXllci54bWxQSwECAAAUAAIACAAHjGpFNdvZrWgBAADzAgAAKQAAAAAAAAABAAAAAAAXFAAAdW5pdmVyc2FsL3NraW5fY3VzdG9taXphdGlvbl9zZXR0aW5ncy54bWxQSwECAAAUAAIACAAIjGpFkFsr9TYTAABwXgAAFwAAAAAAAAAAAAAAAADGFQAAdW5pdmVyc2FsL3VuaXZlcnNhbC5wbmdQSwECAAAUAAIACAAIjGpFEZclJ0oAAABrAAAAGwAAAAAAAAABAAAAAAAxKQAAdW5pdmVyc2FsL3VuaXZlcnNhbC5wbmcueG1sUEsFBgAAAAALAAsASQMAALQpAAAAAA=="/>
  <p:tag name="ISPRING_PRESENTATION_TITLE" val="Ever-Dark-Blue"/>
</p:tagLst>
</file>

<file path=ppt/theme/theme1.xml><?xml version="1.0" encoding="utf-8"?>
<a:theme xmlns:a="http://schemas.openxmlformats.org/drawingml/2006/main" name="Office Theme">
  <a:themeElements>
    <a:clrScheme name="BLUE COLOR">
      <a:dk1>
        <a:sysClr val="windowText" lastClr="000000"/>
      </a:dk1>
      <a:lt1>
        <a:sysClr val="window" lastClr="FFFFFF"/>
      </a:lt1>
      <a:dk2>
        <a:srgbClr val="44546A"/>
      </a:dk2>
      <a:lt2>
        <a:srgbClr val="E7E6E6"/>
      </a:lt2>
      <a:accent1>
        <a:srgbClr val="1F608B"/>
      </a:accent1>
      <a:accent2>
        <a:srgbClr val="2980B9"/>
      </a:accent2>
      <a:accent3>
        <a:srgbClr val="4098D4"/>
      </a:accent3>
      <a:accent4>
        <a:srgbClr val="7BB8E1"/>
      </a:accent4>
      <a:accent5>
        <a:srgbClr val="9FCBE9"/>
      </a:accent5>
      <a:accent6>
        <a:srgbClr val="C6E0F2"/>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9091</TotalTime>
  <Words>2611</Words>
  <Application>Microsoft Office PowerPoint</Application>
  <PresentationFormat>宽屏</PresentationFormat>
  <Paragraphs>678</Paragraphs>
  <Slides>37</Slides>
  <Notes>37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Microsoft JhengHei</vt:lpstr>
      <vt:lpstr>Microsoft JhengHei UI</vt:lpstr>
      <vt:lpstr>Source Sans Pro Light</vt:lpstr>
      <vt:lpstr>方正姚体</vt:lpstr>
      <vt:lpstr>宋体</vt:lpstr>
      <vt:lpstr>微软雅黑</vt:lpstr>
      <vt:lpstr>Arial</vt:lpstr>
      <vt:lpstr>Calibri</vt:lpstr>
      <vt:lpstr>Verdana</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Ever-Dark-Blue</dc:title>
  <dc:creator>AbuSina</dc:creator>
  <cp:lastModifiedBy>nixiaobing</cp:lastModifiedBy>
  <cp:revision>1048</cp:revision>
  <dcterms:created xsi:type="dcterms:W3CDTF">2014-09-15T07:14:39Z</dcterms:created>
  <dcterms:modified xsi:type="dcterms:W3CDTF">2016-09-27T06:50:30Z</dcterms:modified>
</cp:coreProperties>
</file>